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0"/>
  </p:notesMasterIdLst>
  <p:handoutMasterIdLst>
    <p:handoutMasterId r:id="rId171"/>
  </p:handoutMasterIdLst>
  <p:sldIdLst>
    <p:sldId id="257" r:id="rId2"/>
    <p:sldId id="259" r:id="rId3"/>
    <p:sldId id="256" r:id="rId4"/>
    <p:sldId id="260" r:id="rId5"/>
    <p:sldId id="327" r:id="rId6"/>
    <p:sldId id="328" r:id="rId7"/>
    <p:sldId id="329" r:id="rId8"/>
    <p:sldId id="330" r:id="rId9"/>
    <p:sldId id="331" r:id="rId10"/>
    <p:sldId id="332" r:id="rId11"/>
    <p:sldId id="333" r:id="rId12"/>
    <p:sldId id="334" r:id="rId13"/>
    <p:sldId id="335" r:id="rId14"/>
    <p:sldId id="336" r:id="rId15"/>
    <p:sldId id="337" r:id="rId16"/>
    <p:sldId id="338" r:id="rId17"/>
    <p:sldId id="339" r:id="rId18"/>
    <p:sldId id="282" r:id="rId19"/>
    <p:sldId id="462" r:id="rId20"/>
    <p:sldId id="463" r:id="rId21"/>
    <p:sldId id="464" r:id="rId22"/>
    <p:sldId id="465" r:id="rId23"/>
    <p:sldId id="466" r:id="rId24"/>
    <p:sldId id="467" r:id="rId25"/>
    <p:sldId id="262" r:id="rId26"/>
    <p:sldId id="263" r:id="rId27"/>
    <p:sldId id="537" r:id="rId28"/>
    <p:sldId id="538" r:id="rId29"/>
    <p:sldId id="539" r:id="rId30"/>
    <p:sldId id="540" r:id="rId31"/>
    <p:sldId id="541" r:id="rId32"/>
    <p:sldId id="542" r:id="rId33"/>
    <p:sldId id="543" r:id="rId34"/>
    <p:sldId id="544" r:id="rId35"/>
    <p:sldId id="545" r:id="rId36"/>
    <p:sldId id="546" r:id="rId37"/>
    <p:sldId id="547" r:id="rId38"/>
    <p:sldId id="548" r:id="rId39"/>
    <p:sldId id="549" r:id="rId40"/>
    <p:sldId id="550" r:id="rId41"/>
    <p:sldId id="551" r:id="rId42"/>
    <p:sldId id="552" r:id="rId43"/>
    <p:sldId id="553" r:id="rId44"/>
    <p:sldId id="554" r:id="rId45"/>
    <p:sldId id="555" r:id="rId46"/>
    <p:sldId id="556" r:id="rId47"/>
    <p:sldId id="557" r:id="rId48"/>
    <p:sldId id="558" r:id="rId49"/>
    <p:sldId id="559" r:id="rId50"/>
    <p:sldId id="560" r:id="rId51"/>
    <p:sldId id="283" r:id="rId52"/>
    <p:sldId id="469" r:id="rId53"/>
    <p:sldId id="470" r:id="rId54"/>
    <p:sldId id="471" r:id="rId55"/>
    <p:sldId id="472" r:id="rId56"/>
    <p:sldId id="473" r:id="rId57"/>
    <p:sldId id="474" r:id="rId58"/>
    <p:sldId id="475" r:id="rId59"/>
    <p:sldId id="476" r:id="rId60"/>
    <p:sldId id="477" r:id="rId61"/>
    <p:sldId id="478" r:id="rId62"/>
    <p:sldId id="479" r:id="rId63"/>
    <p:sldId id="480" r:id="rId64"/>
    <p:sldId id="481" r:id="rId65"/>
    <p:sldId id="284" r:id="rId66"/>
    <p:sldId id="304" r:id="rId67"/>
    <p:sldId id="305" r:id="rId68"/>
    <p:sldId id="306" r:id="rId69"/>
    <p:sldId id="307" r:id="rId70"/>
    <p:sldId id="308" r:id="rId71"/>
    <p:sldId id="511" r:id="rId72"/>
    <p:sldId id="512" r:id="rId73"/>
    <p:sldId id="513" r:id="rId74"/>
    <p:sldId id="514" r:id="rId75"/>
    <p:sldId id="515" r:id="rId76"/>
    <p:sldId id="516" r:id="rId77"/>
    <p:sldId id="517" r:id="rId78"/>
    <p:sldId id="518" r:id="rId79"/>
    <p:sldId id="519" r:id="rId80"/>
    <p:sldId id="520" r:id="rId81"/>
    <p:sldId id="521" r:id="rId82"/>
    <p:sldId id="522" r:id="rId83"/>
    <p:sldId id="523" r:id="rId84"/>
    <p:sldId id="524" r:id="rId85"/>
    <p:sldId id="525" r:id="rId86"/>
    <p:sldId id="526" r:id="rId87"/>
    <p:sldId id="527" r:id="rId88"/>
    <p:sldId id="528" r:id="rId89"/>
    <p:sldId id="267" r:id="rId90"/>
    <p:sldId id="268" r:id="rId91"/>
    <p:sldId id="286" r:id="rId92"/>
    <p:sldId id="384" r:id="rId93"/>
    <p:sldId id="385" r:id="rId94"/>
    <p:sldId id="386" r:id="rId95"/>
    <p:sldId id="387" r:id="rId96"/>
    <p:sldId id="388" r:id="rId97"/>
    <p:sldId id="389" r:id="rId98"/>
    <p:sldId id="390" r:id="rId99"/>
    <p:sldId id="391" r:id="rId100"/>
    <p:sldId id="392" r:id="rId101"/>
    <p:sldId id="393" r:id="rId102"/>
    <p:sldId id="394" r:id="rId103"/>
    <p:sldId id="421" r:id="rId104"/>
    <p:sldId id="396" r:id="rId105"/>
    <p:sldId id="397" r:id="rId106"/>
    <p:sldId id="398" r:id="rId107"/>
    <p:sldId id="399" r:id="rId108"/>
    <p:sldId id="400" r:id="rId109"/>
    <p:sldId id="401" r:id="rId110"/>
    <p:sldId id="402" r:id="rId111"/>
    <p:sldId id="403" r:id="rId112"/>
    <p:sldId id="404" r:id="rId113"/>
    <p:sldId id="405" r:id="rId114"/>
    <p:sldId id="406" r:id="rId115"/>
    <p:sldId id="407" r:id="rId116"/>
    <p:sldId id="408" r:id="rId117"/>
    <p:sldId id="409" r:id="rId118"/>
    <p:sldId id="410" r:id="rId119"/>
    <p:sldId id="411" r:id="rId120"/>
    <p:sldId id="412" r:id="rId121"/>
    <p:sldId id="413" r:id="rId122"/>
    <p:sldId id="414" r:id="rId123"/>
    <p:sldId id="415" r:id="rId124"/>
    <p:sldId id="416" r:id="rId125"/>
    <p:sldId id="417" r:id="rId126"/>
    <p:sldId id="418" r:id="rId127"/>
    <p:sldId id="419" r:id="rId128"/>
    <p:sldId id="420" r:id="rId129"/>
    <p:sldId id="287" r:id="rId130"/>
    <p:sldId id="561" r:id="rId131"/>
    <p:sldId id="562" r:id="rId132"/>
    <p:sldId id="563" r:id="rId133"/>
    <p:sldId id="564" r:id="rId134"/>
    <p:sldId id="565" r:id="rId135"/>
    <p:sldId id="566" r:id="rId136"/>
    <p:sldId id="567" r:id="rId137"/>
    <p:sldId id="568" r:id="rId138"/>
    <p:sldId id="569" r:id="rId139"/>
    <p:sldId id="570" r:id="rId140"/>
    <p:sldId id="571" r:id="rId141"/>
    <p:sldId id="572" r:id="rId142"/>
    <p:sldId id="573" r:id="rId143"/>
    <p:sldId id="574" r:id="rId144"/>
    <p:sldId id="575" r:id="rId145"/>
    <p:sldId id="576" r:id="rId146"/>
    <p:sldId id="577" r:id="rId147"/>
    <p:sldId id="578" r:id="rId148"/>
    <p:sldId id="579" r:id="rId149"/>
    <p:sldId id="580" r:id="rId150"/>
    <p:sldId id="581" r:id="rId151"/>
    <p:sldId id="582" r:id="rId152"/>
    <p:sldId id="583" r:id="rId153"/>
    <p:sldId id="584" r:id="rId154"/>
    <p:sldId id="585" r:id="rId155"/>
    <p:sldId id="586" r:id="rId156"/>
    <p:sldId id="587" r:id="rId157"/>
    <p:sldId id="588" r:id="rId158"/>
    <p:sldId id="589" r:id="rId159"/>
    <p:sldId id="271" r:id="rId160"/>
    <p:sldId id="288" r:id="rId161"/>
    <p:sldId id="530" r:id="rId162"/>
    <p:sldId id="531" r:id="rId163"/>
    <p:sldId id="532" r:id="rId164"/>
    <p:sldId id="533" r:id="rId165"/>
    <p:sldId id="534" r:id="rId166"/>
    <p:sldId id="535" r:id="rId167"/>
    <p:sldId id="274" r:id="rId168"/>
    <p:sldId id="289" r:id="rId169"/>
  </p:sldIdLst>
  <p:sldSz cx="9144000" cy="6858000" type="screen4x3"/>
  <p:notesSz cx="7099300" cy="10234613"/>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74"/>
  </p:normalViewPr>
  <p:slideViewPr>
    <p:cSldViewPr snapToGrid="0" snapToObjects="1">
      <p:cViewPr varScale="1">
        <p:scale>
          <a:sx n="64" d="100"/>
          <a:sy n="64" d="100"/>
        </p:scale>
        <p:origin x="1340"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tableStyles" Target="tableStyles.xml"/><Relationship Id="rId170" Type="http://schemas.openxmlformats.org/officeDocument/2006/relationships/notesMaster" Target="notesMasters/notesMaster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handoutMaster" Target="handoutMasters/handoutMaster1.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172"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latin typeface="Calibri" pitchFamily="34" charset="0"/>
              </a:defRPr>
            </a:lvl1pPr>
          </a:lstStyle>
          <a:p>
            <a:endParaRPr lang="en-GB" dirty="0"/>
          </a:p>
        </p:txBody>
      </p:sp>
      <p:sp>
        <p:nvSpPr>
          <p:cNvPr id="6147" name="Rectangle 3"/>
          <p:cNvSpPr>
            <a:spLocks noGrp="1" noChangeArrowheads="1"/>
          </p:cNvSpPr>
          <p:nvPr>
            <p:ph type="dt" sz="quarter" idx="1"/>
          </p:nvPr>
        </p:nvSpPr>
        <p:spPr bwMode="auto">
          <a:xfrm>
            <a:off x="4021294"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latin typeface="Calibri" pitchFamily="34" charset="0"/>
              </a:defRPr>
            </a:lvl1pPr>
          </a:lstStyle>
          <a:p>
            <a:fld id="{D662CF7D-9659-4857-80BE-6826BF440663}" type="datetimeFigureOut">
              <a:rPr lang="en-GB"/>
              <a:pPr/>
              <a:t>23/09/2016</a:t>
            </a:fld>
            <a:endParaRPr lang="en-GB" dirty="0"/>
          </a:p>
        </p:txBody>
      </p:sp>
      <p:sp>
        <p:nvSpPr>
          <p:cNvPr id="6148" name="Rectangle 4"/>
          <p:cNvSpPr>
            <a:spLocks noGrp="1" noChangeArrowheads="1"/>
          </p:cNvSpPr>
          <p:nvPr>
            <p:ph type="ftr" sz="quarter" idx="2"/>
          </p:nvPr>
        </p:nvSpPr>
        <p:spPr bwMode="auto">
          <a:xfrm>
            <a:off x="0"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latin typeface="Calibri" pitchFamily="34" charset="0"/>
              </a:defRPr>
            </a:lvl1pPr>
          </a:lstStyle>
          <a:p>
            <a:endParaRPr lang="en-GB" dirty="0"/>
          </a:p>
        </p:txBody>
      </p:sp>
      <p:sp>
        <p:nvSpPr>
          <p:cNvPr id="6149" name="Rectangle 5"/>
          <p:cNvSpPr>
            <a:spLocks noGrp="1" noChangeArrowheads="1"/>
          </p:cNvSpPr>
          <p:nvPr>
            <p:ph type="sldNum" sz="quarter" idx="3"/>
          </p:nvPr>
        </p:nvSpPr>
        <p:spPr bwMode="auto">
          <a:xfrm>
            <a:off x="4021294"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latin typeface="Calibri" pitchFamily="34" charset="0"/>
              </a:defRPr>
            </a:lvl1pPr>
          </a:lstStyle>
          <a:p>
            <a:fld id="{EB47CDCA-B527-4647-881F-C0C6B5798073}" type="slidenum">
              <a:rPr lang="en-GB"/>
              <a:pPr/>
              <a:t>‹N°›</a:t>
            </a:fld>
            <a:endParaRPr lang="en-GB" dirty="0"/>
          </a:p>
        </p:txBody>
      </p:sp>
    </p:spTree>
    <p:extLst>
      <p:ext uri="{BB962C8B-B14F-4D97-AF65-F5344CB8AC3E}">
        <p14:creationId xmlns:p14="http://schemas.microsoft.com/office/powerpoint/2010/main" val="70772890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nl-NL" dirty="0"/>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8BB0F584-8F26-4C27-9A35-E5BEEAE1EBF0}" type="datetimeFigureOut">
              <a:rPr lang="nl-NL" smtClean="0"/>
              <a:pPr/>
              <a:t>23-9-2016</a:t>
            </a:fld>
            <a:endParaRPr lang="nl-NL" dirty="0"/>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nl-NL" dirty="0"/>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nl-NL" dirty="0"/>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2ECAE942-F0F1-4A63-BD90-6F83A09986A2}" type="slidenum">
              <a:rPr lang="nl-NL" smtClean="0"/>
              <a:pPr/>
              <a:t>‹N°›</a:t>
            </a:fld>
            <a:endParaRPr lang="nl-NL" dirty="0"/>
          </a:p>
        </p:txBody>
      </p:sp>
    </p:spTree>
    <p:extLst>
      <p:ext uri="{BB962C8B-B14F-4D97-AF65-F5344CB8AC3E}">
        <p14:creationId xmlns:p14="http://schemas.microsoft.com/office/powerpoint/2010/main" val="348813488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52634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2013738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1702009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15828747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2171550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879605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12337542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3952859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17507435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27090932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26824432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37383303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1426364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1295626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549451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4011165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1477779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14233732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4154662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4654855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30170350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39069436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40581373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18215507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6666210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32007618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868409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32383872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42145817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23688961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a:p>
        </p:txBody>
      </p:sp>
    </p:spTree>
    <p:extLst>
      <p:ext uri="{BB962C8B-B14F-4D97-AF65-F5344CB8AC3E}">
        <p14:creationId xmlns:p14="http://schemas.microsoft.com/office/powerpoint/2010/main" val="13953948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934218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13229018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22871799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259299088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5545856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10664245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spcBef>
                <a:spcPct val="0"/>
              </a:spcBef>
            </a:pPr>
            <a:endParaRPr lang="en-GB" altLang="en-US"/>
          </a:p>
        </p:txBody>
      </p:sp>
    </p:spTree>
    <p:extLst>
      <p:ext uri="{BB962C8B-B14F-4D97-AF65-F5344CB8AC3E}">
        <p14:creationId xmlns:p14="http://schemas.microsoft.com/office/powerpoint/2010/main" val="34523027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tLang="en-US"/>
          </a:p>
        </p:txBody>
      </p:sp>
    </p:spTree>
    <p:extLst>
      <p:ext uri="{BB962C8B-B14F-4D97-AF65-F5344CB8AC3E}">
        <p14:creationId xmlns:p14="http://schemas.microsoft.com/office/powerpoint/2010/main" val="228179239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99919908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76470777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6199794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427896375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30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1971321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35595099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87788096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140996192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193137150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Tree>
    <p:extLst>
      <p:ext uri="{BB962C8B-B14F-4D97-AF65-F5344CB8AC3E}">
        <p14:creationId xmlns:p14="http://schemas.microsoft.com/office/powerpoint/2010/main" val="3273773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Tree>
    <p:extLst>
      <p:ext uri="{BB962C8B-B14F-4D97-AF65-F5344CB8AC3E}">
        <p14:creationId xmlns:p14="http://schemas.microsoft.com/office/powerpoint/2010/main" val="85251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267915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4043838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3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21119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614802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5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223167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6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055531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7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046827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8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626367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9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9772037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0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6992692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1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5555230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2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8195305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3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7765507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4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42614840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5_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9" name="Content Placeholder 10"/>
          <p:cNvSpPr>
            <a:spLocks noGrp="1"/>
          </p:cNvSpPr>
          <p:nvPr>
            <p:ph sz="quarter" idx="18" hasCustomPrompt="1"/>
          </p:nvPr>
        </p:nvSpPr>
        <p:spPr>
          <a:xfrm>
            <a:off x="449327" y="6279181"/>
            <a:ext cx="5871110" cy="159823"/>
          </a:xfrm>
          <a:prstGeom prst="rect">
            <a:avLst/>
          </a:prstGeom>
        </p:spPr>
        <p:txBody>
          <a:bodyPr tIns="0" bIns="0" anchor="b"/>
          <a:lstStyle>
            <a:lvl1pPr marL="0" indent="0">
              <a:buNone/>
              <a:defRPr sz="770" baseline="0">
                <a:solidFill>
                  <a:schemeClr val="tx2"/>
                </a:solidFill>
              </a:defRPr>
            </a:lvl1pPr>
          </a:lstStyle>
          <a:p>
            <a:pPr lvl="0"/>
            <a:r>
              <a:rPr lang="en-US" dirty="0"/>
              <a:t>Click to add footer text</a:t>
            </a:r>
          </a:p>
        </p:txBody>
      </p:sp>
      <p:sp>
        <p:nvSpPr>
          <p:cNvPr id="5" name="Slide Number Placeholder 5"/>
          <p:cNvSpPr>
            <a:spLocks noGrp="1"/>
          </p:cNvSpPr>
          <p:nvPr>
            <p:ph type="sldNum" sz="quarter" idx="19"/>
          </p:nvPr>
        </p:nvSpPr>
        <p:spPr/>
        <p:txBody>
          <a:bodyPr/>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p:txBody>
          <a:bodyPr/>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641643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cSld name="Custom Layout">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1353312"/>
          </a:xfrm>
          <a:prstGeom prst="rect">
            <a:avLst/>
          </a:prstGeom>
          <a:ln>
            <a:noFill/>
          </a:ln>
          <a:effectLst>
            <a:outerShdw blurRad="292100" dist="139700" dir="2700000" algn="tl" rotWithShape="0">
              <a:srgbClr val="333333">
                <a:alpha val="65000"/>
              </a:srgbClr>
            </a:outerShdw>
          </a:effectLst>
        </p:spPr>
      </p:pic>
      <p:sp>
        <p:nvSpPr>
          <p:cNvPr id="4" name="Rectangle 10"/>
          <p:cNvSpPr>
            <a:spLocks noGrp="1" noChangeArrowheads="1"/>
          </p:cNvSpPr>
          <p:nvPr>
            <p:ph type="title"/>
          </p:nvPr>
        </p:nvSpPr>
        <p:spPr bwMode="auto">
          <a:xfrm>
            <a:off x="231735" y="1789854"/>
            <a:ext cx="7685340" cy="489857"/>
          </a:xfrm>
          <a:prstGeom prst="rect">
            <a:avLst/>
          </a:prstGeom>
          <a:noFill/>
          <a:ln>
            <a:noFill/>
          </a:ln>
          <a:effectLst/>
          <a:extLst/>
        </p:spPr>
        <p:txBody>
          <a:bodyPr/>
          <a:lstStyle/>
          <a:p>
            <a:pPr lvl="0"/>
            <a:r>
              <a:rPr lang="en-US" dirty="0"/>
              <a:t>Click to edit Master title style</a:t>
            </a:r>
            <a:endParaRPr lang="en-GB" dirty="0"/>
          </a:p>
        </p:txBody>
      </p:sp>
      <p:sp>
        <p:nvSpPr>
          <p:cNvPr id="5" name="Rectangle 11"/>
          <p:cNvSpPr>
            <a:spLocks noGrp="1" noChangeArrowheads="1"/>
          </p:cNvSpPr>
          <p:nvPr>
            <p:ph idx="1"/>
          </p:nvPr>
        </p:nvSpPr>
        <p:spPr bwMode="auto">
          <a:xfrm>
            <a:off x="250781" y="2750870"/>
            <a:ext cx="8229759" cy="4526075"/>
          </a:xfrm>
          <a:prstGeom prst="rect">
            <a:avLst/>
          </a:prstGeom>
          <a:noFill/>
          <a:ln>
            <a:noFill/>
          </a:ln>
          <a:effectLst/>
          <a:extLst/>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966256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2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52003" y="424343"/>
            <a:ext cx="8572037" cy="446173"/>
          </a:xfrm>
          <a:prstGeom prst="rect">
            <a:avLst/>
          </a:prstGeom>
        </p:spPr>
        <p:txBody>
          <a:bodyPr lIns="0" tIns="0" rIns="0" bIns="0">
            <a:spAutoFit/>
          </a:bodyPr>
          <a:lstStyle>
            <a:lvl1pPr>
              <a:defRPr/>
            </a:lvl1pPr>
          </a:lstStyle>
          <a:p>
            <a:r>
              <a:rPr lang="en-US" altLang="en-US" dirty="0"/>
              <a:t>Click to insert title (Times New Roman, bold, 29 </a:t>
            </a:r>
            <a:r>
              <a:rPr lang="en-US" altLang="en-US" dirty="0" err="1"/>
              <a:t>pt</a:t>
            </a:r>
            <a:r>
              <a:rPr lang="en-US" altLang="en-US" dirty="0"/>
              <a:t>)</a:t>
            </a:r>
            <a:endParaRPr lang="en-GB" dirty="0"/>
          </a:p>
        </p:txBody>
      </p:sp>
      <p:sp>
        <p:nvSpPr>
          <p:cNvPr id="4" name="Rectangle 11"/>
          <p:cNvSpPr>
            <a:spLocks noChangeArrowheads="1"/>
          </p:cNvSpPr>
          <p:nvPr/>
        </p:nvSpPr>
        <p:spPr bwMode="auto">
          <a:xfrm>
            <a:off x="2276480" y="6578666"/>
            <a:ext cx="6554787"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sz="1500">
                <a:solidFill>
                  <a:schemeClr val="tx1"/>
                </a:solidFill>
                <a:latin typeface="Arial" charset="0"/>
              </a:defRPr>
            </a:lvl1pPr>
            <a:lvl2pPr marL="742950" indent="-285750">
              <a:defRPr sz="1500">
                <a:solidFill>
                  <a:schemeClr val="tx1"/>
                </a:solidFill>
                <a:latin typeface="Arial" charset="0"/>
              </a:defRPr>
            </a:lvl2pPr>
            <a:lvl3pPr marL="1143000" indent="-228600">
              <a:defRPr sz="1500">
                <a:solidFill>
                  <a:schemeClr val="tx1"/>
                </a:solidFill>
                <a:latin typeface="Arial" charset="0"/>
              </a:defRPr>
            </a:lvl3pPr>
            <a:lvl4pPr marL="1600200" indent="-228600">
              <a:defRPr sz="1500">
                <a:solidFill>
                  <a:schemeClr val="tx1"/>
                </a:solidFill>
                <a:latin typeface="Arial" charset="0"/>
              </a:defRPr>
            </a:lvl4pPr>
            <a:lvl5pPr marL="2057400" indent="-228600">
              <a:defRPr sz="1500">
                <a:solidFill>
                  <a:schemeClr val="tx1"/>
                </a:solidFill>
                <a:latin typeface="Arial" charset="0"/>
              </a:defRPr>
            </a:lvl5pPr>
            <a:lvl6pPr marL="2514600" indent="-228600" algn="ctr" eaLnBrk="0" fontAlgn="base" hangingPunct="0">
              <a:spcBef>
                <a:spcPct val="50000"/>
              </a:spcBef>
              <a:spcAft>
                <a:spcPct val="0"/>
              </a:spcAft>
              <a:defRPr sz="1500">
                <a:solidFill>
                  <a:schemeClr val="tx1"/>
                </a:solidFill>
                <a:latin typeface="Arial" charset="0"/>
              </a:defRPr>
            </a:lvl6pPr>
            <a:lvl7pPr marL="2971800" indent="-228600" algn="ctr" eaLnBrk="0" fontAlgn="base" hangingPunct="0">
              <a:spcBef>
                <a:spcPct val="50000"/>
              </a:spcBef>
              <a:spcAft>
                <a:spcPct val="0"/>
              </a:spcAft>
              <a:defRPr sz="1500">
                <a:solidFill>
                  <a:schemeClr val="tx1"/>
                </a:solidFill>
                <a:latin typeface="Arial" charset="0"/>
              </a:defRPr>
            </a:lvl7pPr>
            <a:lvl8pPr marL="3429000" indent="-228600" algn="ctr" eaLnBrk="0" fontAlgn="base" hangingPunct="0">
              <a:spcBef>
                <a:spcPct val="50000"/>
              </a:spcBef>
              <a:spcAft>
                <a:spcPct val="0"/>
              </a:spcAft>
              <a:defRPr sz="1500">
                <a:solidFill>
                  <a:schemeClr val="tx1"/>
                </a:solidFill>
                <a:latin typeface="Arial" charset="0"/>
              </a:defRPr>
            </a:lvl8pPr>
            <a:lvl9pPr marL="3886200" indent="-228600" algn="ctr" eaLnBrk="0" fontAlgn="base" hangingPunct="0">
              <a:spcBef>
                <a:spcPct val="50000"/>
              </a:spcBef>
              <a:spcAft>
                <a:spcPct val="0"/>
              </a:spcAft>
              <a:defRPr sz="1500">
                <a:solidFill>
                  <a:schemeClr val="tx1"/>
                </a:solidFill>
                <a:latin typeface="Arial" charset="0"/>
              </a:defRPr>
            </a:lvl9pPr>
          </a:lstStyle>
          <a:p>
            <a:pPr algn="r">
              <a:defRPr/>
            </a:pPr>
            <a:fld id="{D1CE1652-562F-4AD6-8407-3601846F24EE}" type="slidenum">
              <a:rPr lang="en-GB" altLang="en-US" sz="800" smtClean="0">
                <a:solidFill>
                  <a:srgbClr val="A19589"/>
                </a:solidFill>
                <a:latin typeface="Times New Roman" pitchFamily="18" charset="0"/>
              </a:rPr>
              <a:pPr algn="r">
                <a:defRPr/>
              </a:pPr>
              <a:t>‹N°›</a:t>
            </a:fld>
            <a:endParaRPr lang="en-GB" altLang="en-US" sz="800" dirty="0">
              <a:solidFill>
                <a:srgbClr val="A19589"/>
              </a:solidFill>
              <a:latin typeface="Times New Roman" pitchFamily="18" charset="0"/>
            </a:endParaRPr>
          </a:p>
        </p:txBody>
      </p:sp>
      <p:sp>
        <p:nvSpPr>
          <p:cNvPr id="5" name="Rectangle 11"/>
          <p:cNvSpPr>
            <a:spLocks noChangeArrowheads="1"/>
          </p:cNvSpPr>
          <p:nvPr userDrawn="1"/>
        </p:nvSpPr>
        <p:spPr bwMode="auto">
          <a:xfrm>
            <a:off x="2276480" y="6578666"/>
            <a:ext cx="6554787"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sz="1500">
                <a:solidFill>
                  <a:schemeClr val="tx1"/>
                </a:solidFill>
                <a:latin typeface="Arial" charset="0"/>
              </a:defRPr>
            </a:lvl1pPr>
            <a:lvl2pPr marL="742950" indent="-285750">
              <a:defRPr sz="1500">
                <a:solidFill>
                  <a:schemeClr val="tx1"/>
                </a:solidFill>
                <a:latin typeface="Arial" charset="0"/>
              </a:defRPr>
            </a:lvl2pPr>
            <a:lvl3pPr marL="1143000" indent="-228600">
              <a:defRPr sz="1500">
                <a:solidFill>
                  <a:schemeClr val="tx1"/>
                </a:solidFill>
                <a:latin typeface="Arial" charset="0"/>
              </a:defRPr>
            </a:lvl3pPr>
            <a:lvl4pPr marL="1600200" indent="-228600">
              <a:defRPr sz="1500">
                <a:solidFill>
                  <a:schemeClr val="tx1"/>
                </a:solidFill>
                <a:latin typeface="Arial" charset="0"/>
              </a:defRPr>
            </a:lvl4pPr>
            <a:lvl5pPr marL="2057400" indent="-228600">
              <a:defRPr sz="1500">
                <a:solidFill>
                  <a:schemeClr val="tx1"/>
                </a:solidFill>
                <a:latin typeface="Arial" charset="0"/>
              </a:defRPr>
            </a:lvl5pPr>
            <a:lvl6pPr marL="2514600" indent="-228600" algn="ctr" eaLnBrk="0" fontAlgn="base" hangingPunct="0">
              <a:spcBef>
                <a:spcPct val="50000"/>
              </a:spcBef>
              <a:spcAft>
                <a:spcPct val="0"/>
              </a:spcAft>
              <a:defRPr sz="1500">
                <a:solidFill>
                  <a:schemeClr val="tx1"/>
                </a:solidFill>
                <a:latin typeface="Arial" charset="0"/>
              </a:defRPr>
            </a:lvl6pPr>
            <a:lvl7pPr marL="2971800" indent="-228600" algn="ctr" eaLnBrk="0" fontAlgn="base" hangingPunct="0">
              <a:spcBef>
                <a:spcPct val="50000"/>
              </a:spcBef>
              <a:spcAft>
                <a:spcPct val="0"/>
              </a:spcAft>
              <a:defRPr sz="1500">
                <a:solidFill>
                  <a:schemeClr val="tx1"/>
                </a:solidFill>
                <a:latin typeface="Arial" charset="0"/>
              </a:defRPr>
            </a:lvl7pPr>
            <a:lvl8pPr marL="3429000" indent="-228600" algn="ctr" eaLnBrk="0" fontAlgn="base" hangingPunct="0">
              <a:spcBef>
                <a:spcPct val="50000"/>
              </a:spcBef>
              <a:spcAft>
                <a:spcPct val="0"/>
              </a:spcAft>
              <a:defRPr sz="1500">
                <a:solidFill>
                  <a:schemeClr val="tx1"/>
                </a:solidFill>
                <a:latin typeface="Arial" charset="0"/>
              </a:defRPr>
            </a:lvl8pPr>
            <a:lvl9pPr marL="3886200" indent="-228600" algn="ctr" eaLnBrk="0" fontAlgn="base" hangingPunct="0">
              <a:spcBef>
                <a:spcPct val="50000"/>
              </a:spcBef>
              <a:spcAft>
                <a:spcPct val="0"/>
              </a:spcAft>
              <a:defRPr sz="1500">
                <a:solidFill>
                  <a:schemeClr val="tx1"/>
                </a:solidFill>
                <a:latin typeface="Arial" charset="0"/>
              </a:defRPr>
            </a:lvl9pPr>
          </a:lstStyle>
          <a:p>
            <a:pPr algn="r">
              <a:defRPr/>
            </a:pPr>
            <a:fld id="{D1CE1652-562F-4AD6-8407-3601846F24EE}" type="slidenum">
              <a:rPr lang="en-GB" altLang="en-US" sz="800" smtClean="0">
                <a:solidFill>
                  <a:srgbClr val="A19589"/>
                </a:solidFill>
                <a:latin typeface="Times New Roman" pitchFamily="18" charset="0"/>
              </a:rPr>
              <a:pPr algn="r">
                <a:defRPr/>
              </a:pPr>
              <a:t>‹N°›</a:t>
            </a:fld>
            <a:endParaRPr lang="en-GB" altLang="en-US" sz="800" dirty="0">
              <a:solidFill>
                <a:srgbClr val="A19589"/>
              </a:solidFill>
              <a:latin typeface="Times New Roman" pitchFamily="18" charset="0"/>
            </a:endParaRPr>
          </a:p>
        </p:txBody>
      </p:sp>
    </p:spTree>
    <p:extLst>
      <p:ext uri="{BB962C8B-B14F-4D97-AF65-F5344CB8AC3E}">
        <p14:creationId xmlns:p14="http://schemas.microsoft.com/office/powerpoint/2010/main" val="22558301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ext pag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lvl1pPr>
          </a:lstStyle>
          <a:p>
            <a:r>
              <a:rPr lang="en-US"/>
              <a:t>Click to edit Master title style</a:t>
            </a:r>
            <a:endParaRPr lang="en-US" dirty="0"/>
          </a:p>
        </p:txBody>
      </p:sp>
      <p:sp>
        <p:nvSpPr>
          <p:cNvPr id="5" name="Slide Number Placeholder 5"/>
          <p:cNvSpPr>
            <a:spLocks noGrp="1"/>
          </p:cNvSpPr>
          <p:nvPr>
            <p:ph type="sldNum" sz="quarter" idx="19"/>
          </p:nvPr>
        </p:nvSpPr>
        <p:spPr>
          <a:xfrm>
            <a:off x="8368468" y="6438901"/>
            <a:ext cx="403225" cy="290513"/>
          </a:xfrm>
          <a:prstGeom prst="rect">
            <a:avLst/>
          </a:prstGeom>
        </p:spPr>
        <p:txBody>
          <a:bodyPr lIns="80147" tIns="40074" rIns="80147" bIns="40074"/>
          <a:lstStyle>
            <a:lvl1pPr>
              <a:defRPr/>
            </a:lvl1pPr>
          </a:lstStyle>
          <a:p>
            <a:pPr>
              <a:defRPr/>
            </a:pPr>
            <a:fld id="{C6DF25AF-5034-4EBD-B5E0-1BA05C6531E9}" type="slidenum">
              <a:rPr lang="en-US"/>
              <a:pPr>
                <a:defRPr/>
              </a:pPr>
              <a:t>‹N°›</a:t>
            </a:fld>
            <a:endParaRPr lang="en-US" dirty="0"/>
          </a:p>
        </p:txBody>
      </p:sp>
      <p:sp>
        <p:nvSpPr>
          <p:cNvPr id="8" name="Footer Placeholder 4"/>
          <p:cNvSpPr>
            <a:spLocks noGrp="1"/>
          </p:cNvSpPr>
          <p:nvPr>
            <p:ph type="ftr" sz="quarter" idx="20"/>
          </p:nvPr>
        </p:nvSpPr>
        <p:spPr>
          <a:xfrm>
            <a:off x="449266" y="6438901"/>
            <a:ext cx="5871172" cy="292100"/>
          </a:xfrm>
          <a:prstGeom prst="rect">
            <a:avLst/>
          </a:prstGeom>
        </p:spPr>
        <p:txBody>
          <a:bodyPr lIns="80147" tIns="40074" rIns="80147" bIns="40074"/>
          <a:lstStyle>
            <a:lvl1pPr>
              <a:defRPr/>
            </a:lvl1pPr>
          </a:lstStyle>
          <a:p>
            <a:pPr>
              <a:defRPr/>
            </a:pPr>
            <a:endParaRPr lang="en-US"/>
          </a:p>
        </p:txBody>
      </p:sp>
      <p:sp>
        <p:nvSpPr>
          <p:cNvPr id="16" name="Text Placeholder 15"/>
          <p:cNvSpPr>
            <a:spLocks noGrp="1"/>
          </p:cNvSpPr>
          <p:nvPr>
            <p:ph type="body" sz="quarter" idx="21"/>
          </p:nvPr>
        </p:nvSpPr>
        <p:spPr>
          <a:xfrm>
            <a:off x="457472" y="1611191"/>
            <a:ext cx="8229057" cy="46679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177116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1701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endParaRPr lang="en-US"/>
          </a:p>
        </p:txBody>
      </p:sp>
      <p:sp>
        <p:nvSpPr>
          <p:cNvPr id="1027" name="Text Placeholder 2"/>
          <p:cNvSpPr>
            <a:spLocks noGrp="1"/>
          </p:cNvSpPr>
          <p:nvPr>
            <p:ph type="body" idx="1"/>
          </p:nvPr>
        </p:nvSpPr>
        <p:spPr bwMode="auto">
          <a:xfrm>
            <a:off x="457200" y="3027363"/>
            <a:ext cx="8229600" cy="31511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0" y="0"/>
            <a:ext cx="9144000" cy="1353312"/>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50" r:id="rId1"/>
    <p:sldLayoutId id="2147483649"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 id="2147483667" r:id="rId14"/>
    <p:sldLayoutId id="2147483668" r:id="rId15"/>
    <p:sldLayoutId id="2147483669" r:id="rId16"/>
    <p:sldLayoutId id="2147483670" r:id="rId17"/>
    <p:sldLayoutId id="2147483671" r:id="rId18"/>
    <p:sldLayoutId id="2147483672" r:id="rId19"/>
    <p:sldLayoutId id="2147483673" r:id="rId20"/>
  </p:sldLayoutIdLst>
  <p:hf sldNum="0" hdr="0" ftr="0" dt="0"/>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t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t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slideLayout" Target="../slideLayouts/slideLayout19.xml"/><Relationship Id="rId4" Type="http://schemas.openxmlformats.org/officeDocument/2006/relationships/tags" Target="../tags/tag4.xml"/></Relationships>
</file>

<file path=ppt/slides/_rels/slide32.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 Id="rId4"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8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hyperlink" Target="http://ec.europa.eu/justice/civil/commercial/insolvency/index_en.htm" TargetMode="Externa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2" Type="http://schemas.openxmlformats.org/officeDocument/2006/relationships/hyperlink" Target="http://ec.europa.eu/justice/civil/files/insolvency/insolvency_study_2016_final_en.pdf" TargetMode="External"/><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7.xml"/><Relationship Id="rId1" Type="http://schemas.openxmlformats.org/officeDocument/2006/relationships/slideLayout" Target="../slideLayouts/slideLayout2.xml"/><Relationship Id="rId5" Type="http://schemas.openxmlformats.org/officeDocument/2006/relationships/image" Target="../media/image19.emf"/><Relationship Id="rId4" Type="http://schemas.openxmlformats.org/officeDocument/2006/relationships/image" Target="../media/image18.png"/></Relationships>
</file>

<file path=ppt/slides/_rels/slide162.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6.png"/></Relationships>
</file>

<file path=ppt/slides/_rels/slide16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gif"/><Relationship Id="rId1" Type="http://schemas.openxmlformats.org/officeDocument/2006/relationships/slideLayout" Target="../slideLayouts/slideLayout2.xml"/><Relationship Id="rId6" Type="http://schemas.openxmlformats.org/officeDocument/2006/relationships/image" Target="../media/image30.png"/><Relationship Id="rId5" Type="http://schemas.microsoft.com/office/2007/relationships/hdphoto" Target="../media/hdphoto1.wdp"/><Relationship Id="rId4" Type="http://schemas.openxmlformats.org/officeDocument/2006/relationships/image" Target="../media/image29.png"/></Relationships>
</file>

<file path=ppt/slides/_rels/slide164.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a:spLocks noChangeArrowheads="1"/>
          </p:cNvSpPr>
          <p:nvPr/>
        </p:nvSpPr>
        <p:spPr bwMode="auto">
          <a:xfrm>
            <a:off x="306388" y="1511480"/>
            <a:ext cx="8531225"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b="1" dirty="0">
                <a:latin typeface="Calibri"/>
                <a:cs typeface="Calibri"/>
              </a:rPr>
              <a:t>Our grateful thanks go to our 2016 Annual Congress Sponsors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73145"/>
            <a:ext cx="9144000" cy="4926499"/>
          </a:xfrm>
          <a:prstGeom prst="rect">
            <a:avLst/>
          </a:prstGeom>
        </p:spPr>
      </p:pic>
    </p:spTree>
    <p:extLst>
      <p:ext uri="{BB962C8B-B14F-4D97-AF65-F5344CB8AC3E}">
        <p14:creationId xmlns:p14="http://schemas.microsoft.com/office/powerpoint/2010/main" val="2187229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Morning Technical Session</a:t>
            </a:r>
            <a:br>
              <a:rPr lang="en-GB" sz="4000" b="1" dirty="0"/>
            </a:br>
            <a:br>
              <a:rPr lang="en-GB" sz="4000" b="1" dirty="0"/>
            </a:br>
            <a:r>
              <a:rPr lang="en-GB" sz="2400" b="1" dirty="0"/>
              <a:t>Kindly Sponsored By</a:t>
            </a:r>
            <a:endParaRPr lang="en-US" sz="2400" b="1" dirty="0"/>
          </a:p>
        </p:txBody>
      </p:sp>
      <p:pic>
        <p:nvPicPr>
          <p:cNvPr id="5" name="Picture 3" descr="HOCHE_300dpi_CMJN (2).tif"/>
          <p:cNvPicPr>
            <a:picLocks noChangeAspect="1"/>
          </p:cNvPicPr>
          <p:nvPr/>
        </p:nvPicPr>
        <p:blipFill>
          <a:blip r:embed="rId3">
            <a:extLst>
              <a:ext uri="{28A0092B-C50C-407E-A947-70E740481C1C}">
                <a14:useLocalDpi xmlns:a14="http://schemas.microsoft.com/office/drawing/2010/main" val="0"/>
              </a:ext>
            </a:extLst>
          </a:blip>
          <a:srcRect l="7684" t="19649" r="7423" b="-19649"/>
          <a:stretch>
            <a:fillRect/>
          </a:stretch>
        </p:blipFill>
        <p:spPr bwMode="auto">
          <a:xfrm>
            <a:off x="2411413" y="3959225"/>
            <a:ext cx="4321175" cy="2092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TextBox 2"/>
          <p:cNvSpPr txBox="1">
            <a:spLocks noChangeArrowheads="1"/>
          </p:cNvSpPr>
          <p:nvPr/>
        </p:nvSpPr>
        <p:spPr bwMode="auto">
          <a:xfrm>
            <a:off x="2411413" y="5759450"/>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www.hoche-avocats.com</a:t>
            </a:r>
            <a:endParaRPr lang="en-US" sz="1800" dirty="0">
              <a:latin typeface="Verdana" charset="0"/>
              <a:cs typeface="Verdana" charset="0"/>
            </a:endParaRPr>
          </a:p>
        </p:txBody>
      </p:sp>
    </p:spTree>
    <p:extLst>
      <p:ext uri="{BB962C8B-B14F-4D97-AF65-F5344CB8AC3E}">
        <p14:creationId xmlns:p14="http://schemas.microsoft.com/office/powerpoint/2010/main" val="3977408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br>
              <a:rPr lang="en-GB" sz="4800" dirty="0"/>
            </a:br>
            <a:r>
              <a:rPr lang="en-GB" sz="4800" b="1" dirty="0"/>
              <a:t>Opening remarks </a:t>
            </a:r>
            <a:br>
              <a:rPr lang="en-GB" sz="4800" b="1" dirty="0"/>
            </a:br>
            <a:r>
              <a:rPr lang="en-GB" sz="4800" b="1" dirty="0"/>
              <a:t>of the Annual Congress</a:t>
            </a:r>
            <a:br>
              <a:rPr lang="en-GB" sz="4800" dirty="0"/>
            </a:br>
            <a:br>
              <a:rPr lang="en-GB" sz="4800" dirty="0"/>
            </a:br>
            <a:endParaRPr lang="en-US" sz="4800" dirty="0"/>
          </a:p>
        </p:txBody>
      </p:sp>
      <p:sp>
        <p:nvSpPr>
          <p:cNvPr id="3" name="Subtitle 2"/>
          <p:cNvSpPr>
            <a:spLocks noGrp="1"/>
          </p:cNvSpPr>
          <p:nvPr>
            <p:ph type="subTitle" idx="1"/>
          </p:nvPr>
        </p:nvSpPr>
        <p:spPr>
          <a:xfrm>
            <a:off x="226542" y="4155700"/>
            <a:ext cx="8663458" cy="1752600"/>
          </a:xfrm>
        </p:spPr>
        <p:txBody>
          <a:bodyPr rtlCol="0">
            <a:noAutofit/>
          </a:bodyPr>
          <a:lstStyle/>
          <a:p>
            <a:pPr fontAlgn="auto">
              <a:spcBef>
                <a:spcPts val="0"/>
              </a:spcBef>
              <a:spcAft>
                <a:spcPts val="1200"/>
              </a:spcAft>
              <a:defRPr/>
            </a:pPr>
            <a:r>
              <a:rPr lang="en-GB" sz="2800" dirty="0">
                <a:solidFill>
                  <a:srgbClr val="000000"/>
                </a:solidFill>
              </a:rPr>
              <a:t>Francisco </a:t>
            </a:r>
            <a:r>
              <a:rPr lang="en-GB" sz="2800" dirty="0" err="1">
                <a:solidFill>
                  <a:srgbClr val="000000"/>
                </a:solidFill>
              </a:rPr>
              <a:t>Patrício</a:t>
            </a:r>
            <a:r>
              <a:rPr lang="en-GB" sz="2800" dirty="0">
                <a:solidFill>
                  <a:srgbClr val="000000"/>
                </a:solidFill>
              </a:rPr>
              <a:t> (Abreu </a:t>
            </a:r>
            <a:r>
              <a:rPr lang="en-GB" sz="2800" dirty="0" err="1">
                <a:solidFill>
                  <a:srgbClr val="000000"/>
                </a:solidFill>
              </a:rPr>
              <a:t>Advogados</a:t>
            </a:r>
            <a:r>
              <a:rPr lang="en-GB" sz="2800" dirty="0">
                <a:solidFill>
                  <a:srgbClr val="000000"/>
                </a:solidFill>
              </a:rPr>
              <a:t>, Portugal)</a:t>
            </a:r>
          </a:p>
          <a:p>
            <a:pPr fontAlgn="auto">
              <a:spcBef>
                <a:spcPts val="0"/>
              </a:spcBef>
              <a:spcAft>
                <a:spcPts val="1200"/>
              </a:spcAft>
              <a:defRPr/>
            </a:pPr>
            <a:r>
              <a:rPr lang="en-GB" sz="2800" dirty="0">
                <a:solidFill>
                  <a:srgbClr val="000000"/>
                </a:solidFill>
              </a:rPr>
              <a:t>	Evert Verwey (Clifford Chance, The Netherlands)</a:t>
            </a:r>
          </a:p>
          <a:p>
            <a:pPr fontAlgn="auto">
              <a:spcBef>
                <a:spcPts val="0"/>
              </a:spcBef>
              <a:spcAft>
                <a:spcPts val="1200"/>
              </a:spcAft>
              <a:defRPr/>
            </a:pPr>
            <a:r>
              <a:rPr lang="en-GB" sz="2800" dirty="0">
                <a:solidFill>
                  <a:srgbClr val="000000"/>
                </a:solidFill>
              </a:rPr>
              <a:t>	Alberto Núñez-Lagos Burguera </a:t>
            </a:r>
            <a:br>
              <a:rPr lang="en-GB" sz="2800" dirty="0">
                <a:solidFill>
                  <a:srgbClr val="000000"/>
                </a:solidFill>
              </a:rPr>
            </a:br>
            <a:r>
              <a:rPr lang="en-GB" sz="2800" dirty="0">
                <a:solidFill>
                  <a:srgbClr val="000000"/>
                </a:solidFill>
              </a:rPr>
              <a:t>(President of INSOL Europe, </a:t>
            </a:r>
            <a:r>
              <a:rPr lang="en-GB" sz="2800" dirty="0" err="1">
                <a:solidFill>
                  <a:srgbClr val="000000"/>
                </a:solidFill>
              </a:rPr>
              <a:t>Uría</a:t>
            </a:r>
            <a:r>
              <a:rPr lang="en-GB" sz="2800" dirty="0">
                <a:solidFill>
                  <a:srgbClr val="000000"/>
                </a:solidFill>
              </a:rPr>
              <a:t> Menéndez, Spain)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869136"/>
            <a:ext cx="7772400" cy="1838425"/>
          </a:xfrm>
        </p:spPr>
        <p:txBody>
          <a:bodyPr/>
          <a:lstStyle/>
          <a:p>
            <a:r>
              <a:rPr lang="en-GB" b="1" dirty="0"/>
              <a:t>Global Credit Risk Management: </a:t>
            </a:r>
            <a:br>
              <a:rPr lang="en-GB" b="1" dirty="0"/>
            </a:br>
            <a:r>
              <a:rPr lang="en-GB" b="1" dirty="0"/>
              <a:t>	A helpful toolbox for cross-border insolvency practitioners</a:t>
            </a:r>
            <a:endParaRPr lang="en-US" b="1" dirty="0"/>
          </a:p>
        </p:txBody>
      </p:sp>
      <p:sp>
        <p:nvSpPr>
          <p:cNvPr id="3" name="Subtitle 2"/>
          <p:cNvSpPr>
            <a:spLocks noGrp="1"/>
          </p:cNvSpPr>
          <p:nvPr>
            <p:ph type="subTitle" idx="1"/>
          </p:nvPr>
        </p:nvSpPr>
        <p:spPr>
          <a:xfrm>
            <a:off x="308225" y="4032410"/>
            <a:ext cx="8517276" cy="1752600"/>
          </a:xfrm>
        </p:spPr>
        <p:txBody>
          <a:bodyPr rtlCol="0">
            <a:noAutofit/>
          </a:bodyPr>
          <a:lstStyle/>
          <a:p>
            <a:pPr fontAlgn="auto">
              <a:spcBef>
                <a:spcPts val="0"/>
              </a:spcBef>
              <a:spcAft>
                <a:spcPts val="1200"/>
              </a:spcAft>
              <a:defRPr/>
            </a:pPr>
            <a:r>
              <a:rPr lang="en-GB" sz="2400" dirty="0">
                <a:solidFill>
                  <a:srgbClr val="000000"/>
                </a:solidFill>
              </a:rPr>
              <a:t>Giorgio </a:t>
            </a:r>
            <a:r>
              <a:rPr lang="en-GB" sz="2400" dirty="0" err="1">
                <a:solidFill>
                  <a:srgbClr val="000000"/>
                </a:solidFill>
              </a:rPr>
              <a:t>Bovenzi</a:t>
            </a:r>
            <a:r>
              <a:rPr lang="en-GB" sz="2400" dirty="0">
                <a:solidFill>
                  <a:srgbClr val="000000"/>
                </a:solidFill>
              </a:rPr>
              <a:t> (Dentons, USA)</a:t>
            </a:r>
          </a:p>
          <a:p>
            <a:pPr fontAlgn="auto">
              <a:spcBef>
                <a:spcPts val="0"/>
              </a:spcBef>
              <a:spcAft>
                <a:spcPts val="1200"/>
              </a:spcAft>
              <a:defRPr/>
            </a:pPr>
            <a:r>
              <a:rPr lang="en-GB" sz="2400" dirty="0">
                <a:solidFill>
                  <a:srgbClr val="000000"/>
                </a:solidFill>
              </a:rPr>
              <a:t>	Frederick Morris (Goldman Sachs International, UK)</a:t>
            </a:r>
          </a:p>
          <a:p>
            <a:pPr fontAlgn="auto">
              <a:spcBef>
                <a:spcPts val="0"/>
              </a:spcBef>
              <a:spcAft>
                <a:spcPts val="1200"/>
              </a:spcAft>
              <a:defRPr/>
            </a:pPr>
            <a:r>
              <a:rPr lang="en-GB" sz="2400" dirty="0">
                <a:solidFill>
                  <a:srgbClr val="000000"/>
                </a:solidFill>
              </a:rPr>
              <a:t>	Christian </a:t>
            </a:r>
            <a:r>
              <a:rPr lang="en-GB" sz="2400" dirty="0" err="1">
                <a:solidFill>
                  <a:srgbClr val="000000"/>
                </a:solidFill>
              </a:rPr>
              <a:t>Donagh</a:t>
            </a:r>
            <a:r>
              <a:rPr lang="en-GB" sz="2400" dirty="0">
                <a:solidFill>
                  <a:srgbClr val="000000"/>
                </a:solidFill>
              </a:rPr>
              <a:t> (Matheson, Ireland), Mike Jervis (PwC, UK)</a:t>
            </a:r>
          </a:p>
          <a:p>
            <a:pPr fontAlgn="auto">
              <a:spcBef>
                <a:spcPts val="0"/>
              </a:spcBef>
              <a:spcAft>
                <a:spcPts val="1200"/>
              </a:spcAft>
              <a:defRPr/>
            </a:pPr>
            <a:r>
              <a:rPr lang="en-GB" sz="2400" dirty="0">
                <a:solidFill>
                  <a:srgbClr val="000000"/>
                </a:solidFill>
              </a:rPr>
              <a:t>	</a:t>
            </a:r>
            <a:r>
              <a:rPr lang="en-GB" sz="2400" dirty="0" err="1">
                <a:solidFill>
                  <a:srgbClr val="000000"/>
                </a:solidFill>
              </a:rPr>
              <a:t>António</a:t>
            </a:r>
            <a:r>
              <a:rPr lang="en-GB" sz="2400" dirty="0">
                <a:solidFill>
                  <a:srgbClr val="000000"/>
                </a:solidFill>
              </a:rPr>
              <a:t> Rocha Alves (Campos Ferreira, </a:t>
            </a:r>
            <a:r>
              <a:rPr lang="en-GB" sz="2400" dirty="0" err="1">
                <a:solidFill>
                  <a:srgbClr val="000000"/>
                </a:solidFill>
              </a:rPr>
              <a:t>Sá</a:t>
            </a:r>
            <a:r>
              <a:rPr lang="en-GB" sz="2400" dirty="0">
                <a:solidFill>
                  <a:srgbClr val="000000"/>
                </a:solidFill>
              </a:rPr>
              <a:t> </a:t>
            </a:r>
            <a:r>
              <a:rPr lang="en-GB" sz="2400" dirty="0" err="1">
                <a:solidFill>
                  <a:srgbClr val="000000"/>
                </a:solidFill>
              </a:rPr>
              <a:t>Carneiro</a:t>
            </a:r>
            <a:r>
              <a:rPr lang="en-GB" sz="2400" dirty="0">
                <a:solidFill>
                  <a:srgbClr val="000000"/>
                </a:solidFill>
              </a:rPr>
              <a:t> </a:t>
            </a:r>
            <a:br>
              <a:rPr lang="en-GB" sz="2400" dirty="0">
                <a:solidFill>
                  <a:srgbClr val="000000"/>
                </a:solidFill>
              </a:rPr>
            </a:br>
            <a:r>
              <a:rPr lang="en-GB" sz="2400" dirty="0">
                <a:solidFill>
                  <a:srgbClr val="000000"/>
                </a:solidFill>
              </a:rPr>
              <a:t>&amp; </a:t>
            </a:r>
            <a:r>
              <a:rPr lang="en-GB" sz="2400" dirty="0" err="1">
                <a:solidFill>
                  <a:srgbClr val="000000"/>
                </a:solidFill>
              </a:rPr>
              <a:t>Associados</a:t>
            </a:r>
            <a:r>
              <a:rPr lang="en-GB" sz="2400" dirty="0">
                <a:solidFill>
                  <a:srgbClr val="000000"/>
                </a:solidFill>
              </a:rPr>
              <a:t>, Portugal)</a:t>
            </a:r>
          </a:p>
        </p:txBody>
      </p:sp>
    </p:spTree>
    <p:extLst>
      <p:ext uri="{BB962C8B-B14F-4D97-AF65-F5344CB8AC3E}">
        <p14:creationId xmlns:p14="http://schemas.microsoft.com/office/powerpoint/2010/main" val="3734653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t>Roadmap for Today’s Discussion</a:t>
            </a:r>
          </a:p>
        </p:txBody>
      </p:sp>
      <p:sp>
        <p:nvSpPr>
          <p:cNvPr id="3" name="Content Placeholder 2"/>
          <p:cNvSpPr>
            <a:spLocks noGrp="1"/>
          </p:cNvSpPr>
          <p:nvPr>
            <p:ph idx="1"/>
          </p:nvPr>
        </p:nvSpPr>
        <p:spPr/>
        <p:txBody>
          <a:bodyPr>
            <a:normAutofit lnSpcReduction="10000"/>
          </a:bodyPr>
          <a:lstStyle/>
          <a:p>
            <a:r>
              <a:rPr lang="en-US" sz="2400" dirty="0"/>
              <a:t>Challenges that investors and restructuring advisors encounter in multi-jurisdictional distressed scenarios</a:t>
            </a:r>
          </a:p>
          <a:p>
            <a:r>
              <a:rPr lang="en-US" sz="2400" dirty="0"/>
              <a:t>How global credit risk management tools can provide a readily-available knowledge base and assist in mitigating such challenges</a:t>
            </a:r>
          </a:p>
          <a:p>
            <a:r>
              <a:rPr lang="en-US" sz="2400" dirty="0"/>
              <a:t>Next steps to enable legal advisors involved in multi-jurisdictional restructurings to benefit from global credit risk management experience</a:t>
            </a:r>
          </a:p>
          <a:p>
            <a:endParaRPr lang="en-US" sz="2400" dirty="0"/>
          </a:p>
        </p:txBody>
      </p:sp>
    </p:spTree>
    <p:extLst>
      <p:ext uri="{BB962C8B-B14F-4D97-AF65-F5344CB8AC3E}">
        <p14:creationId xmlns:p14="http://schemas.microsoft.com/office/powerpoint/2010/main" val="529628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0321"/>
            <a:ext cx="8229600" cy="4436946"/>
          </a:xfrm>
        </p:spPr>
        <p:txBody>
          <a:bodyPr>
            <a:normAutofit lnSpcReduction="10000"/>
          </a:bodyPr>
          <a:lstStyle/>
          <a:p>
            <a:pPr marL="0" indent="0">
              <a:spcAft>
                <a:spcPts val="1200"/>
              </a:spcAft>
              <a:buNone/>
            </a:pPr>
            <a:r>
              <a:rPr lang="en-US" sz="2400" b="1" dirty="0"/>
              <a:t>Challenges</a:t>
            </a:r>
          </a:p>
          <a:p>
            <a:pPr>
              <a:spcAft>
                <a:spcPts val="1200"/>
              </a:spcAft>
            </a:pPr>
            <a:r>
              <a:rPr lang="en-US" sz="2400" dirty="0"/>
              <a:t>Investors and restructuring advisors dealing with multi-jurisdictional distressed scenarios encounter complex legal and business challenges, mainly due to:</a:t>
            </a:r>
          </a:p>
          <a:p>
            <a:pPr marL="914400" lvl="1" indent="-457200">
              <a:spcAft>
                <a:spcPts val="1200"/>
              </a:spcAft>
              <a:buFont typeface="+mj-lt"/>
              <a:buAutoNum type="alphaLcParenR"/>
            </a:pPr>
            <a:r>
              <a:rPr lang="en-US" sz="2400" dirty="0"/>
              <a:t>Different judicial systems</a:t>
            </a:r>
          </a:p>
          <a:p>
            <a:pPr marL="914400" lvl="1" indent="-457200">
              <a:spcAft>
                <a:spcPts val="1200"/>
              </a:spcAft>
              <a:buFont typeface="+mj-lt"/>
              <a:buAutoNum type="alphaLcParenR"/>
            </a:pPr>
            <a:r>
              <a:rPr lang="en-US" sz="2400" dirty="0"/>
              <a:t>Lack of coordination frameworks for in-court restructurings across the jurisdictions</a:t>
            </a:r>
          </a:p>
          <a:p>
            <a:pPr marL="914400" lvl="1" indent="-457200">
              <a:spcAft>
                <a:spcPts val="1200"/>
              </a:spcAft>
              <a:buFont typeface="+mj-lt"/>
              <a:buAutoNum type="alphaLcParenR"/>
            </a:pPr>
            <a:r>
              <a:rPr lang="en-US" sz="2400" dirty="0"/>
              <a:t>Stays and moratoria</a:t>
            </a:r>
          </a:p>
          <a:p>
            <a:pPr marL="914400" lvl="1" indent="-457200">
              <a:spcAft>
                <a:spcPts val="1200"/>
              </a:spcAft>
              <a:buFont typeface="+mj-lt"/>
              <a:buAutoNum type="alphaLcParenR"/>
            </a:pPr>
            <a:r>
              <a:rPr lang="en-US" sz="2400" dirty="0"/>
              <a:t>Limitations on financing</a:t>
            </a:r>
          </a:p>
        </p:txBody>
      </p:sp>
    </p:spTree>
    <p:extLst>
      <p:ext uri="{BB962C8B-B14F-4D97-AF65-F5344CB8AC3E}">
        <p14:creationId xmlns:p14="http://schemas.microsoft.com/office/powerpoint/2010/main" val="1224953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436946"/>
          </a:xfrm>
        </p:spPr>
        <p:txBody>
          <a:bodyPr>
            <a:noAutofit/>
          </a:bodyPr>
          <a:lstStyle/>
          <a:p>
            <a:pPr marL="457200" indent="-457200">
              <a:spcAft>
                <a:spcPts val="1200"/>
              </a:spcAft>
              <a:buFont typeface="+mj-lt"/>
              <a:buAutoNum type="alphaLcParenR"/>
            </a:pPr>
            <a:r>
              <a:rPr lang="en-US" sz="2400" b="1" dirty="0"/>
              <a:t>Different Judicial Systems</a:t>
            </a:r>
          </a:p>
          <a:p>
            <a:pPr marL="804863" lvl="1" indent="-347663">
              <a:spcAft>
                <a:spcPts val="1200"/>
              </a:spcAft>
              <a:buFont typeface="Courier New" panose="02070309020205020404" pitchFamily="49" charset="0"/>
              <a:buChar char="o"/>
            </a:pPr>
            <a:r>
              <a:rPr lang="en-US" sz="2400" dirty="0"/>
              <a:t>Early identification of the structure and sophistication of the relevant legal systems and their judiciary, the available proceedings, their scope, and their shortfalls is key to proper contingency planning and restructuring strategies</a:t>
            </a:r>
          </a:p>
          <a:p>
            <a:pPr marL="804863" lvl="1" indent="-347663">
              <a:spcAft>
                <a:spcPts val="1200"/>
              </a:spcAft>
              <a:buFont typeface="Courier New" panose="02070309020205020404" pitchFamily="49" charset="0"/>
              <a:buChar char="o"/>
            </a:pPr>
            <a:r>
              <a:rPr lang="en-US" sz="2400" dirty="0"/>
              <a:t>Are there multiple jurisdictions in which a proceeding could be brought?  Do such jurisdictions provide different treatment of debtor and creditor rights?  Is there a risk that one or more jurisdictions may rule differently with respect to debt instruments, collateral arrangements and proposed restructuring terms?</a:t>
            </a:r>
          </a:p>
        </p:txBody>
      </p:sp>
    </p:spTree>
    <p:extLst>
      <p:ext uri="{BB962C8B-B14F-4D97-AF65-F5344CB8AC3E}">
        <p14:creationId xmlns:p14="http://schemas.microsoft.com/office/powerpoint/2010/main" val="561281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436946"/>
          </a:xfrm>
        </p:spPr>
        <p:txBody>
          <a:bodyPr>
            <a:noAutofit/>
          </a:bodyPr>
          <a:lstStyle/>
          <a:p>
            <a:pPr marL="457200" lvl="1" indent="-457200">
              <a:spcAft>
                <a:spcPts val="1200"/>
              </a:spcAft>
              <a:buFont typeface="+mj-lt"/>
              <a:buAutoNum type="alphaLcParenR" startAt="2"/>
            </a:pPr>
            <a:r>
              <a:rPr lang="en-US" sz="2400" b="1" dirty="0"/>
              <a:t>Lack of Coordination Frameworks for In-Court Restructurings Across Jurisdictions</a:t>
            </a:r>
          </a:p>
          <a:p>
            <a:pPr marL="804863" lvl="2" indent="-347663">
              <a:spcAft>
                <a:spcPts val="1200"/>
              </a:spcAft>
              <a:buFont typeface="Courier New" panose="02070309020205020404" pitchFamily="49" charset="0"/>
              <a:buChar char="o"/>
            </a:pPr>
            <a:r>
              <a:rPr lang="en-US" dirty="0"/>
              <a:t>Inconsistent approaches to key issues (e.g., substantive consolidation, structural seniority, absolute priority rule/creditor recovery waterfalls, etc.)</a:t>
            </a:r>
          </a:p>
          <a:p>
            <a:pPr marL="804863" lvl="2" indent="-347663">
              <a:spcAft>
                <a:spcPts val="1200"/>
              </a:spcAft>
              <a:buFont typeface="Courier New" panose="02070309020205020404" pitchFamily="49" charset="0"/>
              <a:buChar char="o"/>
            </a:pPr>
            <a:r>
              <a:rPr lang="en-US" dirty="0"/>
              <a:t>Understanding at the early stages of the restructuring what works and what doesn't across the multiple jurisdictions, and the level of coordination that can be achieved, is paramount</a:t>
            </a:r>
          </a:p>
        </p:txBody>
      </p:sp>
    </p:spTree>
    <p:extLst>
      <p:ext uri="{BB962C8B-B14F-4D97-AF65-F5344CB8AC3E}">
        <p14:creationId xmlns:p14="http://schemas.microsoft.com/office/powerpoint/2010/main" val="1192345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436946"/>
          </a:xfrm>
        </p:spPr>
        <p:txBody>
          <a:bodyPr>
            <a:noAutofit/>
          </a:bodyPr>
          <a:lstStyle/>
          <a:p>
            <a:pPr marL="457200" indent="-457200">
              <a:spcAft>
                <a:spcPts val="1200"/>
              </a:spcAft>
              <a:buFont typeface="+mj-lt"/>
              <a:buAutoNum type="alphaLcParenR" startAt="3"/>
            </a:pPr>
            <a:r>
              <a:rPr lang="en-US" sz="2400" b="1" dirty="0"/>
              <a:t>Stays and Moratoria</a:t>
            </a:r>
          </a:p>
          <a:p>
            <a:pPr marL="804863" lvl="1" indent="-347663">
              <a:spcAft>
                <a:spcPts val="1200"/>
              </a:spcAft>
              <a:buFont typeface="Courier New" panose="02070309020205020404" pitchFamily="49" charset="0"/>
              <a:buChar char="o"/>
            </a:pPr>
            <a:r>
              <a:rPr lang="en-US" sz="2400" dirty="0"/>
              <a:t>Inconsistent approaches to stays and moratoria; length of stays can vary dramatically across jurisdictions</a:t>
            </a:r>
          </a:p>
          <a:p>
            <a:pPr marL="804863" lvl="1" indent="-347663">
              <a:spcAft>
                <a:spcPts val="1200"/>
              </a:spcAft>
              <a:buFont typeface="Courier New" panose="02070309020205020404" pitchFamily="49" charset="0"/>
              <a:buChar char="o"/>
            </a:pPr>
            <a:r>
              <a:rPr lang="en-US" sz="2400" dirty="0"/>
              <a:t>Need to balance prevention of precipitous creditor action with certainty and predictability around contractual rights</a:t>
            </a:r>
          </a:p>
          <a:p>
            <a:pPr marL="804863" lvl="1" indent="-347663">
              <a:spcAft>
                <a:spcPts val="1200"/>
              </a:spcAft>
              <a:buFont typeface="Courier New" panose="02070309020205020404" pitchFamily="49" charset="0"/>
              <a:buChar char="o"/>
            </a:pPr>
            <a:r>
              <a:rPr lang="en-US" sz="2400" dirty="0"/>
              <a:t>Creditors whose positions are legally protected and who can terminate and liquidate their contracts regardless of the commencement of a proceeding should be identified early on, in order to identify the assets still available for DIP financing collateral or later distributions</a:t>
            </a:r>
          </a:p>
        </p:txBody>
      </p:sp>
    </p:spTree>
    <p:extLst>
      <p:ext uri="{BB962C8B-B14F-4D97-AF65-F5344CB8AC3E}">
        <p14:creationId xmlns:p14="http://schemas.microsoft.com/office/powerpoint/2010/main" val="348705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436946"/>
          </a:xfrm>
        </p:spPr>
        <p:txBody>
          <a:bodyPr>
            <a:noAutofit/>
          </a:bodyPr>
          <a:lstStyle/>
          <a:p>
            <a:pPr marL="457200" lvl="1" indent="-457200">
              <a:spcAft>
                <a:spcPts val="1200"/>
              </a:spcAft>
              <a:buFont typeface="+mj-lt"/>
              <a:buAutoNum type="alphaLcParenR" startAt="4"/>
            </a:pPr>
            <a:r>
              <a:rPr lang="en-US" sz="2400" b="1" dirty="0"/>
              <a:t>Limitations on Financing</a:t>
            </a:r>
          </a:p>
          <a:p>
            <a:pPr marL="804863" lvl="2" indent="-347663">
              <a:spcAft>
                <a:spcPts val="1200"/>
              </a:spcAft>
              <a:buFont typeface="Courier New" panose="02070309020205020404" pitchFamily="49" charset="0"/>
              <a:buChar char="o"/>
            </a:pPr>
            <a:r>
              <a:rPr lang="en-US" dirty="0"/>
              <a:t>Limitations against DIP financing options typically result in lower recoveries in liquidations</a:t>
            </a:r>
          </a:p>
          <a:p>
            <a:pPr marL="804863" lvl="2" indent="-347663">
              <a:spcAft>
                <a:spcPts val="1200"/>
              </a:spcAft>
              <a:buFont typeface="Courier New" panose="02070309020205020404" pitchFamily="49" charset="0"/>
              <a:buChar char="o"/>
            </a:pPr>
            <a:r>
              <a:rPr lang="en-US" dirty="0"/>
              <a:t>In the face of such limitations, the appropriate identification at the early stage of creditors' rights and the legal positions that the various constituencies are entitled to have in the restructuring is key</a:t>
            </a:r>
          </a:p>
          <a:p>
            <a:pPr marL="804863" lvl="2" indent="-347663">
              <a:spcAft>
                <a:spcPts val="1200"/>
              </a:spcAft>
              <a:buFont typeface="Courier New" panose="02070309020205020404" pitchFamily="49" charset="0"/>
              <a:buChar char="o"/>
            </a:pPr>
            <a:r>
              <a:rPr lang="en-US" dirty="0"/>
              <a:t>However, in a multi-jurisdictional setting, this review could take months and be very expensive to the point of not being undertaken at all</a:t>
            </a:r>
          </a:p>
          <a:p>
            <a:pPr marL="0" indent="0">
              <a:spcAft>
                <a:spcPts val="1200"/>
              </a:spcAft>
              <a:buNone/>
            </a:pPr>
            <a:endParaRPr lang="en-US" sz="2000" dirty="0"/>
          </a:p>
        </p:txBody>
      </p:sp>
    </p:spTree>
    <p:extLst>
      <p:ext uri="{BB962C8B-B14F-4D97-AF65-F5344CB8AC3E}">
        <p14:creationId xmlns:p14="http://schemas.microsoft.com/office/powerpoint/2010/main" val="1149755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98656"/>
            <a:ext cx="8229600" cy="4129003"/>
          </a:xfrm>
        </p:spPr>
        <p:txBody>
          <a:bodyPr>
            <a:normAutofit/>
          </a:bodyPr>
          <a:lstStyle/>
          <a:p>
            <a:pPr marL="0" indent="0">
              <a:buNone/>
            </a:pPr>
            <a:r>
              <a:rPr lang="en-US" sz="2400" b="1" dirty="0"/>
              <a:t>Issues:</a:t>
            </a:r>
          </a:p>
          <a:p>
            <a:pPr marL="0" indent="0">
              <a:buNone/>
            </a:pPr>
            <a:endParaRPr lang="en-US" sz="2400" b="1" dirty="0"/>
          </a:p>
          <a:p>
            <a:r>
              <a:rPr lang="en-US" sz="2400" dirty="0"/>
              <a:t>Restructuring strategies that effectively deal with all the foregoing challenges are complex and difficult to develop under the typical time constraints and cost limitations</a:t>
            </a:r>
          </a:p>
          <a:p>
            <a:r>
              <a:rPr lang="en-US" sz="2400" dirty="0"/>
              <a:t>Is there a knowledge base where useful cross-border credit and insolvency risk analyses have already been developed, such that contingency planning and restructuring strategies can rely on information of superior quality, affordable cost, and immediate availability?</a:t>
            </a:r>
          </a:p>
        </p:txBody>
      </p:sp>
    </p:spTree>
    <p:extLst>
      <p:ext uri="{BB962C8B-B14F-4D97-AF65-F5344CB8AC3E}">
        <p14:creationId xmlns:p14="http://schemas.microsoft.com/office/powerpoint/2010/main" val="2580950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98325"/>
            <a:ext cx="8229600" cy="4672388"/>
          </a:xfrm>
        </p:spPr>
        <p:txBody>
          <a:bodyPr>
            <a:noAutofit/>
          </a:bodyPr>
          <a:lstStyle/>
          <a:p>
            <a:pPr marL="0" lvl="0" indent="0">
              <a:buNone/>
            </a:pPr>
            <a:r>
              <a:rPr lang="en-US" sz="2400" b="1" dirty="0"/>
              <a:t>Global Credit Risk Management to the Rescue</a:t>
            </a:r>
          </a:p>
          <a:p>
            <a:pPr marL="0" lvl="0" indent="0">
              <a:buNone/>
            </a:pPr>
            <a:endParaRPr lang="en-US" sz="2400" dirty="0"/>
          </a:p>
          <a:p>
            <a:r>
              <a:rPr lang="en-US" sz="2400" dirty="0"/>
              <a:t>For more than a decade now, global banks have built substantial expertise in the review of their cross-border exposures through cross-jurisdictional legal opinions</a:t>
            </a:r>
          </a:p>
          <a:p>
            <a:r>
              <a:rPr lang="en-US" sz="2400" dirty="0"/>
              <a:t>Although such opinions are created for limited scopes, e.g., review of derivatives book, securities lending, repos, prime brokerage, etc., they contain expansive legal discussions; many aspects of the know-how, analytical framework, and discussions that they contain could be repurposed</a:t>
            </a:r>
          </a:p>
          <a:p>
            <a:r>
              <a:rPr lang="en-US" sz="2400" dirty="0"/>
              <a:t>Limitations: confidentiality, compliance with industry association rules, among others</a:t>
            </a:r>
          </a:p>
        </p:txBody>
      </p:sp>
    </p:spTree>
    <p:extLst>
      <p:ext uri="{BB962C8B-B14F-4D97-AF65-F5344CB8AC3E}">
        <p14:creationId xmlns:p14="http://schemas.microsoft.com/office/powerpoint/2010/main" val="2033215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98325"/>
            <a:ext cx="8229600" cy="4672388"/>
          </a:xfrm>
        </p:spPr>
        <p:txBody>
          <a:bodyPr>
            <a:noAutofit/>
          </a:bodyPr>
          <a:lstStyle/>
          <a:p>
            <a:pPr marL="0" indent="0">
              <a:buNone/>
            </a:pPr>
            <a:r>
              <a:rPr lang="en-US" sz="2400" b="1" dirty="0"/>
              <a:t>Global Credit Risk Management to the Rescue (</a:t>
            </a:r>
            <a:r>
              <a:rPr lang="en-US" sz="2400" b="1" i="1" dirty="0"/>
              <a:t>cont'd</a:t>
            </a:r>
            <a:r>
              <a:rPr lang="en-US" sz="2400" b="1" dirty="0"/>
              <a:t>)</a:t>
            </a:r>
          </a:p>
          <a:p>
            <a:pPr marL="0" indent="0">
              <a:buNone/>
            </a:pPr>
            <a:endParaRPr lang="en-US" sz="2400" b="1" dirty="0"/>
          </a:p>
          <a:p>
            <a:r>
              <a:rPr lang="en-US" sz="2400" dirty="0"/>
              <a:t>Cross-border opinions review the enforceability of financial contracts in the context of the hypothetical bankruptcy of the foreign counterparty</a:t>
            </a:r>
          </a:p>
          <a:p>
            <a:r>
              <a:rPr lang="en-US" sz="2400" dirty="0"/>
              <a:t>Deep dive into insolvency proceedings of each specific jurisdiction</a:t>
            </a:r>
          </a:p>
          <a:p>
            <a:pPr marL="746125" lvl="1" indent="-349250">
              <a:buFont typeface="Courier New" panose="02070309020205020404" pitchFamily="49" charset="0"/>
              <a:buChar char="o"/>
            </a:pPr>
            <a:r>
              <a:rPr lang="en-US" sz="2000" dirty="0"/>
              <a:t>What types of insolvency proceedings are available in the jurisdiction?  Do they also provide for a "restructuring" or "administration" or "rescue" option?  Do they provide for ancillary assistance to foreign proceedings?  What level of coordination with foreign proceedings (or out-of-court restructurings) can be achieved under the laws of the jurisdiction? </a:t>
            </a:r>
          </a:p>
        </p:txBody>
      </p:sp>
    </p:spTree>
    <p:extLst>
      <p:ext uri="{BB962C8B-B14F-4D97-AF65-F5344CB8AC3E}">
        <p14:creationId xmlns:p14="http://schemas.microsoft.com/office/powerpoint/2010/main" val="1490108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98341"/>
            <a:ext cx="8229600" cy="4292867"/>
          </a:xfrm>
        </p:spPr>
        <p:txBody>
          <a:bodyPr>
            <a:normAutofit/>
          </a:bodyPr>
          <a:lstStyle/>
          <a:p>
            <a:pPr marL="0" indent="0">
              <a:buNone/>
            </a:pPr>
            <a:r>
              <a:rPr lang="en-US" sz="2400" b="1" dirty="0"/>
              <a:t>Global Credit Risk Management to the Rescue (</a:t>
            </a:r>
            <a:r>
              <a:rPr lang="en-US" sz="2400" b="1" i="1" dirty="0"/>
              <a:t>cont'd</a:t>
            </a:r>
            <a:r>
              <a:rPr lang="en-US" sz="2400" b="1" dirty="0"/>
              <a:t>)</a:t>
            </a:r>
          </a:p>
          <a:p>
            <a:pPr marL="0" indent="0">
              <a:spcBef>
                <a:spcPts val="576"/>
              </a:spcBef>
              <a:buNone/>
            </a:pPr>
            <a:endParaRPr lang="en-US" sz="2400" b="1" dirty="0"/>
          </a:p>
          <a:p>
            <a:pPr marL="0">
              <a:spcBef>
                <a:spcPts val="576"/>
              </a:spcBef>
            </a:pPr>
            <a:r>
              <a:rPr lang="en-US" sz="2400" dirty="0"/>
              <a:t>What are the effects of such proceedings:</a:t>
            </a:r>
          </a:p>
          <a:p>
            <a:pPr marL="746125" lvl="1" indent="-349250">
              <a:buFont typeface="Courier New" panose="02070309020205020404" pitchFamily="49" charset="0"/>
              <a:buChar char="o"/>
            </a:pPr>
            <a:r>
              <a:rPr lang="en-US" sz="2000" dirty="0"/>
              <a:t>Stay? Automatic? How long? Extraterritorial effects? </a:t>
            </a:r>
          </a:p>
          <a:p>
            <a:pPr marL="746125" lvl="1" indent="-349250">
              <a:buFont typeface="Courier New" panose="02070309020205020404" pitchFamily="49" charset="0"/>
              <a:buChar char="o"/>
            </a:pPr>
            <a:r>
              <a:rPr lang="en-US" sz="2000" dirty="0"/>
              <a:t>Can collateral be enforced by self-help remedies?  </a:t>
            </a:r>
          </a:p>
          <a:p>
            <a:pPr marL="746125" lvl="1" indent="-349250">
              <a:buFont typeface="Courier New" panose="02070309020205020404" pitchFamily="49" charset="0"/>
              <a:buChar char="o"/>
            </a:pPr>
            <a:r>
              <a:rPr lang="en-US" sz="2000" dirty="0"/>
              <a:t>Surveys/opinions often cover these aspects</a:t>
            </a:r>
          </a:p>
          <a:p>
            <a:r>
              <a:rPr lang="en-US" sz="2400" dirty="0"/>
              <a:t>Legal enforceability surveys/opinions also analyze:</a:t>
            </a:r>
          </a:p>
          <a:p>
            <a:pPr marL="746125" lvl="1" indent="-349250">
              <a:buFont typeface="Courier New" panose="02070309020205020404" pitchFamily="49" charset="0"/>
              <a:buChar char="o"/>
            </a:pPr>
            <a:r>
              <a:rPr lang="en-US" sz="2000" dirty="0"/>
              <a:t>Recognition of foreign law-governed contracts</a:t>
            </a:r>
          </a:p>
          <a:p>
            <a:pPr marL="746125" lvl="1" indent="-349250">
              <a:buFont typeface="Courier New" panose="02070309020205020404" pitchFamily="49" charset="0"/>
              <a:buChar char="o"/>
            </a:pPr>
            <a:r>
              <a:rPr lang="en-US" sz="2000" dirty="0"/>
              <a:t>Recognition of security interests (perfection and priority)</a:t>
            </a:r>
          </a:p>
          <a:p>
            <a:pPr marL="746125" lvl="1" indent="-349250">
              <a:buFont typeface="Courier New" panose="02070309020205020404" pitchFamily="49" charset="0"/>
              <a:buChar char="o"/>
            </a:pPr>
            <a:r>
              <a:rPr lang="en-US" sz="2000" dirty="0"/>
              <a:t>Avoidance risk</a:t>
            </a:r>
          </a:p>
        </p:txBody>
      </p:sp>
    </p:spTree>
    <p:extLst>
      <p:ext uri="{BB962C8B-B14F-4D97-AF65-F5344CB8AC3E}">
        <p14:creationId xmlns:p14="http://schemas.microsoft.com/office/powerpoint/2010/main" val="3073859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2214"/>
            <a:ext cx="8229600" cy="4364378"/>
          </a:xfrm>
        </p:spPr>
        <p:txBody>
          <a:bodyPr>
            <a:noAutofit/>
          </a:bodyPr>
          <a:lstStyle/>
          <a:p>
            <a:pPr marL="0" indent="0">
              <a:lnSpc>
                <a:spcPct val="90000"/>
              </a:lnSpc>
              <a:buNone/>
            </a:pPr>
            <a:r>
              <a:rPr lang="en-US" sz="2400" b="1" dirty="0"/>
              <a:t>Global Credit Risk Management to the Rescue (</a:t>
            </a:r>
            <a:r>
              <a:rPr lang="en-US" sz="2400" b="1" i="1" dirty="0"/>
              <a:t>cont'd</a:t>
            </a:r>
            <a:r>
              <a:rPr lang="en-US" sz="2400" b="1" dirty="0"/>
              <a:t>)</a:t>
            </a:r>
          </a:p>
          <a:p>
            <a:pPr marL="0" indent="0">
              <a:buNone/>
            </a:pPr>
            <a:endParaRPr lang="en-US" sz="2400" b="1" dirty="0"/>
          </a:p>
          <a:p>
            <a:r>
              <a:rPr lang="en-US" sz="2400" dirty="0"/>
              <a:t>Thus, even though the cross-jurisdictional surveys and legal opinions that financial participants or industry associations obtain are usually limited to specific financial contracts,</a:t>
            </a:r>
          </a:p>
          <a:p>
            <a:pPr marL="746125" lvl="1" indent="-349250">
              <a:buFont typeface="Courier New" panose="02070309020205020404" pitchFamily="49" charset="0"/>
              <a:buChar char="o"/>
            </a:pPr>
            <a:r>
              <a:rPr lang="en-US" sz="2000" dirty="0"/>
              <a:t>Several of their analyses and conclusions are of general applicability and not limited to special products</a:t>
            </a:r>
          </a:p>
          <a:p>
            <a:pPr marL="746125" lvl="1" indent="-349250">
              <a:buFont typeface="Courier New" panose="02070309020205020404" pitchFamily="49" charset="0"/>
              <a:buChar char="o"/>
            </a:pPr>
            <a:r>
              <a:rPr lang="en-US" sz="2000" dirty="0"/>
              <a:t>Such analyses could be useful to investors, restructuring advisors and accountants at the early stages of the restructuring process (or even before, in the case of investors)</a:t>
            </a:r>
          </a:p>
        </p:txBody>
      </p:sp>
    </p:spTree>
    <p:extLst>
      <p:ext uri="{BB962C8B-B14F-4D97-AF65-F5344CB8AC3E}">
        <p14:creationId xmlns:p14="http://schemas.microsoft.com/office/powerpoint/2010/main" val="15377763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98217"/>
            <a:ext cx="8229600" cy="4364378"/>
          </a:xfrm>
        </p:spPr>
        <p:txBody>
          <a:bodyPr>
            <a:noAutofit/>
          </a:bodyPr>
          <a:lstStyle/>
          <a:p>
            <a:pPr marL="0" indent="0">
              <a:lnSpc>
                <a:spcPct val="90000"/>
              </a:lnSpc>
              <a:buNone/>
            </a:pPr>
            <a:r>
              <a:rPr lang="en-US" sz="2400" b="1" dirty="0"/>
              <a:t>Next Steps:  Leveraging Cross-Border Insolvency with Global Credit Risk Management Tools</a:t>
            </a:r>
          </a:p>
          <a:p>
            <a:r>
              <a:rPr lang="en-US" sz="2400" dirty="0"/>
              <a:t>Surveys/opinions are highly complex and analytical; they are also quite esoteric, </a:t>
            </a:r>
            <a:r>
              <a:rPr lang="en-US" sz="2400"/>
              <a:t>typically read and understood by </a:t>
            </a:r>
            <a:r>
              <a:rPr lang="en-US" sz="2400" dirty="0"/>
              <a:t>a small group of experts from banking &amp; derivatives practices that are remote from the restructuring and insolvency fields</a:t>
            </a:r>
          </a:p>
          <a:p>
            <a:r>
              <a:rPr lang="en-US" sz="2400" dirty="0"/>
              <a:t>Enabling on-going collaboration between restructuring advisors and banking &amp; derivatives experts, and bringing such experts into restructuring teams, could create powerful contingency planning &amp; restructuring advisory teams and, at the eve of a multi-jurisdictional restructuring, provide clients with (a) superior advice (b) at a lower cost</a:t>
            </a:r>
          </a:p>
        </p:txBody>
      </p:sp>
    </p:spTree>
    <p:extLst>
      <p:ext uri="{BB962C8B-B14F-4D97-AF65-F5344CB8AC3E}">
        <p14:creationId xmlns:p14="http://schemas.microsoft.com/office/powerpoint/2010/main" val="441153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Questions?</a:t>
            </a:r>
          </a:p>
        </p:txBody>
      </p:sp>
    </p:spTree>
    <p:extLst>
      <p:ext uri="{BB962C8B-B14F-4D97-AF65-F5344CB8AC3E}">
        <p14:creationId xmlns:p14="http://schemas.microsoft.com/office/powerpoint/2010/main" val="1359930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08225" y="2002700"/>
            <a:ext cx="8517276" cy="1838425"/>
          </a:xfrm>
        </p:spPr>
        <p:txBody>
          <a:bodyPr/>
          <a:lstStyle/>
          <a:p>
            <a:r>
              <a:rPr lang="en-GB" sz="3600" b="1" dirty="0"/>
              <a:t>Financing companies in distress: </a:t>
            </a:r>
            <a:br>
              <a:rPr lang="en-GB" sz="3600" b="1"/>
            </a:br>
            <a:r>
              <a:rPr lang="en-GB" sz="3600" b="1"/>
              <a:t>An </a:t>
            </a:r>
            <a:r>
              <a:rPr lang="en-GB" sz="3600" b="1" dirty="0"/>
              <a:t>opportunity for potential new lenders/ investors or just a </a:t>
            </a:r>
            <a:r>
              <a:rPr lang="en-GB" sz="3600" b="1"/>
              <a:t>way to </a:t>
            </a:r>
            <a:r>
              <a:rPr lang="en-GB" sz="3600" b="1" dirty="0"/>
              <a:t>protect the interests of </a:t>
            </a:r>
            <a:r>
              <a:rPr lang="en-GB" sz="3600" b="1"/>
              <a:t>the existing </a:t>
            </a:r>
            <a:r>
              <a:rPr lang="en-GB" sz="3600" b="1" dirty="0"/>
              <a:t>creditors?</a:t>
            </a:r>
            <a:endParaRPr lang="en-US" sz="3600" b="1" dirty="0"/>
          </a:p>
        </p:txBody>
      </p:sp>
      <p:sp>
        <p:nvSpPr>
          <p:cNvPr id="3" name="Subtitle 2"/>
          <p:cNvSpPr>
            <a:spLocks noGrp="1"/>
          </p:cNvSpPr>
          <p:nvPr>
            <p:ph type="subTitle" idx="1"/>
          </p:nvPr>
        </p:nvSpPr>
        <p:spPr>
          <a:xfrm>
            <a:off x="308225" y="4540322"/>
            <a:ext cx="8517276" cy="1752600"/>
          </a:xfrm>
        </p:spPr>
        <p:txBody>
          <a:bodyPr rtlCol="0">
            <a:noAutofit/>
          </a:bodyPr>
          <a:lstStyle/>
          <a:p>
            <a:pPr fontAlgn="auto">
              <a:spcBef>
                <a:spcPts val="0"/>
              </a:spcBef>
              <a:spcAft>
                <a:spcPts val="1200"/>
              </a:spcAft>
              <a:defRPr/>
            </a:pPr>
            <a:r>
              <a:rPr lang="en-US" sz="2000" dirty="0">
                <a:solidFill>
                  <a:srgbClr val="000000"/>
                </a:solidFill>
              </a:rPr>
              <a:t>Rita </a:t>
            </a:r>
            <a:r>
              <a:rPr lang="en-US" sz="2000" dirty="0" err="1">
                <a:solidFill>
                  <a:srgbClr val="000000"/>
                </a:solidFill>
              </a:rPr>
              <a:t>Gismondi</a:t>
            </a:r>
            <a:r>
              <a:rPr lang="en-US" sz="2000" dirty="0">
                <a:solidFill>
                  <a:srgbClr val="000000"/>
                </a:solidFill>
              </a:rPr>
              <a:t> </a:t>
            </a:r>
            <a:r>
              <a:rPr lang="en-GB" sz="2000" dirty="0">
                <a:solidFill>
                  <a:srgbClr val="000000"/>
                </a:solidFill>
              </a:rPr>
              <a:t>(Gianni, </a:t>
            </a:r>
            <a:r>
              <a:rPr lang="en-GB" sz="2000" dirty="0" err="1">
                <a:solidFill>
                  <a:srgbClr val="000000"/>
                </a:solidFill>
              </a:rPr>
              <a:t>Origoni</a:t>
            </a:r>
            <a:r>
              <a:rPr lang="en-GB" sz="2000" dirty="0">
                <a:solidFill>
                  <a:srgbClr val="000000"/>
                </a:solidFill>
              </a:rPr>
              <a:t>, </a:t>
            </a:r>
            <a:r>
              <a:rPr lang="en-GB" sz="2000" dirty="0" err="1">
                <a:solidFill>
                  <a:srgbClr val="000000"/>
                </a:solidFill>
              </a:rPr>
              <a:t>Grippo</a:t>
            </a:r>
            <a:r>
              <a:rPr lang="en-GB" sz="2000" dirty="0">
                <a:solidFill>
                  <a:srgbClr val="000000"/>
                </a:solidFill>
              </a:rPr>
              <a:t>, </a:t>
            </a:r>
            <a:r>
              <a:rPr lang="en-GB" sz="2000" dirty="0" err="1">
                <a:solidFill>
                  <a:srgbClr val="000000"/>
                </a:solidFill>
              </a:rPr>
              <a:t>Cappelli</a:t>
            </a:r>
            <a:r>
              <a:rPr lang="en-GB" sz="2000" dirty="0">
                <a:solidFill>
                  <a:srgbClr val="000000"/>
                </a:solidFill>
              </a:rPr>
              <a:t> &amp; Partners, Italy)</a:t>
            </a:r>
          </a:p>
          <a:p>
            <a:pPr fontAlgn="auto">
              <a:spcBef>
                <a:spcPts val="0"/>
              </a:spcBef>
              <a:spcAft>
                <a:spcPts val="1200"/>
              </a:spcAft>
              <a:defRPr/>
            </a:pPr>
            <a:r>
              <a:rPr lang="en-GB" sz="2000" dirty="0">
                <a:solidFill>
                  <a:srgbClr val="000000"/>
                </a:solidFill>
              </a:rPr>
              <a:t>Paolo </a:t>
            </a:r>
            <a:r>
              <a:rPr lang="en-GB" sz="2000" dirty="0" err="1">
                <a:solidFill>
                  <a:srgbClr val="000000"/>
                </a:solidFill>
              </a:rPr>
              <a:t>Castagna</a:t>
            </a:r>
            <a:r>
              <a:rPr lang="en-GB" sz="2000" dirty="0">
                <a:solidFill>
                  <a:srgbClr val="000000"/>
                </a:solidFill>
              </a:rPr>
              <a:t> (</a:t>
            </a:r>
            <a:r>
              <a:rPr lang="en-GB" sz="2000" dirty="0" err="1">
                <a:solidFill>
                  <a:srgbClr val="000000"/>
                </a:solidFill>
              </a:rPr>
              <a:t>UnicreditBank</a:t>
            </a:r>
            <a:r>
              <a:rPr lang="en-GB" sz="2000" dirty="0">
                <a:solidFill>
                  <a:srgbClr val="000000"/>
                </a:solidFill>
              </a:rPr>
              <a:t> AG </a:t>
            </a:r>
            <a:r>
              <a:rPr lang="en-GB" sz="2000" dirty="0" err="1">
                <a:solidFill>
                  <a:srgbClr val="000000"/>
                </a:solidFill>
              </a:rPr>
              <a:t>Hypovereinsbank</a:t>
            </a:r>
            <a:r>
              <a:rPr lang="en-GB" sz="2000" dirty="0">
                <a:solidFill>
                  <a:srgbClr val="000000"/>
                </a:solidFill>
              </a:rPr>
              <a:t>, Germany)</a:t>
            </a:r>
          </a:p>
          <a:p>
            <a:pPr fontAlgn="auto">
              <a:spcBef>
                <a:spcPts val="0"/>
              </a:spcBef>
              <a:spcAft>
                <a:spcPts val="1200"/>
              </a:spcAft>
              <a:defRPr/>
            </a:pPr>
            <a:r>
              <a:rPr lang="en-GB" sz="2000" dirty="0">
                <a:solidFill>
                  <a:srgbClr val="000000"/>
                </a:solidFill>
              </a:rPr>
              <a:t>Graeme Smith (AlixPartners, UK)</a:t>
            </a:r>
          </a:p>
          <a:p>
            <a:pPr fontAlgn="auto">
              <a:spcBef>
                <a:spcPts val="0"/>
              </a:spcBef>
              <a:spcAft>
                <a:spcPts val="1200"/>
              </a:spcAft>
              <a:defRPr/>
            </a:pPr>
            <a:r>
              <a:rPr lang="en-GB" sz="2000" dirty="0">
                <a:solidFill>
                  <a:srgbClr val="000000"/>
                </a:solidFill>
              </a:rPr>
              <a:t>Edward Smith (Travers Smith, UK)</a:t>
            </a:r>
          </a:p>
        </p:txBody>
      </p:sp>
    </p:spTree>
    <p:extLst>
      <p:ext uri="{BB962C8B-B14F-4D97-AF65-F5344CB8AC3E}">
        <p14:creationId xmlns:p14="http://schemas.microsoft.com/office/powerpoint/2010/main" val="14076226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fontScale="92500" lnSpcReduction="10000"/>
          </a:bodyPr>
          <a:lstStyle/>
          <a:p>
            <a:pPr marL="0" lvl="0" indent="0" algn="ctr">
              <a:spcAft>
                <a:spcPts val="1200"/>
              </a:spcAft>
              <a:buNone/>
            </a:pPr>
            <a:r>
              <a:rPr lang="en-US" sz="3600" b="1" dirty="0"/>
              <a:t>In your jurisdiction is there a need</a:t>
            </a:r>
          </a:p>
          <a:p>
            <a:pPr marL="0" lvl="0" indent="0" algn="ctr">
              <a:spcAft>
                <a:spcPts val="1200"/>
              </a:spcAft>
              <a:buNone/>
            </a:pPr>
            <a:r>
              <a:rPr lang="en-US" sz="3600" b="1" dirty="0"/>
              <a:t> for distressed financing, </a:t>
            </a:r>
          </a:p>
          <a:p>
            <a:pPr marL="0" lvl="0" indent="0" algn="ctr">
              <a:spcAft>
                <a:spcPts val="1200"/>
              </a:spcAft>
              <a:buNone/>
            </a:pPr>
            <a:r>
              <a:rPr lang="en-US" sz="3600" b="1" dirty="0"/>
              <a:t>and an appetite among lenders </a:t>
            </a:r>
          </a:p>
          <a:p>
            <a:pPr marL="0" lvl="0" indent="0" algn="ctr">
              <a:spcAft>
                <a:spcPts val="1200"/>
              </a:spcAft>
              <a:buNone/>
            </a:pPr>
            <a:r>
              <a:rPr lang="en-US" sz="3600" b="1" dirty="0"/>
              <a:t>to provide it? </a:t>
            </a:r>
            <a:endParaRPr lang="it-IT" sz="3600" dirty="0"/>
          </a:p>
          <a:p>
            <a:pPr marL="0" indent="0">
              <a:spcAft>
                <a:spcPts val="1200"/>
              </a:spcAft>
              <a:buNone/>
            </a:pPr>
            <a:endParaRPr lang="en-GB" sz="2200" dirty="0"/>
          </a:p>
        </p:txBody>
      </p:sp>
    </p:spTree>
    <p:extLst>
      <p:ext uri="{BB962C8B-B14F-4D97-AF65-F5344CB8AC3E}">
        <p14:creationId xmlns:p14="http://schemas.microsoft.com/office/powerpoint/2010/main" val="40694676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fontScale="92500" lnSpcReduction="10000"/>
          </a:bodyPr>
          <a:lstStyle/>
          <a:p>
            <a:pPr marL="0" lvl="0" indent="0" algn="ctr">
              <a:spcAft>
                <a:spcPts val="1200"/>
              </a:spcAft>
              <a:buNone/>
            </a:pPr>
            <a:r>
              <a:rPr lang="en-US" sz="3600" b="1" dirty="0"/>
              <a:t>In your jurisdiction what types </a:t>
            </a:r>
          </a:p>
          <a:p>
            <a:pPr marL="0" lvl="0" indent="0" algn="ctr">
              <a:spcAft>
                <a:spcPts val="1200"/>
              </a:spcAft>
              <a:buNone/>
            </a:pPr>
            <a:r>
              <a:rPr lang="en-US" sz="3600" b="1" dirty="0"/>
              <a:t>of distressed financing are available </a:t>
            </a:r>
          </a:p>
          <a:p>
            <a:pPr marL="0" lvl="0" indent="0" algn="ctr">
              <a:spcAft>
                <a:spcPts val="1200"/>
              </a:spcAft>
              <a:buNone/>
            </a:pPr>
            <a:r>
              <a:rPr lang="en-US" sz="3600" b="1" dirty="0"/>
              <a:t>and how has this developed </a:t>
            </a:r>
          </a:p>
          <a:p>
            <a:pPr marL="0" lvl="0" indent="0" algn="ctr">
              <a:spcAft>
                <a:spcPts val="1200"/>
              </a:spcAft>
              <a:buNone/>
            </a:pPr>
            <a:r>
              <a:rPr lang="en-US" sz="3600" b="1" dirty="0"/>
              <a:t>in recent years? </a:t>
            </a:r>
            <a:endParaRPr lang="it-IT" sz="3600" dirty="0"/>
          </a:p>
          <a:p>
            <a:pPr marL="0" indent="0">
              <a:spcAft>
                <a:spcPts val="1200"/>
              </a:spcAft>
              <a:buNone/>
            </a:pPr>
            <a:endParaRPr lang="en-GB" sz="2200" dirty="0"/>
          </a:p>
          <a:p>
            <a:pPr marL="0" indent="0">
              <a:spcAft>
                <a:spcPts val="1200"/>
              </a:spcAft>
              <a:buNone/>
            </a:pPr>
            <a:endParaRPr lang="en-GB" sz="2200" dirty="0"/>
          </a:p>
        </p:txBody>
      </p:sp>
    </p:spTree>
    <p:extLst>
      <p:ext uri="{BB962C8B-B14F-4D97-AF65-F5344CB8AC3E}">
        <p14:creationId xmlns:p14="http://schemas.microsoft.com/office/powerpoint/2010/main" val="13033899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lvl="0" indent="0" algn="ctr">
              <a:spcAft>
                <a:spcPts val="1200"/>
              </a:spcAft>
              <a:buNone/>
            </a:pPr>
            <a:r>
              <a:rPr lang="en-US" sz="3300" b="1" dirty="0"/>
              <a:t>What are the challenges</a:t>
            </a:r>
          </a:p>
          <a:p>
            <a:pPr marL="0" lvl="0" indent="0" algn="ctr">
              <a:spcAft>
                <a:spcPts val="1200"/>
              </a:spcAft>
              <a:buNone/>
            </a:pPr>
            <a:r>
              <a:rPr lang="en-US" sz="3300" b="1" dirty="0"/>
              <a:t>to providing and securing that financing? </a:t>
            </a:r>
            <a:endParaRPr lang="it-IT" sz="3300" dirty="0"/>
          </a:p>
          <a:p>
            <a:pPr marL="0" indent="0" algn="ctr">
              <a:spcAft>
                <a:spcPts val="1200"/>
              </a:spcAft>
              <a:buNone/>
            </a:pPr>
            <a:endParaRPr lang="en-GB" sz="2200" dirty="0"/>
          </a:p>
          <a:p>
            <a:pPr marL="0" indent="0">
              <a:spcAft>
                <a:spcPts val="1200"/>
              </a:spcAft>
              <a:buNone/>
            </a:pPr>
            <a:endParaRPr lang="en-GB" sz="2200" dirty="0"/>
          </a:p>
        </p:txBody>
      </p:sp>
    </p:spTree>
    <p:extLst>
      <p:ext uri="{BB962C8B-B14F-4D97-AF65-F5344CB8AC3E}">
        <p14:creationId xmlns:p14="http://schemas.microsoft.com/office/powerpoint/2010/main" val="25590722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Autofit/>
          </a:bodyPr>
          <a:lstStyle/>
          <a:p>
            <a:pPr marL="0" lvl="0" indent="0" algn="ctr">
              <a:spcAft>
                <a:spcPts val="1200"/>
              </a:spcAft>
              <a:buNone/>
            </a:pPr>
            <a:r>
              <a:rPr lang="en-US" sz="2800" b="1" dirty="0"/>
              <a:t>In your experience which are the main ‎constraints for banks in rescue financing nowadays?</a:t>
            </a:r>
            <a:endParaRPr lang="it-IT" sz="2800" b="1" dirty="0"/>
          </a:p>
          <a:p>
            <a:pPr marL="0" indent="0" algn="just">
              <a:spcAft>
                <a:spcPts val="1200"/>
              </a:spcAft>
              <a:buNone/>
            </a:pPr>
            <a:endParaRPr lang="en-GB" sz="2800" dirty="0"/>
          </a:p>
        </p:txBody>
      </p:sp>
    </p:spTree>
    <p:extLst>
      <p:ext uri="{BB962C8B-B14F-4D97-AF65-F5344CB8AC3E}">
        <p14:creationId xmlns:p14="http://schemas.microsoft.com/office/powerpoint/2010/main" val="32982800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lnSpcReduction="10000"/>
          </a:bodyPr>
          <a:lstStyle/>
          <a:p>
            <a:pPr marL="0" indent="0" algn="ctr">
              <a:spcAft>
                <a:spcPts val="1200"/>
              </a:spcAft>
              <a:buNone/>
            </a:pPr>
            <a:r>
              <a:rPr lang="en-US" sz="3300" b="1" dirty="0"/>
              <a:t>In your jurisdiction can directors </a:t>
            </a:r>
          </a:p>
          <a:p>
            <a:pPr marL="0" indent="0" algn="ctr">
              <a:spcAft>
                <a:spcPts val="1200"/>
              </a:spcAft>
              <a:buNone/>
            </a:pPr>
            <a:r>
              <a:rPr lang="en-US" sz="3300" b="1" dirty="0"/>
              <a:t>of the borrower and/or the lender </a:t>
            </a:r>
          </a:p>
          <a:p>
            <a:pPr marL="0" indent="0" algn="ctr">
              <a:spcAft>
                <a:spcPts val="1200"/>
              </a:spcAft>
              <a:buNone/>
            </a:pPr>
            <a:r>
              <a:rPr lang="en-US" sz="3300" b="1" dirty="0"/>
              <a:t>be exposed to liabilities </a:t>
            </a:r>
          </a:p>
          <a:p>
            <a:pPr marL="0" indent="0" algn="ctr">
              <a:spcAft>
                <a:spcPts val="1200"/>
              </a:spcAft>
              <a:buNone/>
            </a:pPr>
            <a:r>
              <a:rPr lang="en-US" sz="3300" b="1" dirty="0"/>
              <a:t>in connection with distressed finance?</a:t>
            </a:r>
          </a:p>
          <a:p>
            <a:pPr marL="0" indent="0">
              <a:spcAft>
                <a:spcPts val="1200"/>
              </a:spcAft>
              <a:buNone/>
            </a:pPr>
            <a:endParaRPr lang="en-GB" sz="2200" dirty="0"/>
          </a:p>
        </p:txBody>
      </p:sp>
    </p:spTree>
    <p:extLst>
      <p:ext uri="{BB962C8B-B14F-4D97-AF65-F5344CB8AC3E}">
        <p14:creationId xmlns:p14="http://schemas.microsoft.com/office/powerpoint/2010/main" val="15697362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lnSpcReduction="10000"/>
          </a:bodyPr>
          <a:lstStyle/>
          <a:p>
            <a:pPr marL="0" indent="0" algn="ctr">
              <a:spcAft>
                <a:spcPts val="1200"/>
              </a:spcAft>
              <a:buNone/>
            </a:pPr>
            <a:r>
              <a:rPr lang="en-US" sz="3300" b="1" dirty="0"/>
              <a:t>In your jurisdiction are there </a:t>
            </a:r>
          </a:p>
          <a:p>
            <a:pPr marL="0" indent="0" algn="ctr">
              <a:spcAft>
                <a:spcPts val="1200"/>
              </a:spcAft>
              <a:buNone/>
            </a:pPr>
            <a:r>
              <a:rPr lang="en-US" sz="3300" b="1" dirty="0"/>
              <a:t>any proposals or steps</a:t>
            </a:r>
          </a:p>
          <a:p>
            <a:pPr marL="0" indent="0" algn="ctr">
              <a:spcAft>
                <a:spcPts val="1200"/>
              </a:spcAft>
              <a:buNone/>
            </a:pPr>
            <a:r>
              <a:rPr lang="en-US" sz="3300" b="1" dirty="0"/>
              <a:t> to reform the provision </a:t>
            </a:r>
          </a:p>
          <a:p>
            <a:pPr marL="0" indent="0" algn="ctr">
              <a:spcAft>
                <a:spcPts val="1200"/>
              </a:spcAft>
              <a:buNone/>
            </a:pPr>
            <a:r>
              <a:rPr lang="en-US" sz="3300" b="1" dirty="0"/>
              <a:t>of distressed finance or DIP finance?</a:t>
            </a:r>
          </a:p>
          <a:p>
            <a:pPr marL="0" indent="0">
              <a:spcAft>
                <a:spcPts val="1200"/>
              </a:spcAft>
              <a:buNone/>
            </a:pPr>
            <a:endParaRPr lang="en-GB" sz="2200" dirty="0"/>
          </a:p>
          <a:p>
            <a:pPr marL="0" indent="0">
              <a:spcAft>
                <a:spcPts val="1200"/>
              </a:spcAft>
              <a:buNone/>
            </a:pPr>
            <a:endParaRPr lang="en-GB" sz="2200" dirty="0"/>
          </a:p>
        </p:txBody>
      </p:sp>
    </p:spTree>
    <p:extLst>
      <p:ext uri="{BB962C8B-B14F-4D97-AF65-F5344CB8AC3E}">
        <p14:creationId xmlns:p14="http://schemas.microsoft.com/office/powerpoint/2010/main" val="4688943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Coffee Break</a:t>
            </a:r>
            <a:br>
              <a:rPr lang="en-GB" sz="4000" b="1" dirty="0"/>
            </a:br>
            <a:br>
              <a:rPr lang="en-GB" sz="4000" b="1" dirty="0"/>
            </a:br>
            <a:r>
              <a:rPr lang="en-GB" sz="2400" b="1" dirty="0"/>
              <a:t>Kindly Sponsored By</a:t>
            </a:r>
            <a:endParaRPr lang="en-US" sz="2400" b="1" dirty="0"/>
          </a:p>
        </p:txBody>
      </p:sp>
      <p:sp>
        <p:nvSpPr>
          <p:cNvPr id="7" name="TextBox 2"/>
          <p:cNvSpPr txBox="1">
            <a:spLocks noChangeArrowheads="1"/>
          </p:cNvSpPr>
          <p:nvPr/>
        </p:nvSpPr>
        <p:spPr bwMode="auto">
          <a:xfrm>
            <a:off x="2411413" y="5389562"/>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a:latin typeface="Verdana" charset="0"/>
                <a:cs typeface="Verdana" charset="0"/>
              </a:rPr>
              <a:t>www.troostwijkauctions.com</a:t>
            </a:r>
          </a:p>
        </p:txBody>
      </p:sp>
      <p:pic>
        <p:nvPicPr>
          <p:cNvPr id="8" name="Picture 7" descr="Troostwijk logo.t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9672" y="4117971"/>
            <a:ext cx="5884336" cy="1034136"/>
          </a:xfrm>
          <a:prstGeom prst="rect">
            <a:avLst/>
          </a:prstGeom>
        </p:spPr>
      </p:pic>
    </p:spTree>
    <p:extLst>
      <p:ext uri="{BB962C8B-B14F-4D97-AF65-F5344CB8AC3E}">
        <p14:creationId xmlns:p14="http://schemas.microsoft.com/office/powerpoint/2010/main" val="38831465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b="1" dirty="0"/>
              <a:t>Break-out-session I.</a:t>
            </a:r>
            <a:br>
              <a:rPr lang="en-GB" b="1" dirty="0"/>
            </a:br>
            <a:r>
              <a:rPr lang="en-GB" b="1" dirty="0"/>
              <a:t> </a:t>
            </a:r>
            <a:r>
              <a:rPr lang="en-US" b="1" dirty="0"/>
              <a:t>Trying to keep a business afloat:  Finance &amp; Liability Issues for </a:t>
            </a:r>
            <a:br>
              <a:rPr lang="en-US" b="1" dirty="0"/>
            </a:br>
            <a:r>
              <a:rPr lang="en-US" b="1" dirty="0"/>
              <a:t>Directors and/or Lenders</a:t>
            </a:r>
          </a:p>
        </p:txBody>
      </p:sp>
      <p:sp>
        <p:nvSpPr>
          <p:cNvPr id="3" name="Subtitle 2"/>
          <p:cNvSpPr>
            <a:spLocks noGrp="1"/>
          </p:cNvSpPr>
          <p:nvPr>
            <p:ph type="subTitle" idx="1"/>
          </p:nvPr>
        </p:nvSpPr>
        <p:spPr>
          <a:xfrm>
            <a:off x="192216" y="4478348"/>
            <a:ext cx="8800757" cy="2162849"/>
          </a:xfrm>
        </p:spPr>
        <p:txBody>
          <a:bodyPr rtlCol="0">
            <a:normAutofit fontScale="70000" lnSpcReduction="20000"/>
          </a:bodyPr>
          <a:lstStyle/>
          <a:p>
            <a:pPr fontAlgn="auto">
              <a:spcBef>
                <a:spcPts val="0"/>
              </a:spcBef>
              <a:spcAft>
                <a:spcPts val="1200"/>
              </a:spcAft>
              <a:defRPr/>
            </a:pPr>
            <a:r>
              <a:rPr lang="en-GB" sz="2800" dirty="0">
                <a:solidFill>
                  <a:srgbClr val="000000"/>
                </a:solidFill>
              </a:rPr>
              <a:t>Johan </a:t>
            </a:r>
            <a:r>
              <a:rPr lang="en-GB" sz="2800" dirty="0" err="1">
                <a:solidFill>
                  <a:srgbClr val="000000"/>
                </a:solidFill>
              </a:rPr>
              <a:t>Jol</a:t>
            </a:r>
            <a:r>
              <a:rPr lang="en-GB" sz="2800" dirty="0">
                <a:solidFill>
                  <a:srgbClr val="000000"/>
                </a:solidFill>
              </a:rPr>
              <a:t> (ABN AMRO Bank, The Netherlands)</a:t>
            </a:r>
          </a:p>
          <a:p>
            <a:pPr fontAlgn="auto">
              <a:spcBef>
                <a:spcPts val="0"/>
              </a:spcBef>
              <a:spcAft>
                <a:spcPts val="1200"/>
              </a:spcAft>
              <a:defRPr/>
            </a:pPr>
            <a:r>
              <a:rPr lang="en-GB" sz="2800" dirty="0">
                <a:solidFill>
                  <a:srgbClr val="000000"/>
                </a:solidFill>
              </a:rPr>
              <a:t>Borja </a:t>
            </a:r>
            <a:r>
              <a:rPr lang="en-GB" sz="2800" dirty="0" err="1">
                <a:solidFill>
                  <a:srgbClr val="000000"/>
                </a:solidFill>
              </a:rPr>
              <a:t>García-Alamán</a:t>
            </a:r>
            <a:r>
              <a:rPr lang="en-GB" sz="2800" dirty="0">
                <a:solidFill>
                  <a:srgbClr val="000000"/>
                </a:solidFill>
              </a:rPr>
              <a:t>  (Garrigues, Spain)</a:t>
            </a:r>
          </a:p>
          <a:p>
            <a:pPr fontAlgn="auto">
              <a:spcBef>
                <a:spcPts val="0"/>
              </a:spcBef>
              <a:spcAft>
                <a:spcPts val="1200"/>
              </a:spcAft>
              <a:defRPr/>
            </a:pPr>
            <a:r>
              <a:rPr lang="en-GB" sz="2800" dirty="0">
                <a:solidFill>
                  <a:srgbClr val="000000"/>
                </a:solidFill>
              </a:rPr>
              <a:t>	Sophie </a:t>
            </a:r>
            <a:r>
              <a:rPr lang="en-GB" sz="2800" dirty="0" err="1">
                <a:solidFill>
                  <a:srgbClr val="000000"/>
                </a:solidFill>
              </a:rPr>
              <a:t>Vermeille</a:t>
            </a:r>
            <a:r>
              <a:rPr lang="en-GB" sz="2800" dirty="0">
                <a:solidFill>
                  <a:srgbClr val="000000"/>
                </a:solidFill>
              </a:rPr>
              <a:t> (DLA Piper, Droit &amp; </a:t>
            </a:r>
            <a:r>
              <a:rPr lang="en-GB" sz="2800" dirty="0" err="1">
                <a:solidFill>
                  <a:srgbClr val="000000"/>
                </a:solidFill>
              </a:rPr>
              <a:t>Croissance</a:t>
            </a:r>
            <a:r>
              <a:rPr lang="en-GB" sz="2800" dirty="0">
                <a:solidFill>
                  <a:srgbClr val="000000"/>
                </a:solidFill>
              </a:rPr>
              <a:t> / Rules for Growth, France)</a:t>
            </a:r>
          </a:p>
          <a:p>
            <a:pPr fontAlgn="auto">
              <a:spcBef>
                <a:spcPts val="0"/>
              </a:spcBef>
              <a:spcAft>
                <a:spcPts val="1200"/>
              </a:spcAft>
              <a:defRPr/>
            </a:pPr>
            <a:r>
              <a:rPr lang="en-GB" sz="2800" dirty="0">
                <a:solidFill>
                  <a:srgbClr val="000000"/>
                </a:solidFill>
              </a:rPr>
              <a:t>Stefan Sax (Clifford Chance, Germany)</a:t>
            </a:r>
          </a:p>
          <a:p>
            <a:pPr fontAlgn="auto">
              <a:spcBef>
                <a:spcPts val="0"/>
              </a:spcBef>
              <a:spcAft>
                <a:spcPts val="1200"/>
              </a:spcAft>
              <a:defRPr/>
            </a:pPr>
            <a:r>
              <a:rPr lang="en-GB" sz="2800" dirty="0">
                <a:solidFill>
                  <a:srgbClr val="000000"/>
                </a:solidFill>
              </a:rPr>
              <a:t>Katrina Buckley (Allen &amp; </a:t>
            </a:r>
            <a:r>
              <a:rPr lang="en-GB" sz="2800" dirty="0" err="1">
                <a:solidFill>
                  <a:srgbClr val="000000"/>
                </a:solidFill>
              </a:rPr>
              <a:t>Overy</a:t>
            </a:r>
            <a:r>
              <a:rPr lang="en-GB" sz="2800" dirty="0">
                <a:solidFill>
                  <a:srgbClr val="000000"/>
                </a:solidFill>
              </a:rPr>
              <a:t>, UK)</a:t>
            </a:r>
          </a:p>
        </p:txBody>
      </p:sp>
    </p:spTree>
    <p:extLst>
      <p:ext uri="{BB962C8B-B14F-4D97-AF65-F5344CB8AC3E}">
        <p14:creationId xmlns:p14="http://schemas.microsoft.com/office/powerpoint/2010/main" val="20028149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287424"/>
          </a:xfrm>
        </p:spPr>
        <p:txBody>
          <a:bodyPr>
            <a:normAutofit/>
          </a:bodyPr>
          <a:lstStyle/>
          <a:p>
            <a:pPr>
              <a:spcAft>
                <a:spcPts val="1200"/>
              </a:spcAft>
            </a:pPr>
            <a:r>
              <a:rPr lang="en-GB" sz="2200" b="1" dirty="0"/>
              <a:t>TOPICS:</a:t>
            </a:r>
          </a:p>
          <a:p>
            <a:pPr>
              <a:spcAft>
                <a:spcPts val="1200"/>
              </a:spcAft>
            </a:pPr>
            <a:r>
              <a:rPr lang="en-GB" sz="2200" dirty="0"/>
              <a:t>Introduction, putting things in perspective</a:t>
            </a:r>
          </a:p>
          <a:p>
            <a:pPr>
              <a:spcAft>
                <a:spcPts val="1200"/>
              </a:spcAft>
            </a:pPr>
            <a:r>
              <a:rPr lang="en-GB" sz="2200" dirty="0"/>
              <a:t>Duties and liability of directors (including obligation to file for formal insolvency) </a:t>
            </a:r>
          </a:p>
          <a:p>
            <a:pPr>
              <a:spcAft>
                <a:spcPts val="1200"/>
              </a:spcAft>
            </a:pPr>
            <a:r>
              <a:rPr lang="en-GB" sz="2200" dirty="0"/>
              <a:t>Lender liability, is it for real and how to mitigate</a:t>
            </a:r>
          </a:p>
        </p:txBody>
      </p:sp>
    </p:spTree>
    <p:extLst>
      <p:ext uri="{BB962C8B-B14F-4D97-AF65-F5344CB8AC3E}">
        <p14:creationId xmlns:p14="http://schemas.microsoft.com/office/powerpoint/2010/main" val="17697917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287424"/>
          </a:xfrm>
        </p:spPr>
        <p:txBody>
          <a:bodyPr>
            <a:normAutofit fontScale="92500" lnSpcReduction="10000"/>
          </a:bodyPr>
          <a:lstStyle/>
          <a:p>
            <a:pPr>
              <a:spcAft>
                <a:spcPts val="1200"/>
              </a:spcAft>
            </a:pPr>
            <a:r>
              <a:rPr lang="en-GB" sz="2200" b="1" dirty="0"/>
              <a:t>INTRODUCTION:</a:t>
            </a:r>
          </a:p>
          <a:p>
            <a:pPr>
              <a:spcAft>
                <a:spcPts val="1200"/>
              </a:spcAft>
            </a:pPr>
            <a:r>
              <a:rPr lang="en-GB" sz="2200" dirty="0"/>
              <a:t>Case study</a:t>
            </a:r>
          </a:p>
          <a:p>
            <a:pPr>
              <a:spcAft>
                <a:spcPts val="1200"/>
              </a:spcAft>
            </a:pPr>
            <a:r>
              <a:rPr lang="en-GB" sz="2200" dirty="0"/>
              <a:t>Business faces financial difficulties, liquidity and solvency issues</a:t>
            </a:r>
          </a:p>
          <a:p>
            <a:pPr>
              <a:spcAft>
                <a:spcPts val="1200"/>
              </a:spcAft>
            </a:pPr>
            <a:r>
              <a:rPr lang="en-GB" sz="2200" dirty="0"/>
              <a:t>Financial and operational restructuring is required, but process just starts</a:t>
            </a:r>
          </a:p>
          <a:p>
            <a:pPr>
              <a:spcAft>
                <a:spcPts val="1200"/>
              </a:spcAft>
            </a:pPr>
            <a:r>
              <a:rPr lang="en-GB" sz="2200" dirty="0"/>
              <a:t>Directors are worried about their fiduciary duties, they want to try to keep business afloat but are they obliged to file yes or no?</a:t>
            </a:r>
          </a:p>
          <a:p>
            <a:pPr>
              <a:spcAft>
                <a:spcPts val="1200"/>
              </a:spcAft>
            </a:pPr>
            <a:r>
              <a:rPr lang="en-GB" sz="2200" dirty="0"/>
              <a:t>Lenders are asked for a standstill, to provide (additional financing) during the process and to consent to the restructuring. But what about lender liability?</a:t>
            </a:r>
          </a:p>
          <a:p>
            <a:pPr>
              <a:spcAft>
                <a:spcPts val="1200"/>
              </a:spcAft>
            </a:pPr>
            <a:r>
              <a:rPr lang="en-GB" sz="2200" dirty="0"/>
              <a:t>Perspective of UK, Germany, France and Spain is dealt with </a:t>
            </a:r>
          </a:p>
        </p:txBody>
      </p:sp>
    </p:spTree>
    <p:extLst>
      <p:ext uri="{BB962C8B-B14F-4D97-AF65-F5344CB8AC3E}">
        <p14:creationId xmlns:p14="http://schemas.microsoft.com/office/powerpoint/2010/main" val="32322751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39261"/>
            <a:ext cx="8229600" cy="1982635"/>
          </a:xfrm>
        </p:spPr>
        <p:txBody>
          <a:bodyPr>
            <a:normAutofit/>
          </a:bodyPr>
          <a:lstStyle/>
          <a:p>
            <a:pPr marL="0" indent="0">
              <a:spcAft>
                <a:spcPts val="1200"/>
              </a:spcAft>
              <a:buNone/>
            </a:pPr>
            <a:r>
              <a:rPr lang="en-GB" b="1" dirty="0"/>
              <a:t> </a:t>
            </a:r>
            <a:r>
              <a:rPr lang="en-GB" b="1" cap="all" dirty="0"/>
              <a:t>TOPIC: Duties and liabilities of directors (including obligation to file for formal insolvency) </a:t>
            </a:r>
          </a:p>
        </p:txBody>
      </p:sp>
    </p:spTree>
    <p:extLst>
      <p:ext uri="{BB962C8B-B14F-4D97-AF65-F5344CB8AC3E}">
        <p14:creationId xmlns:p14="http://schemas.microsoft.com/office/powerpoint/2010/main" val="11269767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12" y="6388693"/>
            <a:ext cx="9000106" cy="492443"/>
          </a:xfrm>
        </p:spPr>
        <p:txBody>
          <a:bodyPr/>
          <a:lstStyle/>
          <a:p>
            <a:r>
              <a:rPr lang="en-GB" sz="3200" b="1" dirty="0"/>
              <a:t>UK law obligation to file for insolvency?</a:t>
            </a:r>
          </a:p>
        </p:txBody>
      </p:sp>
      <p:grpSp>
        <p:nvGrpSpPr>
          <p:cNvPr id="4" name="Group 3"/>
          <p:cNvGrpSpPr/>
          <p:nvPr/>
        </p:nvGrpSpPr>
        <p:grpSpPr>
          <a:xfrm>
            <a:off x="1496364" y="1265809"/>
            <a:ext cx="5691734" cy="4971504"/>
            <a:chOff x="1496364" y="1265809"/>
            <a:chExt cx="5691734" cy="4971504"/>
          </a:xfrm>
        </p:grpSpPr>
        <p:sp>
          <p:nvSpPr>
            <p:cNvPr id="9" name="Oval 8"/>
            <p:cNvSpPr>
              <a:spLocks/>
            </p:cNvSpPr>
            <p:nvPr/>
          </p:nvSpPr>
          <p:spPr bwMode="auto">
            <a:xfrm>
              <a:off x="3190103" y="1265809"/>
              <a:ext cx="2304256" cy="2299566"/>
            </a:xfrm>
            <a:prstGeom prst="ellipse">
              <a:avLst/>
            </a:prstGeom>
            <a:solidFill>
              <a:srgbClr val="EAEFF1"/>
            </a:solidFill>
            <a:ln w="57150" cap="flat" cmpd="sng" algn="ctr">
              <a:solidFill>
                <a:schemeClr val="accent1"/>
              </a:solidFill>
              <a:prstDash val="solid"/>
              <a:round/>
              <a:headEnd type="none" w="med" len="med"/>
              <a:tailEnd type="none" w="med" len="med"/>
            </a:ln>
            <a:effectLst/>
            <a:ex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indent="0" algn="ctr" defTabSz="847725" rtl="0" eaLnBrk="0" fontAlgn="base" latinLnBrk="0" hangingPunct="0">
                <a:lnSpc>
                  <a:spcPct val="100000"/>
                </a:lnSpc>
                <a:spcBef>
                  <a:spcPct val="50000"/>
                </a:spcBef>
                <a:spcAft>
                  <a:spcPct val="0"/>
                </a:spcAft>
                <a:buClrTx/>
                <a:buSzTx/>
                <a:buFontTx/>
                <a:buNone/>
                <a:tabLst/>
              </a:pPr>
              <a:r>
                <a:rPr kumimoji="0" lang="en-GB" sz="1600" i="0" u="none" strike="noStrike" cap="none" normalizeH="0" baseline="0" dirty="0">
                  <a:ln>
                    <a:noFill/>
                  </a:ln>
                  <a:effectLst/>
                  <a:latin typeface="Arial" charset="0"/>
                </a:rPr>
                <a:t>No positive obligation to file</a:t>
              </a:r>
            </a:p>
            <a:p>
              <a:pPr marL="0" marR="0" indent="0" algn="ctr" defTabSz="847725" rtl="0" eaLnBrk="0" fontAlgn="base" latinLnBrk="0" hangingPunct="0">
                <a:lnSpc>
                  <a:spcPct val="100000"/>
                </a:lnSpc>
                <a:spcBef>
                  <a:spcPct val="50000"/>
                </a:spcBef>
                <a:spcAft>
                  <a:spcPct val="0"/>
                </a:spcAft>
                <a:buClrTx/>
                <a:buSzTx/>
                <a:buFontTx/>
                <a:buNone/>
                <a:tabLst/>
              </a:pPr>
              <a:r>
                <a:rPr lang="en-GB" sz="1600" dirty="0">
                  <a:latin typeface="Arial" charset="0"/>
                </a:rPr>
                <a:t>though consider location of COMI (</a:t>
              </a:r>
              <a:r>
                <a:rPr lang="en-GB" sz="1600" i="1" dirty="0" err="1">
                  <a:latin typeface="Arial" charset="0"/>
                </a:rPr>
                <a:t>Kornhass</a:t>
              </a:r>
              <a:r>
                <a:rPr lang="en-GB" sz="1600" i="1" dirty="0">
                  <a:latin typeface="Arial" charset="0"/>
                </a:rPr>
                <a:t> v </a:t>
              </a:r>
              <a:r>
                <a:rPr lang="en-GB" sz="1600" i="1" dirty="0" err="1">
                  <a:latin typeface="Arial" charset="0"/>
                </a:rPr>
                <a:t>Dithmar</a:t>
              </a:r>
              <a:r>
                <a:rPr lang="en-GB" sz="1600" dirty="0">
                  <a:latin typeface="Arial" charset="0"/>
                </a:rPr>
                <a:t>)</a:t>
              </a:r>
            </a:p>
            <a:p>
              <a:pPr marL="0" marR="0" indent="0" algn="ctr" defTabSz="847725" rtl="0" eaLnBrk="0" fontAlgn="base" latinLnBrk="0" hangingPunct="0">
                <a:lnSpc>
                  <a:spcPct val="100000"/>
                </a:lnSpc>
                <a:spcBef>
                  <a:spcPct val="50000"/>
                </a:spcBef>
                <a:spcAft>
                  <a:spcPct val="0"/>
                </a:spcAft>
                <a:buClrTx/>
                <a:buSzTx/>
                <a:buFontTx/>
                <a:buNone/>
                <a:tabLst/>
              </a:pPr>
              <a:r>
                <a:rPr lang="en-GB" sz="1600" dirty="0">
                  <a:latin typeface="Arial" charset="0"/>
                </a:rPr>
                <a:t>BUT</a:t>
              </a:r>
              <a:endParaRPr kumimoji="0" lang="en-GB" sz="1600" i="0" u="none" strike="noStrike" cap="none" normalizeH="0" baseline="0" dirty="0">
                <a:ln>
                  <a:noFill/>
                </a:ln>
                <a:effectLst/>
                <a:latin typeface="Arial" charset="0"/>
              </a:endParaRPr>
            </a:p>
          </p:txBody>
        </p:sp>
        <p:grpSp>
          <p:nvGrpSpPr>
            <p:cNvPr id="3" name="Group 2"/>
            <p:cNvGrpSpPr/>
            <p:nvPr/>
          </p:nvGrpSpPr>
          <p:grpSpPr>
            <a:xfrm>
              <a:off x="1496364" y="3933056"/>
              <a:ext cx="5691734" cy="2304257"/>
              <a:chOff x="1496364" y="3933056"/>
              <a:chExt cx="5691734" cy="2304257"/>
            </a:xfrm>
          </p:grpSpPr>
          <p:sp>
            <p:nvSpPr>
              <p:cNvPr id="10" name="Oval 9"/>
              <p:cNvSpPr>
                <a:spLocks/>
              </p:cNvSpPr>
              <p:nvPr/>
            </p:nvSpPr>
            <p:spPr bwMode="auto">
              <a:xfrm>
                <a:off x="1496364" y="3933056"/>
                <a:ext cx="2304256" cy="2304257"/>
              </a:xfrm>
              <a:prstGeom prst="ellipse">
                <a:avLst/>
              </a:prstGeom>
              <a:solidFill>
                <a:srgbClr val="EAEFF1"/>
              </a:solidFill>
              <a:ln w="57150" cap="flat" cmpd="sng" algn="ctr">
                <a:solidFill>
                  <a:schemeClr val="accent2"/>
                </a:solidFill>
                <a:prstDash val="solid"/>
                <a:round/>
                <a:headEnd type="none" w="med" len="med"/>
                <a:tailEnd type="none" w="med" len="med"/>
              </a:ln>
              <a:effectLst/>
              <a:ex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indent="0" algn="ctr" defTabSz="847725" rtl="0" eaLnBrk="0" fontAlgn="base" latinLnBrk="0" hangingPunct="0">
                  <a:lnSpc>
                    <a:spcPct val="100000"/>
                  </a:lnSpc>
                  <a:spcBef>
                    <a:spcPct val="50000"/>
                  </a:spcBef>
                  <a:spcAft>
                    <a:spcPct val="0"/>
                  </a:spcAft>
                  <a:buClrTx/>
                  <a:buSzTx/>
                  <a:buFontTx/>
                  <a:buNone/>
                  <a:tabLst/>
                </a:pPr>
                <a:r>
                  <a:rPr lang="en-GB" sz="1600" dirty="0">
                    <a:latin typeface="Arial" charset="0"/>
                  </a:rPr>
                  <a:t>Wrongful trading liability if continue to trade</a:t>
                </a:r>
                <a:endParaRPr kumimoji="0" lang="en-GB" sz="1600" i="0" u="none" strike="noStrike" cap="none" normalizeH="0" baseline="0" dirty="0">
                  <a:ln>
                    <a:noFill/>
                  </a:ln>
                  <a:effectLst/>
                  <a:latin typeface="Arial" charset="0"/>
                </a:endParaRPr>
              </a:p>
            </p:txBody>
          </p:sp>
          <p:sp>
            <p:nvSpPr>
              <p:cNvPr id="11" name="Oval 10"/>
              <p:cNvSpPr>
                <a:spLocks/>
              </p:cNvSpPr>
              <p:nvPr/>
            </p:nvSpPr>
            <p:spPr bwMode="auto">
              <a:xfrm>
                <a:off x="4860032" y="3933056"/>
                <a:ext cx="2328066" cy="2304256"/>
              </a:xfrm>
              <a:prstGeom prst="ellipse">
                <a:avLst/>
              </a:prstGeom>
              <a:solidFill>
                <a:srgbClr val="EAEFF1"/>
              </a:solidFill>
              <a:ln w="57150" cap="flat" cmpd="sng" algn="ctr">
                <a:solidFill>
                  <a:schemeClr val="accent3"/>
                </a:solidFill>
                <a:prstDash val="solid"/>
                <a:round/>
                <a:headEnd type="none" w="med" len="med"/>
                <a:tailEnd type="none" w="med" len="med"/>
              </a:ln>
              <a:effectLst/>
              <a:extLst/>
            </p:spPr>
            <p:txBody>
              <a:bodyPr rot="0" spcFirstLastPara="0" vertOverflow="overflow" horzOverflow="overflow" vert="horz" wrap="square" lIns="36000" tIns="45720" rIns="36000" bIns="45720" numCol="1" spcCol="0" rtlCol="0" fromWordArt="0" anchor="ctr" anchorCtr="0" forceAA="0" compatLnSpc="1">
                <a:prstTxWarp prst="textNoShape">
                  <a:avLst/>
                </a:prstTxWarp>
                <a:noAutofit/>
              </a:bodyPr>
              <a:lstStyle/>
              <a:p>
                <a:pPr marL="0" marR="0" indent="0" algn="ctr" defTabSz="847725" rtl="0" eaLnBrk="0" fontAlgn="base" latinLnBrk="0" hangingPunct="0">
                  <a:lnSpc>
                    <a:spcPct val="100000"/>
                  </a:lnSpc>
                  <a:spcBef>
                    <a:spcPct val="50000"/>
                  </a:spcBef>
                  <a:spcAft>
                    <a:spcPct val="0"/>
                  </a:spcAft>
                  <a:buClrTx/>
                  <a:buSzTx/>
                  <a:buFontTx/>
                  <a:buNone/>
                  <a:tabLst/>
                </a:pPr>
                <a:r>
                  <a:rPr kumimoji="0" lang="en-GB" sz="1600" i="0" u="none" strike="noStrike" cap="none" normalizeH="0" baseline="0" dirty="0">
                    <a:ln>
                      <a:noFill/>
                    </a:ln>
                    <a:effectLst/>
                    <a:latin typeface="Arial" charset="0"/>
                  </a:rPr>
                  <a:t>Possible disqualification and</a:t>
                </a:r>
                <a:r>
                  <a:rPr kumimoji="0" lang="en-GB" sz="1600" i="0" u="none" strike="noStrike" cap="none" normalizeH="0" dirty="0">
                    <a:ln>
                      <a:noFill/>
                    </a:ln>
                    <a:effectLst/>
                    <a:latin typeface="Arial" charset="0"/>
                  </a:rPr>
                  <a:t> compensation order</a:t>
                </a:r>
                <a:endParaRPr kumimoji="0" lang="en-GB" sz="1600" i="0" u="none" strike="noStrike" cap="none" normalizeH="0" baseline="0" dirty="0">
                  <a:ln>
                    <a:noFill/>
                  </a:ln>
                  <a:effectLst/>
                  <a:latin typeface="Arial" charset="0"/>
                </a:endParaRPr>
              </a:p>
            </p:txBody>
          </p:sp>
        </p:grpSp>
        <p:sp>
          <p:nvSpPr>
            <p:cNvPr id="12" name="Down Arrow 11"/>
            <p:cNvSpPr/>
            <p:nvPr/>
          </p:nvSpPr>
          <p:spPr bwMode="auto">
            <a:xfrm rot="1800000">
              <a:off x="3448633" y="3549741"/>
              <a:ext cx="432000" cy="660885"/>
            </a:xfrm>
            <a:prstGeom prst="downArrow">
              <a:avLst/>
            </a:prstGeom>
            <a:solidFill>
              <a:schemeClr val="accent4"/>
            </a:solidFill>
            <a:ln w="9525" cap="flat" cmpd="sng" algn="ctr">
              <a:noFill/>
              <a:prstDash val="solid"/>
              <a:round/>
              <a:headEnd type="none" w="med" len="med"/>
              <a:tailEnd type="none" w="med" len="med"/>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ctr" defTabSz="847725" rtl="0" eaLnBrk="0" fontAlgn="base" latinLnBrk="0" hangingPunct="0">
                <a:lnSpc>
                  <a:spcPct val="100000"/>
                </a:lnSpc>
                <a:spcBef>
                  <a:spcPct val="50000"/>
                </a:spcBef>
                <a:spcAft>
                  <a:spcPct val="0"/>
                </a:spcAft>
                <a:buClrTx/>
                <a:buSzTx/>
                <a:buFontTx/>
                <a:buNone/>
                <a:tabLst/>
              </a:pPr>
              <a:endParaRPr kumimoji="0" lang="en-GB" sz="1500" b="0" i="0" u="none" strike="noStrike" cap="none" normalizeH="0" baseline="0" dirty="0">
                <a:ln>
                  <a:noFill/>
                </a:ln>
                <a:solidFill>
                  <a:schemeClr val="bg1"/>
                </a:solidFill>
                <a:effectLst/>
                <a:latin typeface="Arial" charset="0"/>
              </a:endParaRPr>
            </a:p>
          </p:txBody>
        </p:sp>
        <p:sp>
          <p:nvSpPr>
            <p:cNvPr id="13" name="Down Arrow 12"/>
            <p:cNvSpPr/>
            <p:nvPr/>
          </p:nvSpPr>
          <p:spPr bwMode="auto">
            <a:xfrm rot="19800000">
              <a:off x="4780291" y="3549741"/>
              <a:ext cx="432000" cy="660885"/>
            </a:xfrm>
            <a:prstGeom prst="downArrow">
              <a:avLst/>
            </a:prstGeom>
            <a:solidFill>
              <a:schemeClr val="accent4"/>
            </a:solidFill>
            <a:ln w="9525" cap="flat" cmpd="sng" algn="ctr">
              <a:noFill/>
              <a:prstDash val="solid"/>
              <a:round/>
              <a:headEnd type="none" w="med" len="med"/>
              <a:tailEnd type="none" w="med" len="med"/>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indent="0" algn="ctr" defTabSz="847725" rtl="0" eaLnBrk="0" fontAlgn="base" latinLnBrk="0" hangingPunct="0">
                <a:lnSpc>
                  <a:spcPct val="100000"/>
                </a:lnSpc>
                <a:spcBef>
                  <a:spcPct val="50000"/>
                </a:spcBef>
                <a:spcAft>
                  <a:spcPct val="0"/>
                </a:spcAft>
                <a:buClrTx/>
                <a:buSzTx/>
                <a:buFontTx/>
                <a:buNone/>
                <a:tabLst/>
              </a:pPr>
              <a:endParaRPr kumimoji="0" lang="en-GB" sz="1500" b="0" i="0" u="none" strike="noStrike" cap="none" normalizeH="0" baseline="0" dirty="0">
                <a:ln>
                  <a:noFill/>
                </a:ln>
                <a:solidFill>
                  <a:schemeClr val="bg1"/>
                </a:solidFill>
                <a:effectLst/>
                <a:latin typeface="Arial" charset="0"/>
              </a:endParaRPr>
            </a:p>
          </p:txBody>
        </p:sp>
      </p:grpSp>
    </p:spTree>
    <p:extLst>
      <p:ext uri="{BB962C8B-B14F-4D97-AF65-F5344CB8AC3E}">
        <p14:creationId xmlns:p14="http://schemas.microsoft.com/office/powerpoint/2010/main" val="16098306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167364"/>
            <a:ext cx="8572037" cy="430887"/>
          </a:xfrm>
        </p:spPr>
        <p:txBody>
          <a:bodyPr/>
          <a:lstStyle/>
          <a:p>
            <a:r>
              <a:rPr lang="en-US" sz="2800" b="1" dirty="0"/>
              <a:t>UK Wrongful trading</a:t>
            </a:r>
          </a:p>
        </p:txBody>
      </p:sp>
      <p:sp>
        <p:nvSpPr>
          <p:cNvPr id="25" name="TextBox 24"/>
          <p:cNvSpPr txBox="1"/>
          <p:nvPr>
            <p:custDataLst>
              <p:tags r:id="rId1"/>
            </p:custDataLst>
          </p:nvPr>
        </p:nvSpPr>
        <p:spPr>
          <a:xfrm>
            <a:off x="1668521" y="2876198"/>
            <a:ext cx="7200842" cy="971363"/>
          </a:xfrm>
          <a:prstGeom prst="rect">
            <a:avLst/>
          </a:prstGeom>
          <a:solidFill>
            <a:srgbClr val="FFFFFF"/>
          </a:solidFill>
          <a:ln w="9525" cmpd="sng">
            <a:solidFill>
              <a:schemeClr val="accent2"/>
            </a:solidFill>
          </a:ln>
        </p:spPr>
        <p:txBody>
          <a:bodyPr vert="horz" wrap="square" lIns="67834" tIns="36000" rIns="67834" bIns="36000" rtlCol="0" anchor="ctr" anchorCtr="0">
            <a:noAutofit/>
          </a:bodyPr>
          <a:lstStyle/>
          <a:p>
            <a:r>
              <a:rPr lang="en-GB" b="1" dirty="0"/>
              <a:t>IF</a:t>
            </a:r>
            <a:r>
              <a:rPr lang="en-GB" sz="1600" dirty="0"/>
              <a:t> </a:t>
            </a:r>
            <a:r>
              <a:rPr lang="en-GB" dirty="0"/>
              <a:t>director knew (subjective test) or should have concluded (objective test), there was no reasonable prospect of avoiding insolvent liquidation/administration</a:t>
            </a:r>
          </a:p>
        </p:txBody>
      </p:sp>
      <p:sp>
        <p:nvSpPr>
          <p:cNvPr id="26" name="TextBox 25"/>
          <p:cNvSpPr txBox="1"/>
          <p:nvPr>
            <p:custDataLst>
              <p:tags r:id="rId2"/>
            </p:custDataLst>
          </p:nvPr>
        </p:nvSpPr>
        <p:spPr>
          <a:xfrm>
            <a:off x="1668521" y="5009951"/>
            <a:ext cx="7200842" cy="971363"/>
          </a:xfrm>
          <a:prstGeom prst="rect">
            <a:avLst/>
          </a:prstGeom>
          <a:solidFill>
            <a:srgbClr val="FFFFFF"/>
          </a:solidFill>
          <a:ln w="9525" cmpd="sng">
            <a:solidFill>
              <a:schemeClr val="accent4"/>
            </a:solidFill>
          </a:ln>
        </p:spPr>
        <p:txBody>
          <a:bodyPr vert="horz" wrap="square" lIns="67834" tIns="36000" rIns="67834" bIns="36000" rtlCol="0" anchor="ctr" anchorCtr="0">
            <a:noAutofit/>
          </a:bodyPr>
          <a:lstStyle/>
          <a:p>
            <a:r>
              <a:rPr lang="en-GB" dirty="0"/>
              <a:t>Directors tested by reference to general standard expected of director (objective test) and specific skills of individual (subjective test)</a:t>
            </a:r>
          </a:p>
        </p:txBody>
      </p:sp>
      <p:sp>
        <p:nvSpPr>
          <p:cNvPr id="27" name="TextBox 26"/>
          <p:cNvSpPr txBox="1"/>
          <p:nvPr>
            <p:custDataLst>
              <p:tags r:id="rId3"/>
            </p:custDataLst>
          </p:nvPr>
        </p:nvSpPr>
        <p:spPr>
          <a:xfrm>
            <a:off x="1668521" y="3943075"/>
            <a:ext cx="7200842" cy="971363"/>
          </a:xfrm>
          <a:prstGeom prst="rect">
            <a:avLst/>
          </a:prstGeom>
          <a:solidFill>
            <a:srgbClr val="FFFFFF"/>
          </a:solidFill>
          <a:ln w="9525" cmpd="sng">
            <a:solidFill>
              <a:schemeClr val="accent3"/>
            </a:solidFill>
          </a:ln>
        </p:spPr>
        <p:txBody>
          <a:bodyPr vert="horz" wrap="square" lIns="67834" tIns="36000" rIns="67834" bIns="36000" rtlCol="0" anchor="ctr" anchorCtr="0">
            <a:noAutofit/>
          </a:bodyPr>
          <a:lstStyle/>
          <a:p>
            <a:r>
              <a:rPr lang="en-GB" b="1" dirty="0"/>
              <a:t>AND</a:t>
            </a:r>
            <a:r>
              <a:rPr lang="en-GB" dirty="0"/>
              <a:t> failed to take every step to minimise potential loss to creditors</a:t>
            </a:r>
          </a:p>
        </p:txBody>
      </p:sp>
      <p:sp>
        <p:nvSpPr>
          <p:cNvPr id="29" name="Rectangle 28"/>
          <p:cNvSpPr/>
          <p:nvPr/>
        </p:nvSpPr>
        <p:spPr>
          <a:xfrm>
            <a:off x="259913" y="2881465"/>
            <a:ext cx="899845" cy="966834"/>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ctr" anchorCtr="0"/>
          <a:lstStyle/>
          <a:p>
            <a:pPr>
              <a:spcBef>
                <a:spcPts val="0"/>
              </a:spcBef>
            </a:pPr>
            <a:r>
              <a:rPr lang="en-GB" sz="1600" b="1" dirty="0"/>
              <a:t> </a:t>
            </a:r>
          </a:p>
        </p:txBody>
      </p:sp>
      <p:sp>
        <p:nvSpPr>
          <p:cNvPr id="30" name="Rectangle 29"/>
          <p:cNvSpPr/>
          <p:nvPr/>
        </p:nvSpPr>
        <p:spPr>
          <a:xfrm>
            <a:off x="259913" y="3946586"/>
            <a:ext cx="899845" cy="966834"/>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ctr" anchorCtr="0"/>
          <a:lstStyle/>
          <a:p>
            <a:pPr>
              <a:spcBef>
                <a:spcPts val="0"/>
              </a:spcBef>
            </a:pPr>
            <a:endParaRPr lang="en-GB" sz="1600" b="1" dirty="0">
              <a:solidFill>
                <a:schemeClr val="bg1"/>
              </a:solidFill>
            </a:endParaRPr>
          </a:p>
        </p:txBody>
      </p:sp>
      <p:sp>
        <p:nvSpPr>
          <p:cNvPr id="31" name="Rectangle 30"/>
          <p:cNvSpPr/>
          <p:nvPr/>
        </p:nvSpPr>
        <p:spPr>
          <a:xfrm>
            <a:off x="259913" y="5011708"/>
            <a:ext cx="899845" cy="96683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ctr" anchorCtr="0"/>
          <a:lstStyle/>
          <a:p>
            <a:pPr>
              <a:spcBef>
                <a:spcPts val="0"/>
              </a:spcBef>
            </a:pPr>
            <a:endParaRPr lang="en-GB" sz="1600" b="1" dirty="0">
              <a:solidFill>
                <a:schemeClr val="bg1"/>
              </a:solidFill>
            </a:endParaRPr>
          </a:p>
        </p:txBody>
      </p:sp>
      <p:sp>
        <p:nvSpPr>
          <p:cNvPr id="24" name="TextBox 23"/>
          <p:cNvSpPr txBox="1"/>
          <p:nvPr>
            <p:custDataLst>
              <p:tags r:id="rId4"/>
            </p:custDataLst>
          </p:nvPr>
        </p:nvSpPr>
        <p:spPr>
          <a:xfrm>
            <a:off x="1668521" y="1809321"/>
            <a:ext cx="7200842" cy="971363"/>
          </a:xfrm>
          <a:prstGeom prst="rect">
            <a:avLst/>
          </a:prstGeom>
          <a:solidFill>
            <a:srgbClr val="FFFFFF"/>
          </a:solidFill>
          <a:ln w="9525" cmpd="sng">
            <a:solidFill>
              <a:schemeClr val="accent1"/>
            </a:solidFill>
          </a:ln>
        </p:spPr>
        <p:txBody>
          <a:bodyPr vert="horz" wrap="square" lIns="67834" tIns="36000" rIns="67834" bIns="36000" rtlCol="0" anchor="ctr" anchorCtr="0">
            <a:noAutofit/>
          </a:bodyPr>
          <a:lstStyle/>
          <a:p>
            <a:r>
              <a:rPr lang="en-GB" dirty="0"/>
              <a:t>Personal liability to contribute to assets</a:t>
            </a:r>
          </a:p>
        </p:txBody>
      </p:sp>
      <p:sp>
        <p:nvSpPr>
          <p:cNvPr id="32" name="Isosceles Triangle 31"/>
          <p:cNvSpPr/>
          <p:nvPr/>
        </p:nvSpPr>
        <p:spPr>
          <a:xfrm rot="5400000">
            <a:off x="939648" y="2082539"/>
            <a:ext cx="971363" cy="429915"/>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t" anchorCtr="0"/>
          <a:lstStyle/>
          <a:p>
            <a:pPr algn="ctr">
              <a:spcBef>
                <a:spcPts val="0"/>
              </a:spcBef>
            </a:pPr>
            <a:endParaRPr lang="en-GB" sz="1600" dirty="0"/>
          </a:p>
        </p:txBody>
      </p:sp>
      <p:sp>
        <p:nvSpPr>
          <p:cNvPr id="33" name="Isosceles Triangle 32"/>
          <p:cNvSpPr/>
          <p:nvPr/>
        </p:nvSpPr>
        <p:spPr>
          <a:xfrm rot="5400000">
            <a:off x="939648" y="3149416"/>
            <a:ext cx="971363" cy="429915"/>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t" anchorCtr="0"/>
          <a:lstStyle/>
          <a:p>
            <a:pPr algn="ctr">
              <a:spcBef>
                <a:spcPts val="0"/>
              </a:spcBef>
            </a:pPr>
            <a:endParaRPr lang="en-GB" sz="1600" dirty="0"/>
          </a:p>
        </p:txBody>
      </p:sp>
      <p:sp>
        <p:nvSpPr>
          <p:cNvPr id="34" name="Isosceles Triangle 33"/>
          <p:cNvSpPr/>
          <p:nvPr/>
        </p:nvSpPr>
        <p:spPr>
          <a:xfrm rot="5400000">
            <a:off x="939648" y="4216293"/>
            <a:ext cx="971363" cy="429915"/>
          </a:xfrm>
          <a:prstGeom prs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t" anchorCtr="0"/>
          <a:lstStyle/>
          <a:p>
            <a:pPr algn="ctr">
              <a:spcBef>
                <a:spcPts val="0"/>
              </a:spcBef>
            </a:pPr>
            <a:endParaRPr lang="en-GB" sz="1600" dirty="0"/>
          </a:p>
        </p:txBody>
      </p:sp>
      <p:sp>
        <p:nvSpPr>
          <p:cNvPr id="35" name="Isosceles Triangle 34"/>
          <p:cNvSpPr/>
          <p:nvPr/>
        </p:nvSpPr>
        <p:spPr>
          <a:xfrm rot="5400000">
            <a:off x="939648" y="5283169"/>
            <a:ext cx="971363" cy="429915"/>
          </a:xfrm>
          <a:prstGeom prst="triangl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t" anchorCtr="0"/>
          <a:lstStyle/>
          <a:p>
            <a:pPr algn="ctr">
              <a:spcBef>
                <a:spcPts val="0"/>
              </a:spcBef>
            </a:pPr>
            <a:endParaRPr lang="en-GB" sz="1600" dirty="0"/>
          </a:p>
        </p:txBody>
      </p:sp>
      <p:sp>
        <p:nvSpPr>
          <p:cNvPr id="20" name="Rectangle 19"/>
          <p:cNvSpPr/>
          <p:nvPr/>
        </p:nvSpPr>
        <p:spPr>
          <a:xfrm>
            <a:off x="258284" y="1816344"/>
            <a:ext cx="899845" cy="96683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ctr" anchorCtr="0"/>
          <a:lstStyle/>
          <a:p>
            <a:pPr>
              <a:spcBef>
                <a:spcPts val="0"/>
              </a:spcBef>
            </a:pPr>
            <a:r>
              <a:rPr lang="en-GB" sz="1600" b="1" dirty="0"/>
              <a:t> </a:t>
            </a:r>
          </a:p>
        </p:txBody>
      </p:sp>
    </p:spTree>
    <p:extLst>
      <p:ext uri="{BB962C8B-B14F-4D97-AF65-F5344CB8AC3E}">
        <p14:creationId xmlns:p14="http://schemas.microsoft.com/office/powerpoint/2010/main" val="24764477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913" y="5737296"/>
            <a:ext cx="8572037" cy="492443"/>
          </a:xfrm>
        </p:spPr>
        <p:txBody>
          <a:bodyPr/>
          <a:lstStyle/>
          <a:p>
            <a:r>
              <a:rPr lang="en-US" sz="3200" b="1" dirty="0"/>
              <a:t>UK Fraudulent trading</a:t>
            </a:r>
          </a:p>
        </p:txBody>
      </p:sp>
      <p:grpSp>
        <p:nvGrpSpPr>
          <p:cNvPr id="3" name="Group 2"/>
          <p:cNvGrpSpPr/>
          <p:nvPr/>
        </p:nvGrpSpPr>
        <p:grpSpPr>
          <a:xfrm>
            <a:off x="259913" y="1800450"/>
            <a:ext cx="8609450" cy="3644774"/>
            <a:chOff x="259913" y="1800450"/>
            <a:chExt cx="8609450" cy="3644774"/>
          </a:xfrm>
        </p:grpSpPr>
        <p:sp>
          <p:nvSpPr>
            <p:cNvPr id="24" name="TextBox 23"/>
            <p:cNvSpPr txBox="1"/>
            <p:nvPr>
              <p:custDataLst>
                <p:tags r:id="rId1"/>
              </p:custDataLst>
            </p:nvPr>
          </p:nvSpPr>
          <p:spPr>
            <a:xfrm>
              <a:off x="1668521" y="1800450"/>
              <a:ext cx="7200842" cy="971363"/>
            </a:xfrm>
            <a:prstGeom prst="rect">
              <a:avLst/>
            </a:prstGeom>
            <a:solidFill>
              <a:srgbClr val="FFFFFF"/>
            </a:solidFill>
            <a:ln w="9525" cmpd="sng">
              <a:solidFill>
                <a:schemeClr val="accent1"/>
              </a:solidFill>
            </a:ln>
          </p:spPr>
          <p:txBody>
            <a:bodyPr vert="horz" wrap="square" lIns="67834" tIns="67834" rIns="67834" bIns="67834" rtlCol="0" anchor="ctr" anchorCtr="0">
              <a:noAutofit/>
            </a:bodyPr>
            <a:lstStyle/>
            <a:p>
              <a:pPr lvl="0" fontAlgn="base">
                <a:spcBef>
                  <a:spcPct val="20000"/>
                </a:spcBef>
                <a:spcAft>
                  <a:spcPct val="0"/>
                </a:spcAft>
              </a:pPr>
              <a:r>
                <a:rPr lang="en-GB" sz="2000" dirty="0">
                  <a:solidFill>
                    <a:srgbClr val="000000"/>
                  </a:solidFill>
                  <a:cs typeface="Arial" panose="020B0604020202020204" pitchFamily="34" charset="0"/>
                </a:rPr>
                <a:t>Business carried on with intention to defraud creditors or for any other fraudulent purpose</a:t>
              </a:r>
            </a:p>
          </p:txBody>
        </p:sp>
        <p:sp>
          <p:nvSpPr>
            <p:cNvPr id="25" name="TextBox 24"/>
            <p:cNvSpPr txBox="1"/>
            <p:nvPr>
              <p:custDataLst>
                <p:tags r:id="rId2"/>
              </p:custDataLst>
            </p:nvPr>
          </p:nvSpPr>
          <p:spPr>
            <a:xfrm>
              <a:off x="1668521" y="3136520"/>
              <a:ext cx="7200842" cy="971363"/>
            </a:xfrm>
            <a:prstGeom prst="rect">
              <a:avLst/>
            </a:prstGeom>
            <a:solidFill>
              <a:srgbClr val="FFFFFF"/>
            </a:solidFill>
            <a:ln w="9525" cmpd="sng">
              <a:solidFill>
                <a:schemeClr val="accent2"/>
              </a:solidFill>
            </a:ln>
          </p:spPr>
          <p:txBody>
            <a:bodyPr vert="horz" wrap="square" lIns="67834" tIns="67834" rIns="67834" bIns="67834" rtlCol="0" anchor="ctr" anchorCtr="0">
              <a:noAutofit/>
            </a:bodyPr>
            <a:lstStyle/>
            <a:p>
              <a:r>
                <a:rPr lang="en-GB" sz="2000" dirty="0"/>
                <a:t>Criminal and civil liability for any person knowingly party to carrying on of business fraudulently</a:t>
              </a:r>
            </a:p>
          </p:txBody>
        </p:sp>
        <p:sp>
          <p:nvSpPr>
            <p:cNvPr id="27" name="TextBox 26"/>
            <p:cNvSpPr txBox="1"/>
            <p:nvPr>
              <p:custDataLst>
                <p:tags r:id="rId3"/>
              </p:custDataLst>
            </p:nvPr>
          </p:nvSpPr>
          <p:spPr>
            <a:xfrm>
              <a:off x="1668521" y="4472589"/>
              <a:ext cx="7200842" cy="971363"/>
            </a:xfrm>
            <a:prstGeom prst="rect">
              <a:avLst/>
            </a:prstGeom>
            <a:solidFill>
              <a:srgbClr val="FFFFFF"/>
            </a:solidFill>
            <a:ln w="9525" cmpd="sng">
              <a:solidFill>
                <a:schemeClr val="accent3"/>
              </a:solidFill>
            </a:ln>
          </p:spPr>
          <p:txBody>
            <a:bodyPr vert="horz" wrap="square" lIns="67834" tIns="67834" rIns="67834" bIns="67834" rtlCol="0" anchor="ctr" anchorCtr="0">
              <a:noAutofit/>
            </a:bodyPr>
            <a:lstStyle/>
            <a:p>
              <a:pPr lvl="0" fontAlgn="base">
                <a:spcBef>
                  <a:spcPct val="20000"/>
                </a:spcBef>
                <a:spcAft>
                  <a:spcPct val="0"/>
                </a:spcAft>
              </a:pPr>
              <a:r>
                <a:rPr lang="en-GB" sz="2000" dirty="0">
                  <a:solidFill>
                    <a:srgbClr val="000000"/>
                  </a:solidFill>
                  <a:cs typeface="Arial" panose="020B0604020202020204" pitchFamily="34" charset="0"/>
                </a:rPr>
                <a:t>Need to prove dishonesty, so successful cases rare</a:t>
              </a:r>
            </a:p>
          </p:txBody>
        </p:sp>
        <p:sp>
          <p:nvSpPr>
            <p:cNvPr id="28" name="Rectangle 27"/>
            <p:cNvSpPr/>
            <p:nvPr/>
          </p:nvSpPr>
          <p:spPr>
            <a:xfrm>
              <a:off x="259913" y="1802898"/>
              <a:ext cx="899845" cy="96683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ctr" anchorCtr="0"/>
            <a:lstStyle/>
            <a:p>
              <a:pPr>
                <a:spcBef>
                  <a:spcPts val="0"/>
                </a:spcBef>
              </a:pPr>
              <a:r>
                <a:rPr lang="en-GB" sz="1600" b="1" dirty="0"/>
                <a:t> </a:t>
              </a:r>
            </a:p>
          </p:txBody>
        </p:sp>
        <p:sp>
          <p:nvSpPr>
            <p:cNvPr id="29" name="Rectangle 28"/>
            <p:cNvSpPr/>
            <p:nvPr/>
          </p:nvSpPr>
          <p:spPr>
            <a:xfrm>
              <a:off x="259913" y="3138356"/>
              <a:ext cx="899845" cy="966834"/>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ctr" anchorCtr="0"/>
            <a:lstStyle/>
            <a:p>
              <a:pPr>
                <a:spcBef>
                  <a:spcPts val="0"/>
                </a:spcBef>
              </a:pPr>
              <a:r>
                <a:rPr lang="en-GB" sz="1600" b="1" dirty="0"/>
                <a:t> </a:t>
              </a:r>
            </a:p>
          </p:txBody>
        </p:sp>
        <p:sp>
          <p:nvSpPr>
            <p:cNvPr id="30" name="Rectangle 29"/>
            <p:cNvSpPr/>
            <p:nvPr/>
          </p:nvSpPr>
          <p:spPr>
            <a:xfrm>
              <a:off x="259913" y="4473814"/>
              <a:ext cx="899845" cy="966834"/>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ctr" anchorCtr="0"/>
            <a:lstStyle/>
            <a:p>
              <a:pPr>
                <a:spcBef>
                  <a:spcPts val="0"/>
                </a:spcBef>
              </a:pPr>
              <a:endParaRPr lang="en-GB" sz="1600" b="1" dirty="0">
                <a:solidFill>
                  <a:schemeClr val="bg1"/>
                </a:solidFill>
              </a:endParaRPr>
            </a:p>
          </p:txBody>
        </p:sp>
        <p:sp>
          <p:nvSpPr>
            <p:cNvPr id="32" name="Isosceles Triangle 31"/>
            <p:cNvSpPr/>
            <p:nvPr/>
          </p:nvSpPr>
          <p:spPr>
            <a:xfrm rot="5400000">
              <a:off x="939648" y="2073668"/>
              <a:ext cx="971363" cy="429915"/>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t" anchorCtr="0"/>
            <a:lstStyle/>
            <a:p>
              <a:pPr algn="ctr">
                <a:spcBef>
                  <a:spcPts val="0"/>
                </a:spcBef>
              </a:pPr>
              <a:endParaRPr lang="en-GB" sz="1600" dirty="0"/>
            </a:p>
          </p:txBody>
        </p:sp>
        <p:sp>
          <p:nvSpPr>
            <p:cNvPr id="33" name="Isosceles Triangle 32"/>
            <p:cNvSpPr/>
            <p:nvPr/>
          </p:nvSpPr>
          <p:spPr>
            <a:xfrm rot="5400000">
              <a:off x="939648" y="3409127"/>
              <a:ext cx="971363" cy="429915"/>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t" anchorCtr="0"/>
            <a:lstStyle/>
            <a:p>
              <a:pPr algn="ctr">
                <a:spcBef>
                  <a:spcPts val="0"/>
                </a:spcBef>
              </a:pPr>
              <a:endParaRPr lang="en-GB" sz="1600" dirty="0"/>
            </a:p>
          </p:txBody>
        </p:sp>
        <p:sp>
          <p:nvSpPr>
            <p:cNvPr id="34" name="Isosceles Triangle 33"/>
            <p:cNvSpPr/>
            <p:nvPr/>
          </p:nvSpPr>
          <p:spPr>
            <a:xfrm rot="5400000">
              <a:off x="939648" y="4744585"/>
              <a:ext cx="971363" cy="429915"/>
            </a:xfrm>
            <a:prstGeom prst="triangl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42396" tIns="84792" rIns="42396" bIns="84792" rtlCol="0" anchor="t" anchorCtr="0"/>
            <a:lstStyle/>
            <a:p>
              <a:pPr algn="ctr">
                <a:spcBef>
                  <a:spcPts val="0"/>
                </a:spcBef>
              </a:pPr>
              <a:endParaRPr lang="en-GB" sz="1600" dirty="0"/>
            </a:p>
          </p:txBody>
        </p:sp>
      </p:grpSp>
    </p:spTree>
    <p:extLst>
      <p:ext uri="{BB962C8B-B14F-4D97-AF65-F5344CB8AC3E}">
        <p14:creationId xmlns:p14="http://schemas.microsoft.com/office/powerpoint/2010/main" val="40326647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520" y="6345172"/>
            <a:ext cx="8572037" cy="492443"/>
          </a:xfrm>
        </p:spPr>
        <p:txBody>
          <a:bodyPr/>
          <a:lstStyle/>
          <a:p>
            <a:r>
              <a:rPr lang="en-GB" sz="3200" b="1" dirty="0"/>
              <a:t>UK Mitigating risk avoid wrongful trading</a:t>
            </a:r>
          </a:p>
        </p:txBody>
      </p:sp>
      <p:sp>
        <p:nvSpPr>
          <p:cNvPr id="26" name="Rectangle 25"/>
          <p:cNvSpPr/>
          <p:nvPr/>
        </p:nvSpPr>
        <p:spPr bwMode="auto">
          <a:xfrm flipH="1">
            <a:off x="3840613" y="5322337"/>
            <a:ext cx="1485335" cy="984885"/>
          </a:xfrm>
          <a:prstGeom prst="rect">
            <a:avLst/>
          </a:prstGeom>
          <a:noFill/>
          <a:ln w="9525" cap="flat" cmpd="sng" algn="ctr">
            <a:noFill/>
            <a:prstDash val="solid"/>
            <a:round/>
            <a:headEnd type="none" w="med" len="med"/>
            <a:tailEnd type="none" w="med" len="med"/>
          </a:ln>
          <a:effectLst/>
          <a:extLst/>
        </p:spPr>
        <p:txBody>
          <a:bodyPr vert="horz" wrap="square" lIns="0" tIns="0" rIns="0" bIns="0" numCol="1" rtlCol="0" anchor="t" anchorCtr="0" compatLnSpc="1">
            <a:prstTxWarp prst="textNoShape">
              <a:avLst/>
            </a:prstTxWarp>
            <a:spAutoFit/>
          </a:bodyPr>
          <a:lstStyle/>
          <a:p>
            <a:pPr algn="ctr" eaLnBrk="1" hangingPunct="1">
              <a:spcBef>
                <a:spcPct val="20000"/>
              </a:spcBef>
              <a:buFont typeface="Arial" panose="020B0604020202020204" pitchFamily="34" charset="0"/>
              <a:buNone/>
            </a:pPr>
            <a:r>
              <a:rPr lang="en-US" altLang="en-US" sz="1600" dirty="0"/>
              <a:t>Continually assess likelihood of solvent outcome</a:t>
            </a:r>
          </a:p>
        </p:txBody>
      </p:sp>
      <p:sp>
        <p:nvSpPr>
          <p:cNvPr id="16" name="Rectangle 15"/>
          <p:cNvSpPr/>
          <p:nvPr/>
        </p:nvSpPr>
        <p:spPr bwMode="auto">
          <a:xfrm flipH="1">
            <a:off x="971600" y="4091231"/>
            <a:ext cx="1512168" cy="984885"/>
          </a:xfrm>
          <a:prstGeom prst="rect">
            <a:avLst/>
          </a:prstGeom>
          <a:noFill/>
          <a:ln w="9525" cap="flat" cmpd="sng" algn="ctr">
            <a:noFill/>
            <a:prstDash val="solid"/>
            <a:round/>
            <a:headEnd type="none" w="med" len="med"/>
            <a:tailEnd type="none" w="med" len="med"/>
          </a:ln>
          <a:effectLst/>
          <a:extLst/>
        </p:spPr>
        <p:txBody>
          <a:bodyPr vert="horz" wrap="square" lIns="0" tIns="0" rIns="0" bIns="0" numCol="1" rtlCol="0" anchor="t" anchorCtr="0" compatLnSpc="1">
            <a:prstTxWarp prst="textNoShape">
              <a:avLst/>
            </a:prstTxWarp>
            <a:spAutoFit/>
          </a:bodyPr>
          <a:lstStyle/>
          <a:p>
            <a:pPr algn="r" eaLnBrk="1" hangingPunct="1">
              <a:spcBef>
                <a:spcPct val="20000"/>
              </a:spcBef>
              <a:buFont typeface="Arial" panose="020B0604020202020204" pitchFamily="34" charset="0"/>
              <a:buNone/>
            </a:pPr>
            <a:r>
              <a:rPr lang="en-US" altLang="en-US" sz="1600" dirty="0"/>
              <a:t>Capital injection or debt for equity conversion? </a:t>
            </a:r>
          </a:p>
        </p:txBody>
      </p:sp>
      <p:sp>
        <p:nvSpPr>
          <p:cNvPr id="17" name="Rectangle 16"/>
          <p:cNvSpPr/>
          <p:nvPr/>
        </p:nvSpPr>
        <p:spPr bwMode="auto">
          <a:xfrm>
            <a:off x="6660232" y="3997200"/>
            <a:ext cx="1126763" cy="492443"/>
          </a:xfrm>
          <a:prstGeom prst="rect">
            <a:avLst/>
          </a:prstGeom>
          <a:noFill/>
          <a:ln w="9525" cap="flat" cmpd="sng" algn="ctr">
            <a:noFill/>
            <a:prstDash val="solid"/>
            <a:round/>
            <a:headEnd type="none" w="med" len="med"/>
            <a:tailEnd type="none" w="med" len="med"/>
          </a:ln>
          <a:effectLst/>
          <a:extLst/>
        </p:spPr>
        <p:txBody>
          <a:bodyPr vert="horz" wrap="square" lIns="0" tIns="0" rIns="0" bIns="0" numCol="1" rtlCol="0" anchor="t" anchorCtr="0" compatLnSpc="1">
            <a:prstTxWarp prst="textNoShape">
              <a:avLst/>
            </a:prstTxWarp>
            <a:spAutoFit/>
          </a:bodyPr>
          <a:lstStyle/>
          <a:p>
            <a:pPr eaLnBrk="1" hangingPunct="1">
              <a:spcBef>
                <a:spcPct val="20000"/>
              </a:spcBef>
              <a:buFont typeface="Arial" panose="020B0604020202020204" pitchFamily="34" charset="0"/>
              <a:buNone/>
            </a:pPr>
            <a:r>
              <a:rPr lang="en-US" altLang="en-US" sz="1600" dirty="0"/>
              <a:t>Prepack challenges</a:t>
            </a:r>
          </a:p>
        </p:txBody>
      </p:sp>
      <p:sp>
        <p:nvSpPr>
          <p:cNvPr id="18" name="Rectangle 17"/>
          <p:cNvSpPr/>
          <p:nvPr/>
        </p:nvSpPr>
        <p:spPr bwMode="auto">
          <a:xfrm>
            <a:off x="5889334" y="1556792"/>
            <a:ext cx="1305348" cy="246221"/>
          </a:xfrm>
          <a:prstGeom prst="rect">
            <a:avLst/>
          </a:prstGeom>
          <a:noFill/>
          <a:ln w="9525" cap="flat" cmpd="sng" algn="ctr">
            <a:noFill/>
            <a:prstDash val="solid"/>
            <a:round/>
            <a:headEnd type="none" w="med" len="med"/>
            <a:tailEnd type="none" w="med" len="med"/>
          </a:ln>
          <a:effectLst/>
          <a:extLst/>
        </p:spPr>
        <p:txBody>
          <a:bodyPr vert="horz" wrap="square" lIns="0" tIns="0" rIns="0" bIns="0" numCol="1" rtlCol="0" anchor="t" anchorCtr="0" compatLnSpc="1">
            <a:prstTxWarp prst="textNoShape">
              <a:avLst/>
            </a:prstTxWarp>
            <a:spAutoFit/>
          </a:bodyPr>
          <a:lstStyle/>
          <a:p>
            <a:pPr algn="l" eaLnBrk="1" hangingPunct="1">
              <a:spcBef>
                <a:spcPct val="20000"/>
              </a:spcBef>
              <a:buFont typeface="Arial" panose="020B0604020202020204" pitchFamily="34" charset="0"/>
              <a:buNone/>
            </a:pPr>
            <a:r>
              <a:rPr lang="en-US" altLang="en-US" sz="1600" dirty="0"/>
              <a:t>Solvent sale?</a:t>
            </a:r>
          </a:p>
        </p:txBody>
      </p:sp>
      <p:sp>
        <p:nvSpPr>
          <p:cNvPr id="19" name="Rectangle 18"/>
          <p:cNvSpPr/>
          <p:nvPr/>
        </p:nvSpPr>
        <p:spPr bwMode="auto">
          <a:xfrm flipH="1">
            <a:off x="1596909" y="1556792"/>
            <a:ext cx="1300946" cy="492443"/>
          </a:xfrm>
          <a:prstGeom prst="rect">
            <a:avLst/>
          </a:prstGeom>
          <a:noFill/>
          <a:ln w="9525" cap="flat" cmpd="sng" algn="ctr">
            <a:noFill/>
            <a:prstDash val="solid"/>
            <a:round/>
            <a:headEnd type="none" w="med" len="med"/>
            <a:tailEnd type="none" w="med" len="med"/>
          </a:ln>
          <a:effectLst/>
          <a:extLst/>
        </p:spPr>
        <p:txBody>
          <a:bodyPr vert="horz" wrap="square" lIns="0" tIns="0" rIns="0" bIns="0" numCol="1" rtlCol="0" anchor="t" anchorCtr="0" compatLnSpc="1">
            <a:prstTxWarp prst="textNoShape">
              <a:avLst/>
            </a:prstTxWarp>
            <a:spAutoFit/>
          </a:bodyPr>
          <a:lstStyle/>
          <a:p>
            <a:pPr algn="r" eaLnBrk="1" hangingPunct="1">
              <a:spcBef>
                <a:spcPct val="20000"/>
              </a:spcBef>
              <a:buFont typeface="Arial" panose="020B0604020202020204" pitchFamily="34" charset="0"/>
              <a:buNone/>
            </a:pPr>
            <a:r>
              <a:rPr lang="en-US" altLang="en-US" sz="1600" dirty="0"/>
              <a:t>Trade out of insolvency? </a:t>
            </a:r>
          </a:p>
        </p:txBody>
      </p:sp>
      <p:sp>
        <p:nvSpPr>
          <p:cNvPr id="20" name="Regular Pentagon 19"/>
          <p:cNvSpPr>
            <a:spLocks noChangeAspect="1"/>
          </p:cNvSpPr>
          <p:nvPr/>
        </p:nvSpPr>
        <p:spPr bwMode="auto">
          <a:xfrm>
            <a:off x="2911791" y="1721937"/>
            <a:ext cx="3320425" cy="2915536"/>
          </a:xfrm>
          <a:prstGeom prst="pentagon">
            <a:avLst/>
          </a:prstGeom>
          <a:solidFill>
            <a:srgbClr val="EAEFF1"/>
          </a:solidFill>
          <a:ln w="28575" cap="flat" cmpd="sng" algn="ctr">
            <a:solidFill>
              <a:schemeClr val="accent1"/>
            </a:solidFill>
            <a:prstDash val="solid"/>
            <a:round/>
            <a:headEnd type="none" w="med" len="med"/>
            <a:tailEnd type="none" w="med" len="med"/>
          </a:ln>
          <a:effectLst/>
          <a:extLst/>
        </p:spPr>
        <p:txBody>
          <a:bodyPr vert="horz" wrap="square" lIns="0" tIns="504000" rIns="0" bIns="0" numCol="1" rtlCol="0" anchor="t" anchorCtr="0" compatLnSpc="1">
            <a:prstTxWarp prst="textNoShape">
              <a:avLst/>
            </a:prstTxWarp>
          </a:bodyPr>
          <a:lstStyle/>
          <a:p>
            <a:pPr algn="ctr"/>
            <a:r>
              <a:rPr lang="en-US" altLang="en-US" sz="1600" b="1" dirty="0"/>
              <a:t>No reasonable prospect of avoiding insolvent liquidation</a:t>
            </a:r>
          </a:p>
        </p:txBody>
      </p:sp>
      <p:sp>
        <p:nvSpPr>
          <p:cNvPr id="21" name="Left Arrow 20"/>
          <p:cNvSpPr/>
          <p:nvPr/>
        </p:nvSpPr>
        <p:spPr bwMode="auto">
          <a:xfrm rot="19094599">
            <a:off x="5438451" y="1886706"/>
            <a:ext cx="513012" cy="266617"/>
          </a:xfrm>
          <a:prstGeom prst="leftArrow">
            <a:avLst>
              <a:gd name="adj1" fmla="val 46704"/>
              <a:gd name="adj2" fmla="val 70311"/>
            </a:avLst>
          </a:prstGeom>
          <a:solidFill>
            <a:schemeClr val="accent2"/>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0" marR="0" indent="0" algn="ctr" defTabSz="847725" rtl="0" eaLnBrk="0" fontAlgn="base" latinLnBrk="0" hangingPunct="0">
              <a:lnSpc>
                <a:spcPct val="100000"/>
              </a:lnSpc>
              <a:spcBef>
                <a:spcPct val="50000"/>
              </a:spcBef>
              <a:spcAft>
                <a:spcPct val="0"/>
              </a:spcAft>
              <a:buClrTx/>
              <a:buSzTx/>
              <a:buFontTx/>
              <a:buNone/>
              <a:tabLst/>
            </a:pPr>
            <a:endParaRPr kumimoji="0" lang="en-GB" sz="1500" b="0" i="0" u="none" strike="noStrike" cap="none" normalizeH="0" baseline="0">
              <a:ln>
                <a:noFill/>
              </a:ln>
              <a:solidFill>
                <a:schemeClr val="tx1"/>
              </a:solidFill>
              <a:effectLst/>
              <a:latin typeface="Arial" charset="0"/>
            </a:endParaRPr>
          </a:p>
        </p:txBody>
      </p:sp>
      <p:sp>
        <p:nvSpPr>
          <p:cNvPr id="22" name="Left Arrow 21"/>
          <p:cNvSpPr/>
          <p:nvPr/>
        </p:nvSpPr>
        <p:spPr bwMode="auto">
          <a:xfrm rot="1538628" flipV="1">
            <a:off x="5972580" y="3863891"/>
            <a:ext cx="513012" cy="266617"/>
          </a:xfrm>
          <a:prstGeom prst="leftArrow">
            <a:avLst>
              <a:gd name="adj1" fmla="val 46704"/>
              <a:gd name="adj2" fmla="val 70311"/>
            </a:avLst>
          </a:prstGeom>
          <a:solidFill>
            <a:schemeClr val="accent4"/>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0" marR="0" indent="0" algn="ctr" defTabSz="847725" rtl="0" eaLnBrk="0" fontAlgn="base" latinLnBrk="0" hangingPunct="0">
              <a:lnSpc>
                <a:spcPct val="100000"/>
              </a:lnSpc>
              <a:spcBef>
                <a:spcPct val="50000"/>
              </a:spcBef>
              <a:spcAft>
                <a:spcPct val="0"/>
              </a:spcAft>
              <a:buClrTx/>
              <a:buSzTx/>
              <a:buFontTx/>
              <a:buNone/>
              <a:tabLst/>
            </a:pPr>
            <a:endParaRPr kumimoji="0" lang="en-GB" sz="1500" b="0" i="0" u="none" strike="noStrike" cap="none" normalizeH="0" baseline="0">
              <a:ln>
                <a:noFill/>
              </a:ln>
              <a:solidFill>
                <a:schemeClr val="tx1"/>
              </a:solidFill>
              <a:effectLst/>
              <a:latin typeface="Arial" charset="0"/>
            </a:endParaRPr>
          </a:p>
        </p:txBody>
      </p:sp>
      <p:sp>
        <p:nvSpPr>
          <p:cNvPr id="23" name="Left Arrow 22"/>
          <p:cNvSpPr/>
          <p:nvPr/>
        </p:nvSpPr>
        <p:spPr bwMode="auto">
          <a:xfrm rot="2505401" flipH="1">
            <a:off x="3188481" y="1886706"/>
            <a:ext cx="513012" cy="266617"/>
          </a:xfrm>
          <a:prstGeom prst="leftArrow">
            <a:avLst>
              <a:gd name="adj1" fmla="val 46704"/>
              <a:gd name="adj2" fmla="val 70311"/>
            </a:avLst>
          </a:prstGeom>
          <a:solidFill>
            <a:srgbClr val="EB4498"/>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0" marR="0" indent="0" algn="ctr" defTabSz="847725" rtl="0" eaLnBrk="0" fontAlgn="base" latinLnBrk="0" hangingPunct="0">
              <a:lnSpc>
                <a:spcPct val="100000"/>
              </a:lnSpc>
              <a:spcBef>
                <a:spcPct val="50000"/>
              </a:spcBef>
              <a:spcAft>
                <a:spcPct val="0"/>
              </a:spcAft>
              <a:buClrTx/>
              <a:buSzTx/>
              <a:buFontTx/>
              <a:buNone/>
              <a:tabLst/>
            </a:pPr>
            <a:endParaRPr kumimoji="0" lang="en-GB" sz="1500" b="0" i="0" u="none" strike="noStrike" cap="none" normalizeH="0" baseline="0">
              <a:ln>
                <a:noFill/>
              </a:ln>
              <a:solidFill>
                <a:schemeClr val="tx1"/>
              </a:solidFill>
              <a:effectLst/>
              <a:latin typeface="Arial" charset="0"/>
            </a:endParaRPr>
          </a:p>
        </p:txBody>
      </p:sp>
      <p:sp>
        <p:nvSpPr>
          <p:cNvPr id="24" name="Left Arrow 23"/>
          <p:cNvSpPr/>
          <p:nvPr/>
        </p:nvSpPr>
        <p:spPr bwMode="auto">
          <a:xfrm rot="20061372" flipH="1" flipV="1">
            <a:off x="2658408" y="3863891"/>
            <a:ext cx="513012" cy="266617"/>
          </a:xfrm>
          <a:prstGeom prst="leftArrow">
            <a:avLst>
              <a:gd name="adj1" fmla="val 46704"/>
              <a:gd name="adj2" fmla="val 70311"/>
            </a:avLst>
          </a:prstGeom>
          <a:solidFill>
            <a:srgbClr val="C2CD2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0" marR="0" indent="0" algn="ctr" defTabSz="847725" rtl="0" eaLnBrk="0" fontAlgn="base" latinLnBrk="0" hangingPunct="0">
              <a:lnSpc>
                <a:spcPct val="100000"/>
              </a:lnSpc>
              <a:spcBef>
                <a:spcPct val="50000"/>
              </a:spcBef>
              <a:spcAft>
                <a:spcPct val="0"/>
              </a:spcAft>
              <a:buClrTx/>
              <a:buSzTx/>
              <a:buFontTx/>
              <a:buNone/>
              <a:tabLst/>
            </a:pPr>
            <a:endParaRPr kumimoji="0" lang="en-GB" sz="1500" b="0" i="0" u="none" strike="noStrike" cap="none" normalizeH="0" baseline="0">
              <a:ln>
                <a:noFill/>
              </a:ln>
              <a:solidFill>
                <a:schemeClr val="tx1"/>
              </a:solidFill>
              <a:effectLst/>
              <a:latin typeface="Arial" charset="0"/>
            </a:endParaRPr>
          </a:p>
        </p:txBody>
      </p:sp>
      <p:sp>
        <p:nvSpPr>
          <p:cNvPr id="25" name="Left Arrow 24"/>
          <p:cNvSpPr/>
          <p:nvPr/>
        </p:nvSpPr>
        <p:spPr bwMode="auto">
          <a:xfrm rot="5400000">
            <a:off x="4325753" y="4839414"/>
            <a:ext cx="512893" cy="266679"/>
          </a:xfrm>
          <a:prstGeom prst="leftArrow">
            <a:avLst>
              <a:gd name="adj1" fmla="val 46704"/>
              <a:gd name="adj2" fmla="val 70311"/>
            </a:avLst>
          </a:prstGeom>
          <a:solidFill>
            <a:schemeClr val="accent3"/>
          </a:solidFill>
          <a:ln w="9525" cap="flat" cmpd="sng" algn="ctr">
            <a:noFill/>
            <a:prstDash val="solid"/>
            <a:round/>
            <a:headEnd type="none" w="med" len="med"/>
            <a:tailEnd type="none" w="med" len="med"/>
          </a:ln>
          <a:effectLst/>
          <a:extLst/>
        </p:spPr>
        <p:txBody>
          <a:bodyPr vert="horz" wrap="square" lIns="91440" tIns="45720" rIns="91440" bIns="45720" numCol="1" rtlCol="0" anchor="ctr" anchorCtr="0" compatLnSpc="1">
            <a:prstTxWarp prst="textNoShape">
              <a:avLst/>
            </a:prstTxWarp>
          </a:bodyPr>
          <a:lstStyle/>
          <a:p>
            <a:pPr marL="0" marR="0" indent="0" algn="ctr" defTabSz="847725" rtl="0" eaLnBrk="0" fontAlgn="base" latinLnBrk="0" hangingPunct="0">
              <a:lnSpc>
                <a:spcPct val="100000"/>
              </a:lnSpc>
              <a:spcBef>
                <a:spcPct val="50000"/>
              </a:spcBef>
              <a:spcAft>
                <a:spcPct val="0"/>
              </a:spcAft>
              <a:buClrTx/>
              <a:buSzTx/>
              <a:buFontTx/>
              <a:buNone/>
              <a:tabLst/>
            </a:pPr>
            <a:endParaRPr kumimoji="0" lang="en-GB" sz="15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164008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351" y="6347502"/>
            <a:ext cx="8572037" cy="446276"/>
          </a:xfrm>
        </p:spPr>
        <p:txBody>
          <a:bodyPr/>
          <a:lstStyle/>
          <a:p>
            <a:r>
              <a:rPr lang="en-GB" sz="2800" b="1" dirty="0">
                <a:ea typeface="ＭＳ Ｐゴシック" pitchFamily="34" charset="-128"/>
              </a:rPr>
              <a:t>UK Mitigating risk  - minimise loss to creditors</a:t>
            </a:r>
            <a:endParaRPr lang="en-GB" sz="2800" b="1" dirty="0"/>
          </a:p>
        </p:txBody>
      </p:sp>
      <p:grpSp>
        <p:nvGrpSpPr>
          <p:cNvPr id="4" name="Group 3"/>
          <p:cNvGrpSpPr/>
          <p:nvPr/>
        </p:nvGrpSpPr>
        <p:grpSpPr>
          <a:xfrm>
            <a:off x="238351" y="1941329"/>
            <a:ext cx="8598601" cy="4467562"/>
            <a:chOff x="288357" y="1781938"/>
            <a:chExt cx="8597108" cy="4526062"/>
          </a:xfrm>
        </p:grpSpPr>
        <p:sp>
          <p:nvSpPr>
            <p:cNvPr id="5" name="Freeform 41"/>
            <p:cNvSpPr>
              <a:spLocks/>
            </p:cNvSpPr>
            <p:nvPr/>
          </p:nvSpPr>
          <p:spPr bwMode="auto">
            <a:xfrm>
              <a:off x="2980808" y="4250418"/>
              <a:ext cx="1293588" cy="693964"/>
            </a:xfrm>
            <a:custGeom>
              <a:avLst/>
              <a:gdLst>
                <a:gd name="T0" fmla="*/ 0 w 815"/>
                <a:gd name="T1" fmla="*/ 2147483647 h 408"/>
                <a:gd name="T2" fmla="*/ 2147483647 w 815"/>
                <a:gd name="T3" fmla="*/ 2147483647 h 408"/>
                <a:gd name="T4" fmla="*/ 2147483647 w 815"/>
                <a:gd name="T5" fmla="*/ 2147483647 h 408"/>
                <a:gd name="T6" fmla="*/ 2147483647 w 815"/>
                <a:gd name="T7" fmla="*/ 0 h 408"/>
                <a:gd name="T8" fmla="*/ 2147483647 w 815"/>
                <a:gd name="T9" fmla="*/ 0 h 408"/>
                <a:gd name="T10" fmla="*/ 0 w 815"/>
                <a:gd name="T11" fmla="*/ 0 h 408"/>
                <a:gd name="T12" fmla="*/ 0 w 815"/>
                <a:gd name="T13" fmla="*/ 2147483647 h 4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5" h="408">
                  <a:moveTo>
                    <a:pt x="0" y="408"/>
                  </a:moveTo>
                  <a:lnTo>
                    <a:pt x="408" y="408"/>
                  </a:lnTo>
                  <a:lnTo>
                    <a:pt x="815" y="408"/>
                  </a:lnTo>
                  <a:lnTo>
                    <a:pt x="815" y="0"/>
                  </a:lnTo>
                  <a:lnTo>
                    <a:pt x="408" y="0"/>
                  </a:lnTo>
                  <a:lnTo>
                    <a:pt x="0" y="0"/>
                  </a:lnTo>
                  <a:lnTo>
                    <a:pt x="0" y="408"/>
                  </a:lnTo>
                  <a:close/>
                </a:path>
              </a:pathLst>
            </a:custGeom>
            <a:solidFill>
              <a:schemeClr val="accent5"/>
            </a:solidFill>
            <a:ln w="38100" cap="flat" cmpd="sng">
              <a:solidFill>
                <a:schemeClr val="bg1"/>
              </a:solidFill>
              <a:prstDash val="solid"/>
              <a:round/>
              <a:headEnd/>
              <a:tailEnd/>
            </a:ln>
            <a:effectLst/>
            <a:extLst/>
          </p:spPr>
          <p:txBody>
            <a:bodyPr wrap="none" anchor="ctr"/>
            <a:lstStyle/>
            <a:p>
              <a:endParaRPr lang="en-GB" sz="1600"/>
            </a:p>
          </p:txBody>
        </p:sp>
        <p:sp>
          <p:nvSpPr>
            <p:cNvPr id="6" name="Freeform 43"/>
            <p:cNvSpPr>
              <a:spLocks/>
            </p:cNvSpPr>
            <p:nvPr/>
          </p:nvSpPr>
          <p:spPr bwMode="auto">
            <a:xfrm flipH="1">
              <a:off x="4920395" y="2867596"/>
              <a:ext cx="1296763" cy="2076790"/>
            </a:xfrm>
            <a:custGeom>
              <a:avLst/>
              <a:gdLst>
                <a:gd name="T0" fmla="*/ 2147483647 w 817"/>
                <a:gd name="T1" fmla="*/ 2147483647 h 1221"/>
                <a:gd name="T2" fmla="*/ 2147483647 w 817"/>
                <a:gd name="T3" fmla="*/ 2147483647 h 1221"/>
                <a:gd name="T4" fmla="*/ 2147483647 w 817"/>
                <a:gd name="T5" fmla="*/ 2147483647 h 1221"/>
                <a:gd name="T6" fmla="*/ 2147483647 w 817"/>
                <a:gd name="T7" fmla="*/ 0 h 1221"/>
                <a:gd name="T8" fmla="*/ 2147483647 w 817"/>
                <a:gd name="T9" fmla="*/ 0 h 1221"/>
                <a:gd name="T10" fmla="*/ 2147483647 w 817"/>
                <a:gd name="T11" fmla="*/ 2147483647 h 1221"/>
                <a:gd name="T12" fmla="*/ 0 w 817"/>
                <a:gd name="T13" fmla="*/ 2147483647 h 1221"/>
                <a:gd name="T14" fmla="*/ 0 w 817"/>
                <a:gd name="T15" fmla="*/ 2147483647 h 1221"/>
                <a:gd name="T16" fmla="*/ 0 w 817"/>
                <a:gd name="T17" fmla="*/ 2147483647 h 1221"/>
                <a:gd name="T18" fmla="*/ 2147483647 w 817"/>
                <a:gd name="T19" fmla="*/ 2147483647 h 1221"/>
                <a:gd name="T20" fmla="*/ 2147483647 w 817"/>
                <a:gd name="T21" fmla="*/ 2147483647 h 12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17" h="1221">
                  <a:moveTo>
                    <a:pt x="409" y="815"/>
                  </a:moveTo>
                  <a:lnTo>
                    <a:pt x="817" y="815"/>
                  </a:lnTo>
                  <a:lnTo>
                    <a:pt x="817" y="406"/>
                  </a:lnTo>
                  <a:lnTo>
                    <a:pt x="817" y="0"/>
                  </a:lnTo>
                  <a:lnTo>
                    <a:pt x="409" y="0"/>
                  </a:lnTo>
                  <a:lnTo>
                    <a:pt x="409" y="406"/>
                  </a:lnTo>
                  <a:lnTo>
                    <a:pt x="0" y="406"/>
                  </a:lnTo>
                  <a:lnTo>
                    <a:pt x="0" y="815"/>
                  </a:lnTo>
                  <a:lnTo>
                    <a:pt x="0" y="1221"/>
                  </a:lnTo>
                  <a:lnTo>
                    <a:pt x="409" y="1221"/>
                  </a:lnTo>
                  <a:lnTo>
                    <a:pt x="409" y="815"/>
                  </a:lnTo>
                  <a:close/>
                </a:path>
              </a:pathLst>
            </a:custGeom>
            <a:solidFill>
              <a:schemeClr val="accent4"/>
            </a:solidFill>
            <a:ln w="38100" cmpd="sng">
              <a:solidFill>
                <a:schemeClr val="bg1"/>
              </a:solidFill>
              <a:round/>
              <a:headEnd/>
              <a:tailEnd/>
            </a:ln>
          </p:spPr>
          <p:txBody>
            <a:bodyPr/>
            <a:lstStyle/>
            <a:p>
              <a:endParaRPr lang="en-GB" sz="1600"/>
            </a:p>
          </p:txBody>
        </p:sp>
        <p:sp>
          <p:nvSpPr>
            <p:cNvPr id="7" name="Freeform 45"/>
            <p:cNvSpPr>
              <a:spLocks/>
            </p:cNvSpPr>
            <p:nvPr/>
          </p:nvSpPr>
          <p:spPr bwMode="auto">
            <a:xfrm>
              <a:off x="4275983" y="4250418"/>
              <a:ext cx="1293588" cy="693964"/>
            </a:xfrm>
            <a:custGeom>
              <a:avLst/>
              <a:gdLst>
                <a:gd name="T0" fmla="*/ 0 w 815"/>
                <a:gd name="T1" fmla="*/ 2147483647 h 408"/>
                <a:gd name="T2" fmla="*/ 2147483647 w 815"/>
                <a:gd name="T3" fmla="*/ 2147483647 h 408"/>
                <a:gd name="T4" fmla="*/ 2147483647 w 815"/>
                <a:gd name="T5" fmla="*/ 2147483647 h 408"/>
                <a:gd name="T6" fmla="*/ 2147483647 w 815"/>
                <a:gd name="T7" fmla="*/ 0 h 408"/>
                <a:gd name="T8" fmla="*/ 2147483647 w 815"/>
                <a:gd name="T9" fmla="*/ 0 h 408"/>
                <a:gd name="T10" fmla="*/ 0 w 815"/>
                <a:gd name="T11" fmla="*/ 0 h 408"/>
                <a:gd name="T12" fmla="*/ 0 w 815"/>
                <a:gd name="T13" fmla="*/ 2147483647 h 40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15" h="408">
                  <a:moveTo>
                    <a:pt x="0" y="408"/>
                  </a:moveTo>
                  <a:lnTo>
                    <a:pt x="408" y="408"/>
                  </a:lnTo>
                  <a:lnTo>
                    <a:pt x="815" y="408"/>
                  </a:lnTo>
                  <a:lnTo>
                    <a:pt x="815" y="0"/>
                  </a:lnTo>
                  <a:lnTo>
                    <a:pt x="408" y="0"/>
                  </a:lnTo>
                  <a:lnTo>
                    <a:pt x="0" y="0"/>
                  </a:lnTo>
                  <a:lnTo>
                    <a:pt x="0" y="408"/>
                  </a:lnTo>
                  <a:close/>
                </a:path>
              </a:pathLst>
            </a:custGeom>
            <a:solidFill>
              <a:schemeClr val="accent6"/>
            </a:solidFill>
            <a:ln w="38100" cmpd="sng">
              <a:solidFill>
                <a:schemeClr val="bg1"/>
              </a:solidFill>
              <a:round/>
              <a:headEnd/>
              <a:tailEnd/>
            </a:ln>
          </p:spPr>
          <p:txBody>
            <a:bodyPr/>
            <a:lstStyle/>
            <a:p>
              <a:endParaRPr lang="en-GB" sz="1600"/>
            </a:p>
          </p:txBody>
        </p:sp>
        <p:sp>
          <p:nvSpPr>
            <p:cNvPr id="8" name="Freeform 47"/>
            <p:cNvSpPr>
              <a:spLocks/>
            </p:cNvSpPr>
            <p:nvPr/>
          </p:nvSpPr>
          <p:spPr bwMode="auto">
            <a:xfrm flipH="1" flipV="1">
              <a:off x="2980807" y="2867599"/>
              <a:ext cx="1942763" cy="1386227"/>
            </a:xfrm>
            <a:custGeom>
              <a:avLst/>
              <a:gdLst>
                <a:gd name="T0" fmla="*/ 2147483647 w 1224"/>
                <a:gd name="T1" fmla="*/ 0 h 815"/>
                <a:gd name="T2" fmla="*/ 2147483647 w 1224"/>
                <a:gd name="T3" fmla="*/ 0 h 815"/>
                <a:gd name="T4" fmla="*/ 0 w 1224"/>
                <a:gd name="T5" fmla="*/ 0 h 815"/>
                <a:gd name="T6" fmla="*/ 0 w 1224"/>
                <a:gd name="T7" fmla="*/ 2147483647 h 815"/>
                <a:gd name="T8" fmla="*/ 2147483647 w 1224"/>
                <a:gd name="T9" fmla="*/ 2147483647 h 815"/>
                <a:gd name="T10" fmla="*/ 2147483647 w 1224"/>
                <a:gd name="T11" fmla="*/ 2147483647 h 815"/>
                <a:gd name="T12" fmla="*/ 2147483647 w 1224"/>
                <a:gd name="T13" fmla="*/ 2147483647 h 815"/>
                <a:gd name="T14" fmla="*/ 2147483647 w 1224"/>
                <a:gd name="T15" fmla="*/ 2147483647 h 815"/>
                <a:gd name="T16" fmla="*/ 2147483647 w 1224"/>
                <a:gd name="T17" fmla="*/ 2147483647 h 815"/>
                <a:gd name="T18" fmla="*/ 2147483647 w 1224"/>
                <a:gd name="T19" fmla="*/ 0 h 815"/>
                <a:gd name="T20" fmla="*/ 2147483647 w 1224"/>
                <a:gd name="T21" fmla="*/ 0 h 8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24" h="815">
                  <a:moveTo>
                    <a:pt x="815" y="0"/>
                  </a:moveTo>
                  <a:lnTo>
                    <a:pt x="407" y="0"/>
                  </a:lnTo>
                  <a:lnTo>
                    <a:pt x="0" y="0"/>
                  </a:lnTo>
                  <a:lnTo>
                    <a:pt x="0" y="409"/>
                  </a:lnTo>
                  <a:lnTo>
                    <a:pt x="407" y="409"/>
                  </a:lnTo>
                  <a:lnTo>
                    <a:pt x="815" y="409"/>
                  </a:lnTo>
                  <a:lnTo>
                    <a:pt x="815" y="815"/>
                  </a:lnTo>
                  <a:lnTo>
                    <a:pt x="1224" y="815"/>
                  </a:lnTo>
                  <a:lnTo>
                    <a:pt x="1224" y="409"/>
                  </a:lnTo>
                  <a:lnTo>
                    <a:pt x="1224" y="0"/>
                  </a:lnTo>
                  <a:lnTo>
                    <a:pt x="815" y="0"/>
                  </a:lnTo>
                  <a:close/>
                </a:path>
              </a:pathLst>
            </a:custGeom>
            <a:solidFill>
              <a:srgbClr val="5C6F7B"/>
            </a:solidFill>
            <a:ln w="38100" cmpd="sng">
              <a:solidFill>
                <a:schemeClr val="bg1"/>
              </a:solidFill>
              <a:round/>
              <a:headEnd/>
              <a:tailEnd/>
            </a:ln>
          </p:spPr>
          <p:txBody>
            <a:bodyPr/>
            <a:lstStyle/>
            <a:p>
              <a:endParaRPr lang="en-GB" sz="1600"/>
            </a:p>
          </p:txBody>
        </p:sp>
        <p:sp>
          <p:nvSpPr>
            <p:cNvPr id="9" name="Freeform 48"/>
            <p:cNvSpPr>
              <a:spLocks/>
            </p:cNvSpPr>
            <p:nvPr/>
          </p:nvSpPr>
          <p:spPr bwMode="auto">
            <a:xfrm rot="5400000">
              <a:off x="3254993" y="1897741"/>
              <a:ext cx="1389630" cy="1938001"/>
            </a:xfrm>
            <a:custGeom>
              <a:avLst/>
              <a:gdLst>
                <a:gd name="T0" fmla="*/ 2147483647 w 817"/>
                <a:gd name="T1" fmla="*/ 2147483647 h 1221"/>
                <a:gd name="T2" fmla="*/ 2147483647 w 817"/>
                <a:gd name="T3" fmla="*/ 2147483647 h 1221"/>
                <a:gd name="T4" fmla="*/ 2147483647 w 817"/>
                <a:gd name="T5" fmla="*/ 2147483647 h 1221"/>
                <a:gd name="T6" fmla="*/ 2147483647 w 817"/>
                <a:gd name="T7" fmla="*/ 0 h 1221"/>
                <a:gd name="T8" fmla="*/ 2147483647 w 817"/>
                <a:gd name="T9" fmla="*/ 0 h 1221"/>
                <a:gd name="T10" fmla="*/ 2147483647 w 817"/>
                <a:gd name="T11" fmla="*/ 2147483647 h 1221"/>
                <a:gd name="T12" fmla="*/ 0 w 817"/>
                <a:gd name="T13" fmla="*/ 2147483647 h 1221"/>
                <a:gd name="T14" fmla="*/ 0 w 817"/>
                <a:gd name="T15" fmla="*/ 2147483647 h 1221"/>
                <a:gd name="T16" fmla="*/ 0 w 817"/>
                <a:gd name="T17" fmla="*/ 2147483647 h 1221"/>
                <a:gd name="T18" fmla="*/ 2147483647 w 817"/>
                <a:gd name="T19" fmla="*/ 2147483647 h 1221"/>
                <a:gd name="T20" fmla="*/ 2147483647 w 817"/>
                <a:gd name="T21" fmla="*/ 2147483647 h 12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17" h="1221">
                  <a:moveTo>
                    <a:pt x="409" y="815"/>
                  </a:moveTo>
                  <a:lnTo>
                    <a:pt x="817" y="815"/>
                  </a:lnTo>
                  <a:lnTo>
                    <a:pt x="817" y="406"/>
                  </a:lnTo>
                  <a:lnTo>
                    <a:pt x="817" y="0"/>
                  </a:lnTo>
                  <a:lnTo>
                    <a:pt x="409" y="0"/>
                  </a:lnTo>
                  <a:lnTo>
                    <a:pt x="409" y="406"/>
                  </a:lnTo>
                  <a:lnTo>
                    <a:pt x="0" y="406"/>
                  </a:lnTo>
                  <a:lnTo>
                    <a:pt x="0" y="815"/>
                  </a:lnTo>
                  <a:lnTo>
                    <a:pt x="0" y="1221"/>
                  </a:lnTo>
                  <a:lnTo>
                    <a:pt x="409" y="1221"/>
                  </a:lnTo>
                  <a:lnTo>
                    <a:pt x="409" y="815"/>
                  </a:lnTo>
                  <a:close/>
                </a:path>
              </a:pathLst>
            </a:custGeom>
            <a:solidFill>
              <a:schemeClr val="accent2"/>
            </a:solidFill>
            <a:ln w="38100" cmpd="sng">
              <a:solidFill>
                <a:schemeClr val="bg1"/>
              </a:solidFill>
              <a:round/>
              <a:headEnd/>
              <a:tailEnd/>
            </a:ln>
          </p:spPr>
          <p:txBody>
            <a:bodyPr/>
            <a:lstStyle/>
            <a:p>
              <a:endParaRPr lang="en-GB" sz="1600"/>
            </a:p>
          </p:txBody>
        </p:sp>
        <p:sp>
          <p:nvSpPr>
            <p:cNvPr id="10" name="AutoShape 4"/>
            <p:cNvSpPr>
              <a:spLocks/>
            </p:cNvSpPr>
            <p:nvPr/>
          </p:nvSpPr>
          <p:spPr bwMode="gray">
            <a:xfrm flipH="1">
              <a:off x="288357" y="1782261"/>
              <a:ext cx="2482495" cy="592432"/>
            </a:xfrm>
            <a:prstGeom prst="accentCallout2">
              <a:avLst>
                <a:gd name="adj1" fmla="val 6912"/>
                <a:gd name="adj2" fmla="val -3097"/>
                <a:gd name="adj3" fmla="val 6912"/>
                <a:gd name="adj4" fmla="val -17458"/>
                <a:gd name="adj5" fmla="val 49472"/>
                <a:gd name="adj6" fmla="val -36519"/>
              </a:avLst>
            </a:prstGeom>
            <a:solidFill>
              <a:schemeClr val="accent4">
                <a:lumMod val="20000"/>
                <a:lumOff val="80000"/>
              </a:schemeClr>
            </a:solidFill>
            <a:ln w="9525">
              <a:solidFill>
                <a:schemeClr val="accent2"/>
              </a:solidFill>
              <a:miter lim="800000"/>
              <a:headEnd type="none" w="med" len="med"/>
              <a:tailEnd type="none" w="med" len="med"/>
            </a:ln>
          </p:spPr>
          <p:txBody>
            <a:bodyPr wrap="square">
              <a:spAutoFit/>
            </a:bodyPr>
            <a:lstStyle/>
            <a:p>
              <a:pPr algn="l" eaLnBrk="1" fontAlgn="auto" hangingPunct="1">
                <a:spcBef>
                  <a:spcPts val="0"/>
                </a:spcBef>
                <a:spcAft>
                  <a:spcPts val="0"/>
                </a:spcAft>
                <a:defRPr/>
              </a:pPr>
              <a:r>
                <a:rPr lang="en-GB" sz="1600" dirty="0">
                  <a:latin typeface="+mn-lt"/>
                </a:rPr>
                <a:t>General body of creditors or individual creditors ?</a:t>
              </a:r>
            </a:p>
          </p:txBody>
        </p:sp>
        <p:sp>
          <p:nvSpPr>
            <p:cNvPr id="11" name="AutoShape 4"/>
            <p:cNvSpPr>
              <a:spLocks/>
            </p:cNvSpPr>
            <p:nvPr/>
          </p:nvSpPr>
          <p:spPr bwMode="gray">
            <a:xfrm flipH="1">
              <a:off x="288357" y="3336877"/>
              <a:ext cx="2482495" cy="1340768"/>
            </a:xfrm>
            <a:prstGeom prst="accentCallout2">
              <a:avLst>
                <a:gd name="adj1" fmla="val 6912"/>
                <a:gd name="adj2" fmla="val -3097"/>
                <a:gd name="adj3" fmla="val 6912"/>
                <a:gd name="adj4" fmla="val -17458"/>
                <a:gd name="adj5" fmla="val 49472"/>
                <a:gd name="adj6" fmla="val -36519"/>
              </a:avLst>
            </a:prstGeom>
            <a:solidFill>
              <a:schemeClr val="accent4">
                <a:lumMod val="20000"/>
                <a:lumOff val="80000"/>
              </a:schemeClr>
            </a:solidFill>
            <a:ln w="9525">
              <a:solidFill>
                <a:schemeClr val="accent3"/>
              </a:solidFill>
              <a:miter lim="800000"/>
              <a:headEnd type="none" w="med" len="med"/>
              <a:tailEnd type="none" w="med" len="med"/>
            </a:ln>
          </p:spPr>
          <p:txBody>
            <a:bodyPr wrap="square">
              <a:spAutoFit/>
            </a:bodyPr>
            <a:lstStyle/>
            <a:p>
              <a:pPr algn="l" eaLnBrk="1" fontAlgn="auto" hangingPunct="1">
                <a:spcBef>
                  <a:spcPts val="0"/>
                </a:spcBef>
                <a:spcAft>
                  <a:spcPts val="0"/>
                </a:spcAft>
                <a:defRPr/>
              </a:pPr>
              <a:r>
                <a:rPr lang="en-GB" sz="1600" dirty="0">
                  <a:latin typeface="+mn-lt"/>
                </a:rPr>
                <a:t>High hurdle for directors</a:t>
              </a:r>
            </a:p>
            <a:p>
              <a:pPr algn="l" eaLnBrk="1" fontAlgn="auto" hangingPunct="1">
                <a:spcBef>
                  <a:spcPts val="0"/>
                </a:spcBef>
                <a:spcAft>
                  <a:spcPts val="0"/>
                </a:spcAft>
                <a:defRPr/>
              </a:pPr>
              <a:r>
                <a:rPr lang="en-GB" sz="1600" dirty="0">
                  <a:latin typeface="+mn-lt"/>
                </a:rPr>
                <a:t>Must put in place a framework for protecting individual creditors</a:t>
              </a:r>
            </a:p>
            <a:p>
              <a:pPr algn="l" eaLnBrk="1" fontAlgn="auto" hangingPunct="1">
                <a:spcBef>
                  <a:spcPts val="0"/>
                </a:spcBef>
                <a:spcAft>
                  <a:spcPts val="0"/>
                </a:spcAft>
                <a:defRPr/>
              </a:pPr>
              <a:r>
                <a:rPr lang="en-GB" sz="1600" i="1" dirty="0"/>
                <a:t>Re Ralls Builders Limited</a:t>
              </a:r>
            </a:p>
          </p:txBody>
        </p:sp>
        <p:sp>
          <p:nvSpPr>
            <p:cNvPr id="12" name="AutoShape 4"/>
            <p:cNvSpPr>
              <a:spLocks/>
            </p:cNvSpPr>
            <p:nvPr/>
          </p:nvSpPr>
          <p:spPr bwMode="gray">
            <a:xfrm flipH="1">
              <a:off x="288358" y="4967231"/>
              <a:ext cx="3002909" cy="592432"/>
            </a:xfrm>
            <a:prstGeom prst="accentCallout2">
              <a:avLst>
                <a:gd name="adj1" fmla="val 10663"/>
                <a:gd name="adj2" fmla="val -3097"/>
                <a:gd name="adj3" fmla="val 10942"/>
                <a:gd name="adj4" fmla="val -15140"/>
                <a:gd name="adj5" fmla="val -37503"/>
                <a:gd name="adj6" fmla="val -27631"/>
              </a:avLst>
            </a:prstGeom>
            <a:solidFill>
              <a:schemeClr val="accent4">
                <a:lumMod val="20000"/>
                <a:lumOff val="80000"/>
              </a:schemeClr>
            </a:solidFill>
            <a:ln w="9525">
              <a:solidFill>
                <a:schemeClr val="accent5"/>
              </a:solidFill>
              <a:miter lim="800000"/>
              <a:headEnd type="none" w="med" len="med"/>
              <a:tailEnd type="none" w="med" len="med"/>
            </a:ln>
            <a:effectLst/>
          </p:spPr>
          <p:txBody>
            <a:bodyPr wrap="square">
              <a:spAutoFit/>
            </a:bodyPr>
            <a:lstStyle/>
            <a:p>
              <a:pPr algn="l" eaLnBrk="1" fontAlgn="auto" hangingPunct="1">
                <a:spcBef>
                  <a:spcPts val="0"/>
                </a:spcBef>
                <a:spcAft>
                  <a:spcPts val="0"/>
                </a:spcAft>
                <a:defRPr/>
              </a:pPr>
              <a:r>
                <a:rPr lang="en-GB" sz="1600" dirty="0">
                  <a:latin typeface="+mn-lt"/>
                </a:rPr>
                <a:t>Take professional advice and record decision making</a:t>
              </a:r>
            </a:p>
          </p:txBody>
        </p:sp>
        <p:sp>
          <p:nvSpPr>
            <p:cNvPr id="13" name="AutoShape 4"/>
            <p:cNvSpPr>
              <a:spLocks/>
            </p:cNvSpPr>
            <p:nvPr/>
          </p:nvSpPr>
          <p:spPr bwMode="gray">
            <a:xfrm>
              <a:off x="5568777" y="4967231"/>
              <a:ext cx="3316688" cy="1340769"/>
            </a:xfrm>
            <a:prstGeom prst="accentCallout2">
              <a:avLst>
                <a:gd name="adj1" fmla="val 10662"/>
                <a:gd name="adj2" fmla="val -3097"/>
                <a:gd name="adj3" fmla="val 10940"/>
                <a:gd name="adj4" fmla="val -15139"/>
                <a:gd name="adj5" fmla="val -37505"/>
                <a:gd name="adj6" fmla="val -27630"/>
              </a:avLst>
            </a:prstGeom>
            <a:solidFill>
              <a:schemeClr val="accent4">
                <a:lumMod val="20000"/>
                <a:lumOff val="80000"/>
              </a:schemeClr>
            </a:solidFill>
            <a:ln w="9525">
              <a:solidFill>
                <a:schemeClr val="accent6"/>
              </a:solidFill>
              <a:miter lim="800000"/>
              <a:headEnd type="none" w="med" len="med"/>
              <a:tailEnd type="none" w="med" len="med"/>
            </a:ln>
          </p:spPr>
          <p:txBody>
            <a:bodyPr wrap="square">
              <a:spAutoFit/>
            </a:bodyPr>
            <a:lstStyle/>
            <a:p>
              <a:pPr>
                <a:spcBef>
                  <a:spcPct val="0"/>
                </a:spcBef>
              </a:pPr>
              <a:r>
                <a:rPr lang="en-GB" sz="1600" dirty="0"/>
                <a:t>Use of trusts, payments in advance, but issues where customer deposits are used for working capital</a:t>
              </a:r>
            </a:p>
            <a:p>
              <a:pPr>
                <a:spcBef>
                  <a:spcPct val="0"/>
                </a:spcBef>
              </a:pPr>
              <a:endParaRPr lang="en-GB" sz="1600" dirty="0"/>
            </a:p>
          </p:txBody>
        </p:sp>
        <p:sp>
          <p:nvSpPr>
            <p:cNvPr id="15" name="Freeform 44"/>
            <p:cNvSpPr>
              <a:spLocks/>
            </p:cNvSpPr>
            <p:nvPr/>
          </p:nvSpPr>
          <p:spPr bwMode="auto">
            <a:xfrm>
              <a:off x="4452830" y="1781938"/>
              <a:ext cx="1942763" cy="1386228"/>
            </a:xfrm>
            <a:custGeom>
              <a:avLst/>
              <a:gdLst>
                <a:gd name="T0" fmla="*/ 2147483647 w 1224"/>
                <a:gd name="T1" fmla="*/ 0 h 815"/>
                <a:gd name="T2" fmla="*/ 2147483647 w 1224"/>
                <a:gd name="T3" fmla="*/ 0 h 815"/>
                <a:gd name="T4" fmla="*/ 0 w 1224"/>
                <a:gd name="T5" fmla="*/ 0 h 815"/>
                <a:gd name="T6" fmla="*/ 0 w 1224"/>
                <a:gd name="T7" fmla="*/ 2147483647 h 815"/>
                <a:gd name="T8" fmla="*/ 2147483647 w 1224"/>
                <a:gd name="T9" fmla="*/ 2147483647 h 815"/>
                <a:gd name="T10" fmla="*/ 2147483647 w 1224"/>
                <a:gd name="T11" fmla="*/ 2147483647 h 815"/>
                <a:gd name="T12" fmla="*/ 2147483647 w 1224"/>
                <a:gd name="T13" fmla="*/ 2147483647 h 815"/>
                <a:gd name="T14" fmla="*/ 2147483647 w 1224"/>
                <a:gd name="T15" fmla="*/ 2147483647 h 815"/>
                <a:gd name="T16" fmla="*/ 2147483647 w 1224"/>
                <a:gd name="T17" fmla="*/ 2147483647 h 815"/>
                <a:gd name="T18" fmla="*/ 2147483647 w 1224"/>
                <a:gd name="T19" fmla="*/ 0 h 815"/>
                <a:gd name="T20" fmla="*/ 2147483647 w 1224"/>
                <a:gd name="T21" fmla="*/ 0 h 8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24" h="815">
                  <a:moveTo>
                    <a:pt x="815" y="0"/>
                  </a:moveTo>
                  <a:lnTo>
                    <a:pt x="407" y="0"/>
                  </a:lnTo>
                  <a:lnTo>
                    <a:pt x="0" y="0"/>
                  </a:lnTo>
                  <a:lnTo>
                    <a:pt x="0" y="409"/>
                  </a:lnTo>
                  <a:lnTo>
                    <a:pt x="407" y="409"/>
                  </a:lnTo>
                  <a:lnTo>
                    <a:pt x="815" y="409"/>
                  </a:lnTo>
                  <a:lnTo>
                    <a:pt x="815" y="815"/>
                  </a:lnTo>
                  <a:lnTo>
                    <a:pt x="1224" y="815"/>
                  </a:lnTo>
                  <a:lnTo>
                    <a:pt x="1224" y="409"/>
                  </a:lnTo>
                  <a:lnTo>
                    <a:pt x="1224" y="0"/>
                  </a:lnTo>
                  <a:lnTo>
                    <a:pt x="815" y="0"/>
                  </a:lnTo>
                  <a:close/>
                </a:path>
              </a:pathLst>
            </a:custGeom>
            <a:solidFill>
              <a:schemeClr val="accent1"/>
            </a:solidFill>
            <a:ln w="38100" cmpd="sng">
              <a:solidFill>
                <a:schemeClr val="bg1"/>
              </a:solidFill>
              <a:round/>
              <a:headEnd/>
              <a:tailEnd/>
            </a:ln>
          </p:spPr>
          <p:txBody>
            <a:bodyPr/>
            <a:lstStyle/>
            <a:p>
              <a:endParaRPr lang="en-GB" sz="1600"/>
            </a:p>
          </p:txBody>
        </p:sp>
        <p:sp>
          <p:nvSpPr>
            <p:cNvPr id="16" name="AutoShape 4"/>
            <p:cNvSpPr>
              <a:spLocks/>
            </p:cNvSpPr>
            <p:nvPr/>
          </p:nvSpPr>
          <p:spPr bwMode="gray">
            <a:xfrm>
              <a:off x="6582537" y="1783343"/>
              <a:ext cx="2302746" cy="1091324"/>
            </a:xfrm>
            <a:prstGeom prst="accentCallout2">
              <a:avLst>
                <a:gd name="adj1" fmla="val 6912"/>
                <a:gd name="adj2" fmla="val -3097"/>
                <a:gd name="adj3" fmla="val 6912"/>
                <a:gd name="adj4" fmla="val -17458"/>
                <a:gd name="adj5" fmla="val 49470"/>
                <a:gd name="adj6" fmla="val -36519"/>
              </a:avLst>
            </a:prstGeom>
            <a:solidFill>
              <a:schemeClr val="accent4">
                <a:lumMod val="20000"/>
                <a:lumOff val="80000"/>
              </a:schemeClr>
            </a:solidFill>
            <a:ln w="9525">
              <a:solidFill>
                <a:schemeClr val="accent1"/>
              </a:solidFill>
              <a:miter lim="800000"/>
              <a:headEnd type="none" w="med" len="med"/>
              <a:tailEnd type="none" w="med" len="med"/>
            </a:ln>
            <a:effectLst/>
          </p:spPr>
          <p:txBody>
            <a:bodyPr wrap="square">
              <a:spAutoFit/>
            </a:bodyPr>
            <a:lstStyle/>
            <a:p>
              <a:pPr algn="l" eaLnBrk="1" fontAlgn="auto" hangingPunct="1">
                <a:spcBef>
                  <a:spcPts val="0"/>
                </a:spcBef>
                <a:spcAft>
                  <a:spcPts val="0"/>
                </a:spcAft>
                <a:defRPr/>
              </a:pPr>
              <a:r>
                <a:rPr lang="en-GB" sz="1600" dirty="0">
                  <a:latin typeface="+mn-lt"/>
                </a:rPr>
                <a:t>Not sufficient if overall loss to creditors is reduced at expense of some creditors</a:t>
              </a:r>
            </a:p>
          </p:txBody>
        </p:sp>
      </p:grpSp>
      <p:sp>
        <p:nvSpPr>
          <p:cNvPr id="18" name="Rectangle 17"/>
          <p:cNvSpPr/>
          <p:nvPr/>
        </p:nvSpPr>
        <p:spPr>
          <a:xfrm>
            <a:off x="6478762" y="3197294"/>
            <a:ext cx="2358008" cy="1815882"/>
          </a:xfrm>
          <a:prstGeom prst="rect">
            <a:avLst/>
          </a:prstGeom>
          <a:solidFill>
            <a:schemeClr val="accent4">
              <a:lumMod val="20000"/>
              <a:lumOff val="80000"/>
            </a:schemeClr>
          </a:solidFill>
        </p:spPr>
        <p:txBody>
          <a:bodyPr wrap="square">
            <a:spAutoFit/>
          </a:bodyPr>
          <a:lstStyle/>
          <a:p>
            <a:r>
              <a:rPr lang="en-GB" sz="1600" dirty="0"/>
              <a:t>But if continued trading did not create a loss for the general body of creditors, directors may not be liable to contribute to assets of company</a:t>
            </a:r>
          </a:p>
        </p:txBody>
      </p:sp>
    </p:spTree>
    <p:extLst>
      <p:ext uri="{BB962C8B-B14F-4D97-AF65-F5344CB8AC3E}">
        <p14:creationId xmlns:p14="http://schemas.microsoft.com/office/powerpoint/2010/main" val="14720897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261" y="1364058"/>
            <a:ext cx="8974899" cy="1143000"/>
          </a:xfrm>
        </p:spPr>
        <p:txBody>
          <a:bodyPr>
            <a:normAutofit fontScale="90000"/>
          </a:bodyPr>
          <a:lstStyle/>
          <a:p>
            <a:br>
              <a:rPr lang="en-US" sz="3100" b="1" dirty="0"/>
            </a:br>
            <a:r>
              <a:rPr lang="en-US" sz="3100" b="1" dirty="0"/>
              <a:t>Directors’ duties in the “twilight” period</a:t>
            </a:r>
            <a:br>
              <a:rPr lang="en-US" sz="3100" b="1" dirty="0"/>
            </a:br>
            <a:r>
              <a:rPr lang="en-US" sz="3100" b="1" dirty="0"/>
              <a:t>under German law</a:t>
            </a:r>
            <a:br>
              <a:rPr lang="en-US" dirty="0"/>
            </a:br>
            <a:endParaRPr lang="fr-FR" dirty="0"/>
          </a:p>
        </p:txBody>
      </p:sp>
      <p:sp>
        <p:nvSpPr>
          <p:cNvPr id="3" name="Content Placeholder 2"/>
          <p:cNvSpPr>
            <a:spLocks noGrp="1"/>
          </p:cNvSpPr>
          <p:nvPr>
            <p:ph idx="1"/>
          </p:nvPr>
        </p:nvSpPr>
        <p:spPr>
          <a:xfrm>
            <a:off x="244257" y="2354893"/>
            <a:ext cx="8229600" cy="3409852"/>
          </a:xfrm>
        </p:spPr>
        <p:txBody>
          <a:bodyPr>
            <a:noAutofit/>
          </a:bodyPr>
          <a:lstStyle/>
          <a:p>
            <a:pPr>
              <a:spcAft>
                <a:spcPts val="1200"/>
              </a:spcAft>
              <a:buNone/>
            </a:pPr>
            <a:r>
              <a:rPr lang="en-GB" sz="1800" dirty="0"/>
              <a:t>Strict duties imposed on the directors in times of financial distress, </a:t>
            </a:r>
            <a:r>
              <a:rPr lang="en-GB" sz="1800" i="1" dirty="0"/>
              <a:t>inter alia</a:t>
            </a:r>
            <a:r>
              <a:rPr lang="en-GB" sz="1800" dirty="0"/>
              <a:t>,</a:t>
            </a:r>
          </a:p>
          <a:p>
            <a:pPr>
              <a:spcAft>
                <a:spcPts val="1200"/>
              </a:spcAft>
            </a:pPr>
            <a:r>
              <a:rPr lang="en-GB" sz="1800" dirty="0"/>
              <a:t>Monitoring duties with a view to the financial situation of the company – at all time</a:t>
            </a:r>
          </a:p>
          <a:p>
            <a:pPr>
              <a:spcAft>
                <a:spcPts val="1200"/>
              </a:spcAft>
            </a:pPr>
            <a:r>
              <a:rPr lang="en-GB" sz="1800" dirty="0"/>
              <a:t>Information obligations vis-à-vis the shareholders (especially if one-half of the share capital of the company is lost)</a:t>
            </a:r>
          </a:p>
          <a:p>
            <a:pPr>
              <a:spcAft>
                <a:spcPts val="1200"/>
              </a:spcAft>
            </a:pPr>
            <a:r>
              <a:rPr lang="en-GB" sz="1800" dirty="0"/>
              <a:t>Restrictions/prohibitions to render payments to the shareholder</a:t>
            </a:r>
          </a:p>
          <a:p>
            <a:pPr>
              <a:spcAft>
                <a:spcPts val="1200"/>
              </a:spcAft>
            </a:pPr>
            <a:r>
              <a:rPr lang="en-GB" sz="1800" dirty="0"/>
              <a:t>Assessment of potential insolvency reasons (i.e. (impending) illiquidity and/or over-indebtedness)</a:t>
            </a:r>
          </a:p>
          <a:p>
            <a:pPr>
              <a:spcAft>
                <a:spcPts val="1200"/>
              </a:spcAft>
            </a:pPr>
            <a:r>
              <a:rPr lang="en-GB" sz="1800" dirty="0"/>
              <a:t>Fiduciary duties are exclusively owed to the shareholders, i.e. German law does not provide for a “creditors’ first rule”</a:t>
            </a:r>
          </a:p>
          <a:p>
            <a:pPr>
              <a:spcAft>
                <a:spcPts val="1200"/>
              </a:spcAft>
            </a:pPr>
            <a:endParaRPr lang="en-GB" sz="1800" dirty="0"/>
          </a:p>
          <a:p>
            <a:pPr>
              <a:spcAft>
                <a:spcPts val="1200"/>
              </a:spcAft>
            </a:pPr>
            <a:endParaRPr lang="en-GB" sz="1800" dirty="0"/>
          </a:p>
        </p:txBody>
      </p:sp>
    </p:spTree>
    <p:extLst>
      <p:ext uri="{BB962C8B-B14F-4D97-AF65-F5344CB8AC3E}">
        <p14:creationId xmlns:p14="http://schemas.microsoft.com/office/powerpoint/2010/main" val="17585193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6272" y="1401636"/>
            <a:ext cx="8686800" cy="1143000"/>
          </a:xfrm>
        </p:spPr>
        <p:txBody>
          <a:bodyPr>
            <a:normAutofit/>
          </a:bodyPr>
          <a:lstStyle/>
          <a:p>
            <a:r>
              <a:rPr lang="en-GB" sz="2800" b="1" dirty="0"/>
              <a:t>German law mandatory reason to file for insolvency</a:t>
            </a:r>
          </a:p>
        </p:txBody>
      </p:sp>
      <p:sp>
        <p:nvSpPr>
          <p:cNvPr id="19" name="Text Placeholder 18"/>
          <p:cNvSpPr>
            <a:spLocks noGrp="1"/>
          </p:cNvSpPr>
          <p:nvPr>
            <p:ph type="body" sz="quarter" idx="21"/>
          </p:nvPr>
        </p:nvSpPr>
        <p:spPr>
          <a:xfrm>
            <a:off x="474015" y="2297723"/>
            <a:ext cx="8229057" cy="4431691"/>
          </a:xfrm>
        </p:spPr>
        <p:txBody>
          <a:bodyPr>
            <a:normAutofit lnSpcReduction="10000"/>
          </a:bodyPr>
          <a:lstStyle/>
          <a:p>
            <a:pPr marL="342900" lvl="1" indent="-342900">
              <a:spcAft>
                <a:spcPts val="1200"/>
              </a:spcAft>
              <a:buNone/>
            </a:pPr>
            <a:r>
              <a:rPr lang="en-GB" sz="2500" dirty="0"/>
              <a:t>Illiquidity (</a:t>
            </a:r>
            <a:r>
              <a:rPr lang="en-GB" sz="2500" i="1" dirty="0" err="1"/>
              <a:t>Zahlungsunfähigkeit</a:t>
            </a:r>
            <a:r>
              <a:rPr lang="en-GB" sz="2500" dirty="0"/>
              <a:t>)</a:t>
            </a:r>
          </a:p>
          <a:p>
            <a:pPr marL="342900" lvl="1" indent="-342900">
              <a:spcAft>
                <a:spcPts val="1200"/>
              </a:spcAft>
              <a:buFont typeface="Arial"/>
              <a:buChar char="•"/>
            </a:pPr>
            <a:r>
              <a:rPr lang="en-GB" sz="2500" dirty="0"/>
              <a:t>Inability of the debtor to meet due payment obligations</a:t>
            </a:r>
          </a:p>
          <a:p>
            <a:pPr marL="342900" lvl="1" indent="-342900">
              <a:spcAft>
                <a:spcPts val="1200"/>
              </a:spcAft>
              <a:buFont typeface="Arial"/>
              <a:buChar char="•"/>
            </a:pPr>
            <a:r>
              <a:rPr lang="en-US" sz="2500" dirty="0"/>
              <a:t>Inability vs. unwillingness to pay (e.g. disputed claims)</a:t>
            </a:r>
          </a:p>
          <a:p>
            <a:pPr marL="342900" lvl="1" indent="-342900">
              <a:spcAft>
                <a:spcPts val="1200"/>
              </a:spcAft>
              <a:buFont typeface="Arial"/>
              <a:buChar char="•"/>
            </a:pPr>
            <a:r>
              <a:rPr lang="en-US" sz="2500" dirty="0"/>
              <a:t>Impending illiquidity is a voluntary reason to file</a:t>
            </a:r>
          </a:p>
          <a:p>
            <a:pPr marL="342900" lvl="1" indent="-342900">
              <a:spcAft>
                <a:spcPts val="1200"/>
              </a:spcAft>
              <a:buNone/>
            </a:pPr>
            <a:r>
              <a:rPr lang="en-GB" sz="2500" dirty="0"/>
              <a:t>Over-indebtedness (</a:t>
            </a:r>
            <a:r>
              <a:rPr lang="en-GB" sz="2500" i="1" dirty="0" err="1"/>
              <a:t>Überschuldung</a:t>
            </a:r>
            <a:r>
              <a:rPr lang="en-GB" sz="2500" dirty="0"/>
              <a:t>)</a:t>
            </a:r>
          </a:p>
          <a:p>
            <a:pPr marL="342900" lvl="1" indent="-342900">
              <a:spcAft>
                <a:spcPts val="1200"/>
              </a:spcAft>
              <a:buFont typeface="Arial"/>
              <a:buChar char="•"/>
            </a:pPr>
            <a:r>
              <a:rPr lang="en-US" sz="2400" dirty="0"/>
              <a:t>Liabilities must not exceed value of assets</a:t>
            </a:r>
          </a:p>
          <a:p>
            <a:pPr marL="342900" lvl="1" indent="-342900">
              <a:spcAft>
                <a:spcPts val="1200"/>
              </a:spcAft>
              <a:buFont typeface="Arial"/>
              <a:buChar char="•"/>
            </a:pPr>
            <a:r>
              <a:rPr lang="en-US" sz="2400" dirty="0"/>
              <a:t>However, if going concern forecast is positive, then no duty to file for insolvency irrespective of assets/liabilities test</a:t>
            </a:r>
          </a:p>
          <a:p>
            <a:pPr marL="342900" lvl="1" indent="-342900">
              <a:spcAft>
                <a:spcPts val="1200"/>
              </a:spcAft>
              <a:buNone/>
            </a:pPr>
            <a:endParaRPr lang="en-GB" sz="2500" dirty="0"/>
          </a:p>
          <a:p>
            <a:pPr marL="342900" lvl="1" indent="-342900">
              <a:spcAft>
                <a:spcPts val="1200"/>
              </a:spcAft>
              <a:buNone/>
            </a:pPr>
            <a:endParaRPr lang="en-US" sz="2500" dirty="0"/>
          </a:p>
          <a:p>
            <a:pPr>
              <a:buNone/>
            </a:pPr>
            <a:endParaRPr lang="en-GB" dirty="0"/>
          </a:p>
        </p:txBody>
      </p:sp>
    </p:spTree>
    <p:extLst>
      <p:ext uri="{BB962C8B-B14F-4D97-AF65-F5344CB8AC3E}">
        <p14:creationId xmlns:p14="http://schemas.microsoft.com/office/powerpoint/2010/main" val="30317576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261" y="1364058"/>
            <a:ext cx="8974899" cy="1143000"/>
          </a:xfrm>
        </p:spPr>
        <p:txBody>
          <a:bodyPr>
            <a:normAutofit fontScale="90000"/>
          </a:bodyPr>
          <a:lstStyle/>
          <a:p>
            <a:br>
              <a:rPr lang="en-US" sz="3100" b="1" dirty="0"/>
            </a:br>
            <a:r>
              <a:rPr lang="en-US" sz="3100" b="1" dirty="0"/>
              <a:t>Directors’ liability in the “twilight” period</a:t>
            </a:r>
            <a:br>
              <a:rPr lang="en-US" sz="3100" b="1" dirty="0"/>
            </a:br>
            <a:r>
              <a:rPr lang="en-US" sz="3100" b="1" dirty="0"/>
              <a:t>under German law</a:t>
            </a:r>
            <a:br>
              <a:rPr lang="en-US" dirty="0"/>
            </a:br>
            <a:endParaRPr lang="fr-FR" dirty="0"/>
          </a:p>
        </p:txBody>
      </p:sp>
      <p:sp>
        <p:nvSpPr>
          <p:cNvPr id="3" name="Content Placeholder 2"/>
          <p:cNvSpPr>
            <a:spLocks noGrp="1"/>
          </p:cNvSpPr>
          <p:nvPr>
            <p:ph idx="1"/>
          </p:nvPr>
        </p:nvSpPr>
        <p:spPr>
          <a:xfrm>
            <a:off x="244257" y="2354893"/>
            <a:ext cx="8229600" cy="3409852"/>
          </a:xfrm>
        </p:spPr>
        <p:txBody>
          <a:bodyPr>
            <a:noAutofit/>
          </a:bodyPr>
          <a:lstStyle/>
          <a:p>
            <a:pPr>
              <a:spcAft>
                <a:spcPts val="1200"/>
              </a:spcAft>
            </a:pPr>
            <a:r>
              <a:rPr lang="en-GB" sz="1800" dirty="0"/>
              <a:t>Hard and fast rule: the 21 day filing period</a:t>
            </a:r>
          </a:p>
          <a:p>
            <a:pPr marL="742950" lvl="2" indent="-342900">
              <a:spcAft>
                <a:spcPts val="1200"/>
              </a:spcAft>
              <a:buClr>
                <a:schemeClr val="tx1"/>
              </a:buClr>
            </a:pPr>
            <a:r>
              <a:rPr lang="en-GB" sz="1400" dirty="0"/>
              <a:t>Directors are obliged to file for insolvency proceedings immediately after the company has become illiquid or over-indebted, but at the latest after three weeks</a:t>
            </a:r>
          </a:p>
          <a:p>
            <a:pPr marL="742950" lvl="2" indent="-342900">
              <a:spcAft>
                <a:spcPts val="1200"/>
              </a:spcAft>
              <a:buClr>
                <a:schemeClr val="tx1"/>
              </a:buClr>
            </a:pPr>
            <a:r>
              <a:rPr lang="en-GB" sz="1400" dirty="0"/>
              <a:t>Damage claims of creditors - failure to comply with filing obligation may result in damage claims in favour of the (future) insolvency creditors</a:t>
            </a:r>
          </a:p>
          <a:p>
            <a:pPr marL="742950" lvl="2" indent="-342900">
              <a:spcAft>
                <a:spcPts val="1200"/>
              </a:spcAft>
              <a:buClr>
                <a:schemeClr val="tx1"/>
              </a:buClr>
            </a:pPr>
            <a:r>
              <a:rPr lang="en-GB" sz="1400" dirty="0"/>
              <a:t>Criminal liability for delayed filing; potential other bankruptcy offences may be triggered</a:t>
            </a:r>
            <a:endParaRPr lang="en-GB" sz="1500" dirty="0"/>
          </a:p>
          <a:p>
            <a:pPr marL="342900" lvl="1" indent="-342900">
              <a:spcAft>
                <a:spcPts val="1200"/>
              </a:spcAft>
              <a:buFont typeface="Arial"/>
              <a:buChar char="•"/>
            </a:pPr>
            <a:r>
              <a:rPr lang="en-GB" sz="1800" dirty="0"/>
              <a:t>General prohibition of payments going forward</a:t>
            </a:r>
          </a:p>
          <a:p>
            <a:pPr marL="742950" lvl="2" indent="-342900">
              <a:spcAft>
                <a:spcPts val="1200"/>
              </a:spcAft>
            </a:pPr>
            <a:r>
              <a:rPr lang="en-GB" sz="1400" dirty="0"/>
              <a:t>Reduction to legally allowed payments to the extent necessary to keep operations afloat (</a:t>
            </a:r>
            <a:r>
              <a:rPr lang="en-GB" sz="1400" i="1" dirty="0" err="1"/>
              <a:t>Notgeschäftsführung</a:t>
            </a:r>
            <a:r>
              <a:rPr lang="en-GB" sz="1400" dirty="0"/>
              <a:t>) </a:t>
            </a:r>
          </a:p>
          <a:p>
            <a:pPr marL="742950" lvl="2" indent="-342900">
              <a:spcAft>
                <a:spcPts val="1200"/>
              </a:spcAft>
            </a:pPr>
            <a:r>
              <a:rPr lang="en-GB" sz="1400" dirty="0"/>
              <a:t>Directors are obliged to reimburse the company with respect to these payments in case of breach of duty</a:t>
            </a:r>
          </a:p>
          <a:p>
            <a:pPr>
              <a:spcAft>
                <a:spcPts val="1200"/>
              </a:spcAft>
            </a:pPr>
            <a:endParaRPr lang="en-GB" sz="1800" dirty="0"/>
          </a:p>
          <a:p>
            <a:pPr>
              <a:spcAft>
                <a:spcPts val="1200"/>
              </a:spcAft>
            </a:pPr>
            <a:endParaRPr lang="en-GB" sz="1800" dirty="0">
              <a:solidFill>
                <a:schemeClr val="tx2"/>
              </a:solidFill>
            </a:endParaRPr>
          </a:p>
          <a:p>
            <a:pPr>
              <a:spcAft>
                <a:spcPts val="1200"/>
              </a:spcAft>
            </a:pPr>
            <a:endParaRPr lang="en-GB" sz="1800" dirty="0"/>
          </a:p>
          <a:p>
            <a:pPr>
              <a:spcAft>
                <a:spcPts val="1200"/>
              </a:spcAft>
            </a:pPr>
            <a:endParaRPr lang="en-GB" sz="1800" dirty="0"/>
          </a:p>
          <a:p>
            <a:pPr>
              <a:spcAft>
                <a:spcPts val="1200"/>
              </a:spcAft>
            </a:pPr>
            <a:endParaRPr lang="en-GB" sz="1800" dirty="0"/>
          </a:p>
        </p:txBody>
      </p:sp>
    </p:spTree>
    <p:extLst>
      <p:ext uri="{BB962C8B-B14F-4D97-AF65-F5344CB8AC3E}">
        <p14:creationId xmlns:p14="http://schemas.microsoft.com/office/powerpoint/2010/main" val="13643274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261" y="1364058"/>
            <a:ext cx="8974899" cy="1143000"/>
          </a:xfrm>
        </p:spPr>
        <p:txBody>
          <a:bodyPr>
            <a:normAutofit fontScale="90000"/>
          </a:bodyPr>
          <a:lstStyle/>
          <a:p>
            <a:r>
              <a:rPr lang="en-US" sz="3100" b="1" dirty="0"/>
              <a:t>Director’s duties under Spanish law</a:t>
            </a:r>
            <a:br>
              <a:rPr lang="en-US" dirty="0"/>
            </a:br>
            <a:endParaRPr lang="fr-FR" dirty="0"/>
          </a:p>
        </p:txBody>
      </p:sp>
      <p:sp>
        <p:nvSpPr>
          <p:cNvPr id="3" name="Content Placeholder 2"/>
          <p:cNvSpPr>
            <a:spLocks noGrp="1"/>
          </p:cNvSpPr>
          <p:nvPr>
            <p:ph idx="1"/>
          </p:nvPr>
        </p:nvSpPr>
        <p:spPr>
          <a:xfrm>
            <a:off x="244257" y="2002971"/>
            <a:ext cx="8229600" cy="4589418"/>
          </a:xfrm>
        </p:spPr>
        <p:txBody>
          <a:bodyPr>
            <a:noAutofit/>
          </a:bodyPr>
          <a:lstStyle/>
          <a:p>
            <a:pPr>
              <a:spcAft>
                <a:spcPts val="1200"/>
              </a:spcAft>
            </a:pPr>
            <a:r>
              <a:rPr lang="en-GB" sz="1800" dirty="0"/>
              <a:t>Directors fiduciary duties are not owed to creditors, but to the company</a:t>
            </a:r>
          </a:p>
          <a:p>
            <a:pPr>
              <a:spcAft>
                <a:spcPts val="1200"/>
              </a:spcAft>
            </a:pPr>
            <a:r>
              <a:rPr lang="en-GB" sz="1800" dirty="0"/>
              <a:t>Without prejudice of the liability regime vis-à-vis creditors, based in general principles of tort law</a:t>
            </a:r>
          </a:p>
          <a:p>
            <a:pPr>
              <a:spcAft>
                <a:spcPts val="1200"/>
              </a:spcAft>
            </a:pPr>
            <a:r>
              <a:rPr lang="en-GB" sz="1800" b="1" i="1" dirty="0"/>
              <a:t>Criminal law</a:t>
            </a:r>
            <a:r>
              <a:rPr lang="en-GB" sz="1800" dirty="0"/>
              <a:t>: </a:t>
            </a:r>
          </a:p>
          <a:p>
            <a:pPr lvl="1">
              <a:spcAft>
                <a:spcPts val="1200"/>
              </a:spcAft>
            </a:pPr>
            <a:r>
              <a:rPr lang="en-GB" sz="1400" dirty="0"/>
              <a:t>Statutes: fraud / concealment of assets / deepening insolvency</a:t>
            </a:r>
          </a:p>
          <a:p>
            <a:pPr>
              <a:spcAft>
                <a:spcPts val="1200"/>
              </a:spcAft>
            </a:pPr>
            <a:r>
              <a:rPr lang="en-GB" sz="1800" b="1" i="1" dirty="0"/>
              <a:t>Corporate law</a:t>
            </a:r>
            <a:r>
              <a:rPr lang="en-GB" sz="1800" dirty="0"/>
              <a:t>:</a:t>
            </a:r>
          </a:p>
          <a:p>
            <a:pPr lvl="1">
              <a:spcAft>
                <a:spcPts val="1200"/>
              </a:spcAft>
            </a:pPr>
            <a:r>
              <a:rPr lang="en-GB" sz="1400" dirty="0"/>
              <a:t>3 possible actions against directors: social action (for damages caused to the company), individual action (damages directly caused to a particular creditor) or capital impairment action.</a:t>
            </a:r>
          </a:p>
          <a:p>
            <a:pPr lvl="1">
              <a:spcAft>
                <a:spcPts val="1200"/>
              </a:spcAft>
            </a:pPr>
            <a:r>
              <a:rPr lang="en-GB" sz="1400" dirty="0"/>
              <a:t>Duty to liquidate: 4 months since occurrence of capital impairment (directors may also directly file for insolvency if they anticipate an insolvent liquidation), otherwise:</a:t>
            </a:r>
          </a:p>
          <a:p>
            <a:pPr lvl="2">
              <a:spcAft>
                <a:spcPts val="1200"/>
              </a:spcAft>
            </a:pPr>
            <a:r>
              <a:rPr lang="en-GB" sz="1400" dirty="0"/>
              <a:t>Personal liability for new debts post-breach (objective liability)</a:t>
            </a:r>
          </a:p>
          <a:p>
            <a:pPr lvl="1">
              <a:spcAft>
                <a:spcPts val="1200"/>
              </a:spcAft>
            </a:pPr>
            <a:r>
              <a:rPr lang="en-GB" sz="1400" dirty="0"/>
              <a:t>Action against directors suspended in case of formal proceedings: replaced by insolvency regime</a:t>
            </a:r>
          </a:p>
          <a:p>
            <a:pPr>
              <a:spcAft>
                <a:spcPts val="1200"/>
              </a:spcAft>
            </a:pPr>
            <a:endParaRPr lang="en-GB" sz="1800" dirty="0"/>
          </a:p>
        </p:txBody>
      </p:sp>
    </p:spTree>
    <p:extLst>
      <p:ext uri="{BB962C8B-B14F-4D97-AF65-F5344CB8AC3E}">
        <p14:creationId xmlns:p14="http://schemas.microsoft.com/office/powerpoint/2010/main" val="33475164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261" y="1364058"/>
            <a:ext cx="8974899" cy="1143000"/>
          </a:xfrm>
        </p:spPr>
        <p:txBody>
          <a:bodyPr>
            <a:normAutofit fontScale="90000"/>
          </a:bodyPr>
          <a:lstStyle/>
          <a:p>
            <a:r>
              <a:rPr lang="en-US" sz="3100" b="1" dirty="0"/>
              <a:t>Director liability regimes under Spanish law</a:t>
            </a:r>
            <a:br>
              <a:rPr lang="en-US" dirty="0"/>
            </a:br>
            <a:endParaRPr lang="fr-FR" dirty="0"/>
          </a:p>
        </p:txBody>
      </p:sp>
      <p:sp>
        <p:nvSpPr>
          <p:cNvPr id="3" name="Content Placeholder 2"/>
          <p:cNvSpPr>
            <a:spLocks noGrp="1"/>
          </p:cNvSpPr>
          <p:nvPr>
            <p:ph idx="1"/>
          </p:nvPr>
        </p:nvSpPr>
        <p:spPr>
          <a:xfrm>
            <a:off x="244257" y="1930082"/>
            <a:ext cx="8229600" cy="4927918"/>
          </a:xfrm>
        </p:spPr>
        <p:txBody>
          <a:bodyPr>
            <a:noAutofit/>
          </a:bodyPr>
          <a:lstStyle/>
          <a:p>
            <a:pPr>
              <a:spcAft>
                <a:spcPts val="1200"/>
              </a:spcAft>
            </a:pPr>
            <a:r>
              <a:rPr lang="en-GB" sz="1800" b="1" i="1" dirty="0"/>
              <a:t>Insolvency law</a:t>
            </a:r>
            <a:r>
              <a:rPr lang="en-GB" sz="1400" b="1" dirty="0"/>
              <a:t>: </a:t>
            </a:r>
          </a:p>
          <a:p>
            <a:pPr lvl="1">
              <a:spcAft>
                <a:spcPts val="1200"/>
              </a:spcAft>
            </a:pPr>
            <a:r>
              <a:rPr lang="en-GB" sz="1400" dirty="0"/>
              <a:t>Duty to file: 2 months since illiquidity (+ 4 months if use of a protective shield, “pre-</a:t>
            </a:r>
            <a:r>
              <a:rPr lang="en-GB" sz="1400" dirty="0" err="1"/>
              <a:t>concurso</a:t>
            </a:r>
            <a:r>
              <a:rPr lang="en-GB" sz="1400" dirty="0"/>
              <a:t>”)</a:t>
            </a:r>
          </a:p>
          <a:p>
            <a:pPr lvl="1">
              <a:spcAft>
                <a:spcPts val="1200"/>
              </a:spcAft>
            </a:pPr>
            <a:r>
              <a:rPr lang="en-GB" sz="1400" dirty="0"/>
              <a:t>One of the few countries where directors liability must be necessarily examined –in certain cases– by the Bankruptcy court dealing with the formal insolvency proceedings (not in case of Spanish Scheme)</a:t>
            </a:r>
          </a:p>
          <a:p>
            <a:pPr lvl="1">
              <a:spcAft>
                <a:spcPts val="1200"/>
              </a:spcAft>
            </a:pPr>
            <a:r>
              <a:rPr lang="en-GB" sz="1400" dirty="0"/>
              <a:t>General clause and presumptions (numerus </a:t>
            </a:r>
            <a:r>
              <a:rPr lang="en-GB" sz="1400" dirty="0" err="1"/>
              <a:t>clausus</a:t>
            </a:r>
            <a:r>
              <a:rPr lang="en-GB" sz="1400" dirty="0"/>
              <a:t>). Possible consequences: disqualification, coverage of liquidation deficit</a:t>
            </a:r>
          </a:p>
          <a:p>
            <a:pPr lvl="1">
              <a:spcAft>
                <a:spcPts val="1200"/>
              </a:spcAft>
            </a:pPr>
            <a:r>
              <a:rPr lang="en-GB" sz="1400" dirty="0"/>
              <a:t>After latest legal amendments, Supreme Court supports causal (as opposed to objective) approach to responsibility</a:t>
            </a:r>
          </a:p>
          <a:p>
            <a:pPr lvl="1">
              <a:spcAft>
                <a:spcPts val="1200"/>
              </a:spcAft>
            </a:pPr>
            <a:r>
              <a:rPr lang="en-GB" sz="1400" dirty="0"/>
              <a:t>In practice, strict legal duty to timely file for insolvency, heavily sanctioned, has been softened: </a:t>
            </a:r>
          </a:p>
          <a:p>
            <a:pPr lvl="2">
              <a:spcAft>
                <a:spcPts val="600"/>
              </a:spcAft>
            </a:pPr>
            <a:r>
              <a:rPr lang="en-GB" sz="1400" dirty="0"/>
              <a:t>Demonizing of formal insolvency proceedings: last resort: identification with liquidation</a:t>
            </a:r>
          </a:p>
          <a:p>
            <a:pPr lvl="2">
              <a:spcAft>
                <a:spcPts val="600"/>
              </a:spcAft>
            </a:pPr>
            <a:r>
              <a:rPr lang="en-GB" sz="1400" dirty="0"/>
              <a:t>Introduction of regulation on hybrid pre-insolvency instruments: impact on Courts’ approach: higher tolerance to delay (although risk of abuse of hybrid instruments: attractiveness of clawback protection for new money lenders)</a:t>
            </a:r>
          </a:p>
          <a:p>
            <a:pPr lvl="1">
              <a:spcAft>
                <a:spcPts val="1200"/>
              </a:spcAft>
            </a:pPr>
            <a:endParaRPr lang="en-GB" sz="1400" dirty="0"/>
          </a:p>
          <a:p>
            <a:endParaRPr lang="fr-FR" sz="1400" dirty="0"/>
          </a:p>
        </p:txBody>
      </p:sp>
    </p:spTree>
    <p:extLst>
      <p:ext uri="{BB962C8B-B14F-4D97-AF65-F5344CB8AC3E}">
        <p14:creationId xmlns:p14="http://schemas.microsoft.com/office/powerpoint/2010/main" val="26208270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261" y="1364058"/>
            <a:ext cx="8974899" cy="1143000"/>
          </a:xfrm>
        </p:spPr>
        <p:txBody>
          <a:bodyPr>
            <a:normAutofit fontScale="90000"/>
          </a:bodyPr>
          <a:lstStyle/>
          <a:p>
            <a:r>
              <a:rPr lang="en-US" sz="3100" b="1" dirty="0"/>
              <a:t>Director’s duties under French law</a:t>
            </a:r>
            <a:br>
              <a:rPr lang="en-US" dirty="0"/>
            </a:br>
            <a:endParaRPr lang="fr-FR" dirty="0"/>
          </a:p>
        </p:txBody>
      </p:sp>
      <p:sp>
        <p:nvSpPr>
          <p:cNvPr id="3" name="Content Placeholder 2"/>
          <p:cNvSpPr>
            <a:spLocks noGrp="1"/>
          </p:cNvSpPr>
          <p:nvPr>
            <p:ph idx="1"/>
          </p:nvPr>
        </p:nvSpPr>
        <p:spPr>
          <a:xfrm>
            <a:off x="244257" y="2180603"/>
            <a:ext cx="8229600" cy="3409852"/>
          </a:xfrm>
        </p:spPr>
        <p:txBody>
          <a:bodyPr>
            <a:noAutofit/>
          </a:bodyPr>
          <a:lstStyle/>
          <a:p>
            <a:pPr>
              <a:spcAft>
                <a:spcPts val="1200"/>
              </a:spcAft>
            </a:pPr>
            <a:r>
              <a:rPr lang="en-GB" sz="1800" b="1" dirty="0"/>
              <a:t>Corporate law:</a:t>
            </a:r>
          </a:p>
          <a:p>
            <a:pPr lvl="1">
              <a:spcAft>
                <a:spcPts val="1200"/>
              </a:spcAft>
            </a:pPr>
            <a:r>
              <a:rPr lang="en-GB" sz="1800" dirty="0"/>
              <a:t>Duty for directors to exercise their powers over corporate affairs with reasonable diligence and in the best interest of the company</a:t>
            </a:r>
          </a:p>
          <a:p>
            <a:pPr lvl="1">
              <a:spcAft>
                <a:spcPts val="1200"/>
              </a:spcAft>
            </a:pPr>
            <a:r>
              <a:rPr lang="en-GB" sz="1800" dirty="0"/>
              <a:t>No fiduciary duties vis-a-vis shareholders, nor vis-a-vis creditors when the company is in the vicinity of insolvency</a:t>
            </a:r>
          </a:p>
          <a:p>
            <a:pPr lvl="1">
              <a:spcAft>
                <a:spcPts val="1200"/>
              </a:spcAft>
            </a:pPr>
            <a:r>
              <a:rPr lang="en-GB" sz="1800" dirty="0"/>
              <a:t>No business judgement rule, no good faith test for directors</a:t>
            </a:r>
          </a:p>
          <a:p>
            <a:pPr>
              <a:spcAft>
                <a:spcPts val="1200"/>
              </a:spcAft>
            </a:pPr>
            <a:r>
              <a:rPr lang="en-GB" sz="1800" b="1" dirty="0"/>
              <a:t>Bankruptcy law (provided that the company is put into liquidation) </a:t>
            </a:r>
            <a:r>
              <a:rPr lang="en-GB" sz="1800" dirty="0"/>
              <a:t>:</a:t>
            </a:r>
          </a:p>
          <a:p>
            <a:pPr lvl="1">
              <a:spcAft>
                <a:spcPts val="1200"/>
              </a:spcAft>
            </a:pPr>
            <a:r>
              <a:rPr lang="en-GB" sz="1800" dirty="0"/>
              <a:t>Tort based action available against directors for wrongful trading claims – objective test</a:t>
            </a:r>
            <a:endParaRPr lang="en-GB" sz="1400" dirty="0"/>
          </a:p>
          <a:p>
            <a:pPr lvl="1">
              <a:spcAft>
                <a:spcPts val="1200"/>
              </a:spcAft>
            </a:pPr>
            <a:r>
              <a:rPr lang="en-GB" sz="1800" dirty="0"/>
              <a:t>Liability directors resulting in personal bankruptcy and/or prohibition to be director or manager of a company for abusive prolongation of an unprofitable activity</a:t>
            </a:r>
          </a:p>
        </p:txBody>
      </p:sp>
    </p:spTree>
    <p:extLst>
      <p:ext uri="{BB962C8B-B14F-4D97-AF65-F5344CB8AC3E}">
        <p14:creationId xmlns:p14="http://schemas.microsoft.com/office/powerpoint/2010/main" val="12775099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261" y="1364058"/>
            <a:ext cx="8974899" cy="1143000"/>
          </a:xfrm>
        </p:spPr>
        <p:txBody>
          <a:bodyPr>
            <a:normAutofit fontScale="90000"/>
          </a:bodyPr>
          <a:lstStyle/>
          <a:p>
            <a:r>
              <a:rPr lang="en-US" sz="3100" b="1" dirty="0"/>
              <a:t>Director’s duties under French law</a:t>
            </a:r>
            <a:br>
              <a:rPr lang="en-US" dirty="0"/>
            </a:br>
            <a:endParaRPr lang="fr-FR" dirty="0"/>
          </a:p>
        </p:txBody>
      </p:sp>
      <p:sp>
        <p:nvSpPr>
          <p:cNvPr id="3" name="Content Placeholder 2"/>
          <p:cNvSpPr>
            <a:spLocks noGrp="1"/>
          </p:cNvSpPr>
          <p:nvPr>
            <p:ph idx="1"/>
          </p:nvPr>
        </p:nvSpPr>
        <p:spPr>
          <a:xfrm>
            <a:off x="247388" y="1364058"/>
            <a:ext cx="8229600" cy="3409852"/>
          </a:xfrm>
        </p:spPr>
        <p:txBody>
          <a:bodyPr>
            <a:noAutofit/>
          </a:bodyPr>
          <a:lstStyle/>
          <a:p>
            <a:pPr>
              <a:spcAft>
                <a:spcPts val="1200"/>
              </a:spcAft>
            </a:pPr>
            <a:endParaRPr lang="en-GB" sz="1800" b="1" dirty="0"/>
          </a:p>
          <a:p>
            <a:pPr>
              <a:spcAft>
                <a:spcPts val="1200"/>
              </a:spcAft>
            </a:pPr>
            <a:r>
              <a:rPr lang="en-GB" sz="1800" b="1" dirty="0"/>
              <a:t>Criminal law:</a:t>
            </a:r>
          </a:p>
          <a:p>
            <a:pPr marL="685800" lvl="1">
              <a:spcAft>
                <a:spcPts val="1200"/>
              </a:spcAft>
              <a:buFont typeface="Wingdings" charset="2"/>
              <a:buChar char="q"/>
            </a:pPr>
            <a:r>
              <a:rPr lang="en-GB" sz="1800" dirty="0"/>
              <a:t>Fraud, use of corporate assets to its own benefit, many threats, few cases in practice</a:t>
            </a:r>
          </a:p>
          <a:p>
            <a:pPr>
              <a:spcAft>
                <a:spcPts val="1200"/>
              </a:spcAft>
            </a:pPr>
            <a:r>
              <a:rPr lang="en-GB" sz="1800" b="1" dirty="0"/>
              <a:t>Obligation to file for insolvency in France?</a:t>
            </a:r>
          </a:p>
          <a:p>
            <a:pPr marL="685800" lvl="1">
              <a:buFont typeface="Wingdings" charset="2"/>
              <a:buChar char="q"/>
            </a:pPr>
            <a:r>
              <a:rPr lang="en-GB" sz="1800" dirty="0"/>
              <a:t>Obligation to file for insolvency proceedings within 45 days after a cessation of payment</a:t>
            </a:r>
          </a:p>
          <a:p>
            <a:pPr marL="685800" lvl="1">
              <a:buFont typeface="Wingdings" charset="2"/>
              <a:buChar char="q"/>
            </a:pPr>
            <a:r>
              <a:rPr lang="en-GB" sz="1800" dirty="0"/>
              <a:t>Cessation of payment is a legal concept, close to liquidity crisis</a:t>
            </a:r>
          </a:p>
          <a:p>
            <a:pPr marL="400050" lvl="1" indent="0">
              <a:buNone/>
            </a:pPr>
            <a:endParaRPr lang="en-GB" sz="1800" dirty="0"/>
          </a:p>
          <a:p>
            <a:pPr marL="685800" lvl="1">
              <a:buFont typeface="Wingdings" charset="2"/>
              <a:buChar char="q"/>
            </a:pPr>
            <a:r>
              <a:rPr lang="en-GB" sz="1800" dirty="0"/>
              <a:t>In practice, dynamic of negotiations during workouts works in favour of the management as  French insolvency proceedings are often used as a threat against creditors </a:t>
            </a:r>
          </a:p>
          <a:p>
            <a:pPr marL="685800" lvl="1">
              <a:buFont typeface="Wingdings" charset="2"/>
              <a:buChar char="q"/>
            </a:pPr>
            <a:r>
              <a:rPr lang="en-GB" sz="1800" dirty="0"/>
              <a:t>C</a:t>
            </a:r>
            <a:r>
              <a:rPr lang="en-GB" sz="1800"/>
              <a:t>ommon </a:t>
            </a:r>
            <a:r>
              <a:rPr lang="en-GB" sz="1800" dirty="0"/>
              <a:t>belief in France that whatever must be done to avoid filing for formal </a:t>
            </a:r>
            <a:r>
              <a:rPr lang="en-GB" sz="1800"/>
              <a:t>insolvency proceedings</a:t>
            </a:r>
            <a:endParaRPr lang="en-GB" sz="2800" dirty="0"/>
          </a:p>
          <a:p>
            <a:pPr lvl="1">
              <a:spcAft>
                <a:spcPts val="1200"/>
              </a:spcAft>
            </a:pPr>
            <a:endParaRPr lang="en-GB" sz="1800" dirty="0"/>
          </a:p>
        </p:txBody>
      </p:sp>
    </p:spTree>
    <p:extLst>
      <p:ext uri="{BB962C8B-B14F-4D97-AF65-F5344CB8AC3E}">
        <p14:creationId xmlns:p14="http://schemas.microsoft.com/office/powerpoint/2010/main" val="4873453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460" y="3403557"/>
            <a:ext cx="8229600" cy="529616"/>
          </a:xfrm>
        </p:spPr>
        <p:txBody>
          <a:bodyPr>
            <a:normAutofit fontScale="25000" lnSpcReduction="20000"/>
          </a:bodyPr>
          <a:lstStyle/>
          <a:p>
            <a:pPr marL="0" indent="0">
              <a:spcAft>
                <a:spcPts val="1200"/>
              </a:spcAft>
              <a:buNone/>
            </a:pPr>
            <a:r>
              <a:rPr lang="en-US" sz="12800" b="1" cap="all" dirty="0"/>
              <a:t>Topic:  Lender liability, is it for real and how to mitigate</a:t>
            </a:r>
          </a:p>
          <a:p>
            <a:pPr>
              <a:spcAft>
                <a:spcPts val="1200"/>
              </a:spcAft>
            </a:pPr>
            <a:endParaRPr lang="en-GB" sz="2200" b="1" dirty="0"/>
          </a:p>
        </p:txBody>
      </p:sp>
    </p:spTree>
    <p:extLst>
      <p:ext uri="{BB962C8B-B14F-4D97-AF65-F5344CB8AC3E}">
        <p14:creationId xmlns:p14="http://schemas.microsoft.com/office/powerpoint/2010/main" val="11561078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457200" y="1401636"/>
            <a:ext cx="8229600" cy="1143000"/>
          </a:xfrm>
        </p:spPr>
        <p:txBody>
          <a:bodyPr>
            <a:normAutofit/>
          </a:bodyPr>
          <a:lstStyle/>
          <a:p>
            <a:r>
              <a:rPr lang="en-GB" sz="2800" b="1" dirty="0"/>
              <a:t>German reality exceeds fiction: lender liability</a:t>
            </a:r>
          </a:p>
        </p:txBody>
      </p:sp>
      <p:sp>
        <p:nvSpPr>
          <p:cNvPr id="19" name="Text Placeholder 18"/>
          <p:cNvSpPr>
            <a:spLocks noGrp="1"/>
          </p:cNvSpPr>
          <p:nvPr>
            <p:ph type="body" sz="quarter" idx="21"/>
          </p:nvPr>
        </p:nvSpPr>
        <p:spPr>
          <a:xfrm>
            <a:off x="457472" y="2325174"/>
            <a:ext cx="8229057" cy="3912788"/>
          </a:xfrm>
        </p:spPr>
        <p:txBody>
          <a:bodyPr/>
          <a:lstStyle/>
          <a:p>
            <a:r>
              <a:rPr lang="en-US" sz="2000" dirty="0"/>
              <a:t>May be triggered by providing fresh money to a distressed company if the lender only delays the opening of insolvency proceedings</a:t>
            </a:r>
          </a:p>
          <a:p>
            <a:r>
              <a:rPr lang="en-US" sz="2000" dirty="0"/>
              <a:t>May also be triggered by lenders’ influence on management decisions (shadow director liability)</a:t>
            </a:r>
          </a:p>
          <a:p>
            <a:pPr lvl="1"/>
            <a:r>
              <a:rPr lang="en-US" sz="2000" dirty="0"/>
              <a:t>Risk of lender being held liable as shadow director does exist in Germany</a:t>
            </a:r>
          </a:p>
          <a:p>
            <a:pPr lvl="1"/>
            <a:r>
              <a:rPr lang="en-US" sz="2000" dirty="0"/>
              <a:t>This is the case if the lender deprives management of powers or assumes management or exerts substantial influence</a:t>
            </a:r>
          </a:p>
          <a:p>
            <a:r>
              <a:rPr lang="en-US" sz="2000" dirty="0"/>
              <a:t>Liability may take both forms, civil and criminal liability</a:t>
            </a:r>
          </a:p>
          <a:p>
            <a:endParaRPr lang="en-GB" dirty="0"/>
          </a:p>
        </p:txBody>
      </p:sp>
    </p:spTree>
    <p:extLst>
      <p:ext uri="{BB962C8B-B14F-4D97-AF65-F5344CB8AC3E}">
        <p14:creationId xmlns:p14="http://schemas.microsoft.com/office/powerpoint/2010/main" val="31640419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349058" y="1308010"/>
            <a:ext cx="8237534" cy="941305"/>
          </a:xfrm>
        </p:spPr>
        <p:txBody>
          <a:bodyPr>
            <a:normAutofit/>
          </a:bodyPr>
          <a:lstStyle/>
          <a:p>
            <a:r>
              <a:rPr lang="en-GB" sz="2800" b="1" dirty="0"/>
              <a:t>Mitigation the lender liability risk in Germany</a:t>
            </a:r>
          </a:p>
        </p:txBody>
      </p:sp>
      <p:sp>
        <p:nvSpPr>
          <p:cNvPr id="19" name="Text Placeholder 18"/>
          <p:cNvSpPr>
            <a:spLocks noGrp="1"/>
          </p:cNvSpPr>
          <p:nvPr>
            <p:ph type="body" sz="quarter" idx="21"/>
          </p:nvPr>
        </p:nvSpPr>
        <p:spPr>
          <a:xfrm>
            <a:off x="139411" y="2066534"/>
            <a:ext cx="8229057" cy="4667990"/>
          </a:xfrm>
        </p:spPr>
        <p:txBody>
          <a:bodyPr>
            <a:normAutofit/>
          </a:bodyPr>
          <a:lstStyle/>
          <a:p>
            <a:r>
              <a:rPr lang="en-US" sz="2000" dirty="0"/>
              <a:t>Insist on a workout opinion (</a:t>
            </a:r>
            <a:r>
              <a:rPr lang="en-US" sz="2000" i="1" dirty="0" err="1"/>
              <a:t>Sanierungsgutachten</a:t>
            </a:r>
            <a:r>
              <a:rPr lang="en-US" sz="2000" dirty="0"/>
              <a:t>) – in an ideal world following the German industry standard (IDW S6)</a:t>
            </a:r>
          </a:p>
          <a:p>
            <a:r>
              <a:rPr lang="en-US" sz="2000" dirty="0"/>
              <a:t>No interference with management decisions – abstain from direct negotiations with third parties on behalf of or appearing to be representing the borrower</a:t>
            </a:r>
          </a:p>
          <a:p>
            <a:r>
              <a:rPr lang="en-US" sz="2000" dirty="0"/>
              <a:t>Accept the justified interests of the directors and their wish to get separate legal advice</a:t>
            </a:r>
          </a:p>
          <a:p>
            <a:r>
              <a:rPr lang="en-US" sz="2000" dirty="0"/>
              <a:t>Ensure communication takes place on a formal basis and always be aware who acts in which capacity</a:t>
            </a:r>
          </a:p>
        </p:txBody>
      </p:sp>
    </p:spTree>
    <p:extLst>
      <p:ext uri="{BB962C8B-B14F-4D97-AF65-F5344CB8AC3E}">
        <p14:creationId xmlns:p14="http://schemas.microsoft.com/office/powerpoint/2010/main" val="25700762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945" y="1501733"/>
            <a:ext cx="8956109" cy="1338678"/>
          </a:xfrm>
        </p:spPr>
        <p:txBody>
          <a:bodyPr>
            <a:normAutofit/>
          </a:bodyPr>
          <a:lstStyle/>
          <a:p>
            <a:r>
              <a:rPr lang="fr-FR" sz="2800" b="1" dirty="0" err="1"/>
              <a:t>Lender</a:t>
            </a:r>
            <a:r>
              <a:rPr lang="fr-FR" sz="2800" b="1" dirty="0"/>
              <a:t> </a:t>
            </a:r>
            <a:r>
              <a:rPr lang="fr-FR" sz="2800" b="1" dirty="0" err="1"/>
              <a:t>liability</a:t>
            </a:r>
            <a:r>
              <a:rPr lang="fr-FR" sz="2800" b="1" dirty="0"/>
              <a:t> in Spain: the </a:t>
            </a:r>
            <a:r>
              <a:rPr lang="fr-FR" sz="2800" b="1" dirty="0" err="1"/>
              <a:t>myth</a:t>
            </a:r>
            <a:br>
              <a:rPr lang="fr-FR" sz="2800" dirty="0"/>
            </a:br>
            <a:endParaRPr lang="fr-FR" sz="2800" dirty="0"/>
          </a:p>
        </p:txBody>
      </p:sp>
      <p:sp>
        <p:nvSpPr>
          <p:cNvPr id="3" name="Content Placeholder 2"/>
          <p:cNvSpPr>
            <a:spLocks noGrp="1"/>
          </p:cNvSpPr>
          <p:nvPr>
            <p:ph idx="1"/>
          </p:nvPr>
        </p:nvSpPr>
        <p:spPr>
          <a:xfrm>
            <a:off x="519829" y="2263736"/>
            <a:ext cx="8229600" cy="4061908"/>
          </a:xfrm>
        </p:spPr>
        <p:txBody>
          <a:bodyPr>
            <a:normAutofit/>
          </a:bodyPr>
          <a:lstStyle/>
          <a:p>
            <a:pPr>
              <a:spcAft>
                <a:spcPts val="1200"/>
              </a:spcAft>
            </a:pPr>
            <a:r>
              <a:rPr lang="en-GB" sz="2000" b="1" dirty="0"/>
              <a:t>A real concern or just opportunistic litigation?</a:t>
            </a:r>
          </a:p>
          <a:p>
            <a:pPr lvl="1">
              <a:spcAft>
                <a:spcPts val="1200"/>
              </a:spcAft>
            </a:pPr>
            <a:r>
              <a:rPr lang="en-GB" sz="2000" dirty="0"/>
              <a:t>De facto directorship and claim subordination</a:t>
            </a:r>
          </a:p>
          <a:p>
            <a:pPr lvl="1">
              <a:spcAft>
                <a:spcPts val="1200"/>
              </a:spcAft>
            </a:pPr>
            <a:r>
              <a:rPr lang="en-GB" sz="2000" dirty="0"/>
              <a:t>Very few precedents of lenders as de facto directors</a:t>
            </a:r>
          </a:p>
          <a:p>
            <a:pPr lvl="2">
              <a:spcAft>
                <a:spcPts val="1200"/>
              </a:spcAft>
            </a:pPr>
            <a:r>
              <a:rPr lang="en-GB" sz="2000" dirty="0"/>
              <a:t>And even fewer precedents of lenders effectively being held liable</a:t>
            </a:r>
          </a:p>
          <a:p>
            <a:pPr lvl="1">
              <a:spcAft>
                <a:spcPts val="1200"/>
              </a:spcAft>
            </a:pPr>
            <a:r>
              <a:rPr lang="en-GB" sz="2000" dirty="0"/>
              <a:t>Case law:</a:t>
            </a:r>
          </a:p>
          <a:p>
            <a:pPr lvl="2">
              <a:spcAft>
                <a:spcPts val="1200"/>
              </a:spcAft>
            </a:pPr>
            <a:r>
              <a:rPr lang="en-GB" sz="2000" dirty="0"/>
              <a:t>Leading case against lenders: </a:t>
            </a:r>
            <a:r>
              <a:rPr lang="en-GB" sz="2000" dirty="0" err="1"/>
              <a:t>Aifos</a:t>
            </a:r>
            <a:r>
              <a:rPr lang="en-GB" sz="2000" dirty="0"/>
              <a:t> (2011)</a:t>
            </a:r>
          </a:p>
          <a:p>
            <a:pPr lvl="2">
              <a:spcAft>
                <a:spcPts val="1200"/>
              </a:spcAft>
            </a:pPr>
            <a:r>
              <a:rPr lang="en-GB" sz="2000" dirty="0"/>
              <a:t>Leading case pro lender: Mag Import (2014)</a:t>
            </a:r>
          </a:p>
          <a:p>
            <a:pPr lvl="1">
              <a:spcAft>
                <a:spcPts val="1200"/>
              </a:spcAft>
            </a:pPr>
            <a:endParaRPr lang="en-GB" sz="1800" dirty="0"/>
          </a:p>
          <a:p>
            <a:pPr lvl="1">
              <a:spcAft>
                <a:spcPts val="1200"/>
              </a:spcAft>
            </a:pPr>
            <a:endParaRPr lang="en-GB" sz="1800" dirty="0"/>
          </a:p>
          <a:p>
            <a:pPr lvl="1">
              <a:spcAft>
                <a:spcPts val="1200"/>
              </a:spcAft>
            </a:pPr>
            <a:endParaRPr lang="en-GB" sz="1800" dirty="0"/>
          </a:p>
          <a:p>
            <a:endParaRPr lang="fr-FR" dirty="0"/>
          </a:p>
        </p:txBody>
      </p:sp>
    </p:spTree>
    <p:extLst>
      <p:ext uri="{BB962C8B-B14F-4D97-AF65-F5344CB8AC3E}">
        <p14:creationId xmlns:p14="http://schemas.microsoft.com/office/powerpoint/2010/main" val="31919476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63850"/>
            <a:ext cx="8686800" cy="1143000"/>
          </a:xfrm>
        </p:spPr>
        <p:txBody>
          <a:bodyPr>
            <a:normAutofit/>
          </a:bodyPr>
          <a:lstStyle/>
          <a:p>
            <a:r>
              <a:rPr lang="en-GB" sz="2800" b="1" dirty="0"/>
              <a:t>From lender liability to lender immunity in Spain</a:t>
            </a:r>
            <a:endParaRPr lang="fr-FR" sz="2800" b="1" dirty="0"/>
          </a:p>
        </p:txBody>
      </p:sp>
      <p:sp>
        <p:nvSpPr>
          <p:cNvPr id="3" name="Content Placeholder 2"/>
          <p:cNvSpPr>
            <a:spLocks noGrp="1"/>
          </p:cNvSpPr>
          <p:nvPr>
            <p:ph idx="1"/>
          </p:nvPr>
        </p:nvSpPr>
        <p:spPr>
          <a:xfrm>
            <a:off x="457200" y="2526781"/>
            <a:ext cx="8229600" cy="4187169"/>
          </a:xfrm>
        </p:spPr>
        <p:txBody>
          <a:bodyPr>
            <a:normAutofit fontScale="92500" lnSpcReduction="10000"/>
          </a:bodyPr>
          <a:lstStyle/>
          <a:p>
            <a:pPr>
              <a:spcAft>
                <a:spcPts val="1200"/>
              </a:spcAft>
            </a:pPr>
            <a:r>
              <a:rPr lang="en-GB" sz="2200" dirty="0"/>
              <a:t>Creditor-friendly movement: since amendments in 2014:</a:t>
            </a:r>
          </a:p>
          <a:p>
            <a:pPr lvl="1">
              <a:spcAft>
                <a:spcPts val="1200"/>
              </a:spcAft>
            </a:pPr>
            <a:r>
              <a:rPr lang="en-GB" sz="2200" dirty="0"/>
              <a:t>New statutory directors liability presumption associated to the Spanish Scheme:</a:t>
            </a:r>
          </a:p>
          <a:p>
            <a:pPr lvl="2">
              <a:spcAft>
                <a:spcPts val="1200"/>
              </a:spcAft>
            </a:pPr>
            <a:r>
              <a:rPr lang="en-GB" sz="2200" dirty="0"/>
              <a:t>Frivolous rejection of a lender-led Spanish Scheme wiping out equity that is out-of-the-money</a:t>
            </a:r>
          </a:p>
          <a:p>
            <a:pPr lvl="1">
              <a:spcAft>
                <a:spcPts val="1200"/>
              </a:spcAft>
            </a:pPr>
            <a:r>
              <a:rPr lang="en-GB" sz="2200" dirty="0"/>
              <a:t>New lender protection associated to the Spanish Scheme:</a:t>
            </a:r>
          </a:p>
          <a:p>
            <a:pPr lvl="2">
              <a:spcAft>
                <a:spcPts val="1200"/>
              </a:spcAft>
            </a:pPr>
            <a:r>
              <a:rPr lang="en-GB" sz="2200" dirty="0"/>
              <a:t>Lenders not to be considered </a:t>
            </a:r>
            <a:r>
              <a:rPr lang="en-GB" sz="2200" i="1" dirty="0"/>
              <a:t>de facto</a:t>
            </a:r>
            <a:r>
              <a:rPr lang="en-GB" sz="2200" dirty="0"/>
              <a:t> directors on the basis of the contents of a court sanctioned Spanish Scheme</a:t>
            </a:r>
          </a:p>
          <a:p>
            <a:pPr lvl="1">
              <a:spcAft>
                <a:spcPts val="1200"/>
              </a:spcAft>
            </a:pPr>
            <a:r>
              <a:rPr lang="en-GB" sz="2200" dirty="0"/>
              <a:t>Importance of COMI location after </a:t>
            </a:r>
            <a:r>
              <a:rPr lang="fr-FR" sz="2200" i="1" dirty="0" err="1"/>
              <a:t>Kornhaas</a:t>
            </a:r>
            <a:r>
              <a:rPr lang="fr-FR" sz="2200" i="1" dirty="0"/>
              <a:t> v </a:t>
            </a:r>
            <a:r>
              <a:rPr lang="fr-FR" sz="2200" i="1" dirty="0" err="1"/>
              <a:t>Dithmar</a:t>
            </a:r>
            <a:r>
              <a:rPr lang="fr-FR" sz="2200" dirty="0"/>
              <a:t> (Case C-594/14)</a:t>
            </a:r>
            <a:endParaRPr lang="en-GB" sz="2200" dirty="0"/>
          </a:p>
          <a:p>
            <a:pPr lvl="2">
              <a:spcAft>
                <a:spcPts val="1200"/>
              </a:spcAft>
            </a:pPr>
            <a:endParaRPr lang="en-GB" sz="1600" dirty="0"/>
          </a:p>
          <a:p>
            <a:endParaRPr lang="fr-FR" dirty="0"/>
          </a:p>
        </p:txBody>
      </p:sp>
    </p:spTree>
    <p:extLst>
      <p:ext uri="{BB962C8B-B14F-4D97-AF65-F5344CB8AC3E}">
        <p14:creationId xmlns:p14="http://schemas.microsoft.com/office/powerpoint/2010/main" val="13646705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945" y="1501733"/>
            <a:ext cx="8956109" cy="1338678"/>
          </a:xfrm>
        </p:spPr>
        <p:txBody>
          <a:bodyPr>
            <a:normAutofit/>
          </a:bodyPr>
          <a:lstStyle/>
          <a:p>
            <a:r>
              <a:rPr lang="fr-FR" sz="2800" b="1" dirty="0" err="1"/>
              <a:t>lender</a:t>
            </a:r>
            <a:r>
              <a:rPr lang="fr-FR" sz="2800" b="1" dirty="0"/>
              <a:t> </a:t>
            </a:r>
            <a:r>
              <a:rPr lang="fr-FR" sz="2800" b="1" dirty="0" err="1"/>
              <a:t>liability</a:t>
            </a:r>
            <a:r>
              <a:rPr lang="fr-FR" sz="2800" b="1" dirty="0"/>
              <a:t> in France</a:t>
            </a:r>
            <a:br>
              <a:rPr lang="fr-FR" sz="2800" dirty="0"/>
            </a:br>
            <a:endParaRPr lang="fr-FR" sz="2800" dirty="0"/>
          </a:p>
        </p:txBody>
      </p:sp>
      <p:sp>
        <p:nvSpPr>
          <p:cNvPr id="3" name="Content Placeholder 2"/>
          <p:cNvSpPr>
            <a:spLocks noGrp="1"/>
          </p:cNvSpPr>
          <p:nvPr>
            <p:ph idx="1"/>
          </p:nvPr>
        </p:nvSpPr>
        <p:spPr>
          <a:xfrm>
            <a:off x="519829" y="2263736"/>
            <a:ext cx="8229600" cy="4061908"/>
          </a:xfrm>
        </p:spPr>
        <p:txBody>
          <a:bodyPr>
            <a:normAutofit/>
          </a:bodyPr>
          <a:lstStyle/>
          <a:p>
            <a:pPr>
              <a:spcAft>
                <a:spcPts val="1200"/>
              </a:spcAft>
            </a:pPr>
            <a:endParaRPr lang="en-GB" sz="2000" dirty="0"/>
          </a:p>
          <a:p>
            <a:pPr>
              <a:spcAft>
                <a:spcPts val="1200"/>
              </a:spcAft>
            </a:pPr>
            <a:r>
              <a:rPr lang="en-GB" sz="2000" dirty="0"/>
              <a:t>Prior to 2005: </a:t>
            </a:r>
            <a:r>
              <a:rPr lang="en-GB" sz="2000" i="1" dirty="0" err="1"/>
              <a:t>soutien</a:t>
            </a:r>
            <a:r>
              <a:rPr lang="en-GB" sz="2000" i="1" dirty="0"/>
              <a:t> </a:t>
            </a:r>
            <a:r>
              <a:rPr lang="en-GB" sz="2000" i="1" dirty="0" err="1"/>
              <a:t>abusif</a:t>
            </a:r>
            <a:r>
              <a:rPr lang="en-GB" sz="2000" dirty="0"/>
              <a:t>:  provider of any loan which, in the absence of any perspective of business development for the debtor, made inevitable the collapse of the borrower, could be held liable on the basis of a general tort claim</a:t>
            </a:r>
          </a:p>
          <a:p>
            <a:pPr>
              <a:spcAft>
                <a:spcPts val="1200"/>
              </a:spcAft>
            </a:pPr>
            <a:r>
              <a:rPr lang="en-GB" sz="2000" dirty="0"/>
              <a:t>Currently: Creditors can only be held responsible in cases of fraud, de facto management or disproportionate security interest</a:t>
            </a:r>
            <a:endParaRPr lang="en-GB" sz="1800" dirty="0"/>
          </a:p>
          <a:p>
            <a:pPr lvl="1">
              <a:spcAft>
                <a:spcPts val="1200"/>
              </a:spcAft>
            </a:pPr>
            <a:endParaRPr lang="en-GB" sz="1800" dirty="0"/>
          </a:p>
          <a:p>
            <a:endParaRPr lang="fr-FR" dirty="0"/>
          </a:p>
        </p:txBody>
      </p:sp>
    </p:spTree>
    <p:extLst>
      <p:ext uri="{BB962C8B-B14F-4D97-AF65-F5344CB8AC3E}">
        <p14:creationId xmlns:p14="http://schemas.microsoft.com/office/powerpoint/2010/main" val="37943173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3985" y="1396490"/>
            <a:ext cx="8572037" cy="430887"/>
          </a:xfrm>
        </p:spPr>
        <p:txBody>
          <a:bodyPr/>
          <a:lstStyle/>
          <a:p>
            <a:r>
              <a:rPr lang="en-GB" sz="2800" b="1" dirty="0"/>
              <a:t>Mitigation of lender liability in the France</a:t>
            </a:r>
          </a:p>
        </p:txBody>
      </p:sp>
      <p:sp>
        <p:nvSpPr>
          <p:cNvPr id="5" name="Text Placeholder 6"/>
          <p:cNvSpPr txBox="1">
            <a:spLocks/>
          </p:cNvSpPr>
          <p:nvPr/>
        </p:nvSpPr>
        <p:spPr>
          <a:xfrm>
            <a:off x="101695" y="1659952"/>
            <a:ext cx="8604327" cy="5663089"/>
          </a:xfrm>
          <a:prstGeom prst="rect">
            <a:avLst/>
          </a:prstGeom>
        </p:spPr>
        <p:txBody>
          <a:bodyPr wrap="square" lIns="0" tIns="0" rIns="0" bIns="0">
            <a:spAutoFit/>
          </a:bodyPr>
          <a:lstStyle>
            <a:lvl1pPr marL="0" indent="0" algn="l" defTabSz="914400" rtl="0" eaLnBrk="1" fontAlgn="base" latinLnBrk="0" hangingPunct="1">
              <a:spcBef>
                <a:spcPct val="0"/>
              </a:spcBef>
              <a:spcAft>
                <a:spcPct val="0"/>
              </a:spcAft>
              <a:buFont typeface="Arial" panose="020B0604020202020204" pitchFamily="34" charset="0"/>
              <a:buNone/>
              <a:tabLst/>
              <a:defRPr lang="en-US" sz="1600" b="1" kern="1200" baseline="0" dirty="0" smtClean="0">
                <a:solidFill>
                  <a:schemeClr val="tx1"/>
                </a:solidFill>
                <a:latin typeface="+mn-lt"/>
                <a:ea typeface="+mn-ea"/>
                <a:cs typeface="Times New Roman" panose="02020603050405020304" pitchFamily="18" charset="0"/>
              </a:defRPr>
            </a:lvl1pPr>
            <a:lvl2pPr marL="444500" indent="-177800" algn="l" defTabSz="914400" rtl="0" eaLnBrk="1" fontAlgn="base" latinLnBrk="0" hangingPunct="1">
              <a:spcBef>
                <a:spcPct val="0"/>
              </a:spcBef>
              <a:spcAft>
                <a:spcPct val="0"/>
              </a:spcAft>
              <a:buFont typeface="Arial" panose="020B0604020202020204" pitchFamily="34" charset="0"/>
              <a:buChar char="–"/>
              <a:defRPr lang="en-US" sz="2200" b="1" kern="1200" dirty="0" smtClean="0">
                <a:solidFill>
                  <a:schemeClr val="tx1"/>
                </a:solidFill>
                <a:latin typeface="Arial" charset="0"/>
                <a:ea typeface="+mn-ea"/>
                <a:cs typeface="Arial" charset="0"/>
              </a:defRPr>
            </a:lvl2pPr>
            <a:lvl3pPr marL="792163" indent="-342900" algn="l" defTabSz="914400" rtl="0" eaLnBrk="1" fontAlgn="base" latinLnBrk="0" hangingPunct="1">
              <a:spcBef>
                <a:spcPct val="0"/>
              </a:spcBef>
              <a:spcAft>
                <a:spcPct val="0"/>
              </a:spcAft>
              <a:buFont typeface="Arial" panose="020B0604020202020204" pitchFamily="34" charset="0"/>
              <a:buChar char="•"/>
              <a:defRPr lang="en-US" sz="2000" b="1" kern="1200" dirty="0" smtClean="0">
                <a:solidFill>
                  <a:schemeClr val="tx1"/>
                </a:solidFill>
                <a:latin typeface="Arial" charset="0"/>
                <a:ea typeface="+mn-ea"/>
                <a:cs typeface="Arial" charset="0"/>
              </a:defRPr>
            </a:lvl3pPr>
            <a:lvl4pPr marL="1035050" indent="-342900" algn="l" defTabSz="914400" rtl="0" eaLnBrk="1" fontAlgn="base" latinLnBrk="0" hangingPunct="1">
              <a:spcBef>
                <a:spcPct val="0"/>
              </a:spcBef>
              <a:spcAft>
                <a:spcPct val="0"/>
              </a:spcAft>
              <a:buFont typeface="Arial" panose="020B0604020202020204" pitchFamily="34" charset="0"/>
              <a:buChar char="–"/>
              <a:defRPr lang="en-US" sz="1500" b="1" kern="1200" dirty="0" smtClean="0">
                <a:solidFill>
                  <a:schemeClr val="tx1"/>
                </a:solidFill>
                <a:latin typeface="Arial" charset="0"/>
                <a:ea typeface="+mn-ea"/>
                <a:cs typeface="Arial" charset="0"/>
              </a:defRPr>
            </a:lvl4pPr>
            <a:lvl5pPr marL="1241425" indent="-342900" algn="l" defTabSz="914400" rtl="0" eaLnBrk="1" fontAlgn="base" latinLnBrk="0" hangingPunct="1">
              <a:spcBef>
                <a:spcPct val="0"/>
              </a:spcBef>
              <a:spcAft>
                <a:spcPct val="0"/>
              </a:spcAft>
              <a:buFont typeface="Arial" panose="020B0604020202020204" pitchFamily="34" charset="0"/>
              <a:buChar char="»"/>
              <a:defRPr lang="en-GB" sz="1400" b="1" kern="1200" dirty="0">
                <a:solidFill>
                  <a:schemeClr val="tx1"/>
                </a:solidFill>
                <a:latin typeface="Arial" charset="0"/>
                <a:ea typeface="+mn-ea"/>
                <a:cs typeface="Arial"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6075" lvl="1" indent="-342900">
              <a:spcBef>
                <a:spcPts val="300"/>
              </a:spcBef>
              <a:spcAft>
                <a:spcPts val="1200"/>
              </a:spcAft>
              <a:buFont typeface="Arial" panose="020B0604020202020204" pitchFamily="34" charset="0"/>
              <a:buChar char="•"/>
            </a:pPr>
            <a:endParaRPr lang="en-GB" sz="2000" b="0" dirty="0">
              <a:solidFill>
                <a:srgbClr val="000000"/>
              </a:solidFill>
              <a:latin typeface="+mn-lt"/>
            </a:endParaRPr>
          </a:p>
          <a:p>
            <a:pPr marL="346075" lvl="1" indent="-342900">
              <a:spcBef>
                <a:spcPts val="300"/>
              </a:spcBef>
              <a:spcAft>
                <a:spcPts val="1200"/>
              </a:spcAft>
              <a:buFont typeface="Arial" panose="020B0604020202020204" pitchFamily="34" charset="0"/>
              <a:buChar char="•"/>
            </a:pPr>
            <a:r>
              <a:rPr lang="en-GB" sz="2000" b="0" dirty="0">
                <a:solidFill>
                  <a:srgbClr val="000000"/>
                </a:solidFill>
                <a:latin typeface="+mn-lt"/>
              </a:rPr>
              <a:t>To mitigate lender liability for </a:t>
            </a:r>
            <a:r>
              <a:rPr lang="en-GB" sz="2000" b="0" i="1" dirty="0" err="1">
                <a:solidFill>
                  <a:srgbClr val="000000"/>
                </a:solidFill>
                <a:latin typeface="+mn-lt"/>
              </a:rPr>
              <a:t>soutien</a:t>
            </a:r>
            <a:r>
              <a:rPr lang="en-GB" sz="2000" b="0" i="1" dirty="0">
                <a:solidFill>
                  <a:srgbClr val="000000"/>
                </a:solidFill>
                <a:latin typeface="+mn-lt"/>
              </a:rPr>
              <a:t> </a:t>
            </a:r>
            <a:r>
              <a:rPr lang="en-GB" sz="2000" b="0" i="1" dirty="0" err="1">
                <a:solidFill>
                  <a:srgbClr val="000000"/>
                </a:solidFill>
                <a:latin typeface="+mn-lt"/>
              </a:rPr>
              <a:t>abusif</a:t>
            </a:r>
            <a:endParaRPr lang="en-GB" sz="2000" b="0" i="1" dirty="0">
              <a:solidFill>
                <a:srgbClr val="000000"/>
              </a:solidFill>
              <a:latin typeface="+mn-lt"/>
            </a:endParaRPr>
          </a:p>
          <a:p>
            <a:pPr marL="350838" lvl="2" indent="0">
              <a:spcBef>
                <a:spcPts val="300"/>
              </a:spcBef>
              <a:spcAft>
                <a:spcPts val="1200"/>
              </a:spcAft>
              <a:buNone/>
            </a:pPr>
            <a:r>
              <a:rPr lang="en-GB" sz="1800" b="0" dirty="0">
                <a:solidFill>
                  <a:srgbClr val="000000"/>
                </a:solidFill>
                <a:latin typeface="+mn-lt"/>
              </a:rPr>
              <a:t>If lenders provide additional funding, they should require that the company files before for “conciliation procedure” and that the agreement which is reached by the parties is  vetted by the Court (</a:t>
            </a:r>
            <a:r>
              <a:rPr lang="en-GB" sz="1800" b="0" i="1" dirty="0">
                <a:solidFill>
                  <a:srgbClr val="000000"/>
                </a:solidFill>
                <a:latin typeface="+mn-lt"/>
              </a:rPr>
              <a:t>homologatio</a:t>
            </a:r>
            <a:r>
              <a:rPr lang="en-GB" sz="1800" b="0" dirty="0">
                <a:solidFill>
                  <a:srgbClr val="000000"/>
                </a:solidFill>
                <a:latin typeface="+mn-lt"/>
              </a:rPr>
              <a:t>n) ; no risk of liability ins such scenario</a:t>
            </a:r>
            <a:endParaRPr lang="en-GB" sz="2000" b="0" dirty="0">
              <a:solidFill>
                <a:srgbClr val="000000"/>
              </a:solidFill>
              <a:latin typeface="+mn-lt"/>
            </a:endParaRPr>
          </a:p>
          <a:p>
            <a:pPr marL="346075" lvl="1" indent="-342900">
              <a:spcBef>
                <a:spcPts val="300"/>
              </a:spcBef>
              <a:spcAft>
                <a:spcPts val="1200"/>
              </a:spcAft>
              <a:buFont typeface="Arial" panose="020B0604020202020204" pitchFamily="34" charset="0"/>
              <a:buChar char="•"/>
            </a:pPr>
            <a:r>
              <a:rPr lang="en-GB" sz="2000" b="0" dirty="0">
                <a:solidFill>
                  <a:srgbClr val="000000"/>
                </a:solidFill>
                <a:latin typeface="+mn-lt"/>
              </a:rPr>
              <a:t>To mitigate lender tort liability for </a:t>
            </a:r>
            <a:r>
              <a:rPr lang="en-GB" sz="2000" b="0" i="1" dirty="0">
                <a:solidFill>
                  <a:srgbClr val="000000"/>
                </a:solidFill>
                <a:latin typeface="+mn-lt"/>
              </a:rPr>
              <a:t>de facto management</a:t>
            </a:r>
            <a:r>
              <a:rPr lang="en-GB" sz="2000" b="0" dirty="0">
                <a:solidFill>
                  <a:srgbClr val="000000"/>
                </a:solidFill>
                <a:latin typeface="+mn-lt"/>
              </a:rPr>
              <a:t>, and in particular threats which have an impact on lenders’ bargaining power during workout:</a:t>
            </a:r>
          </a:p>
          <a:p>
            <a:pPr marL="350838" lvl="2" indent="0">
              <a:spcBef>
                <a:spcPts val="300"/>
              </a:spcBef>
              <a:spcAft>
                <a:spcPts val="1200"/>
              </a:spcAft>
              <a:buNone/>
            </a:pPr>
            <a:r>
              <a:rPr lang="en-GB" sz="1800" b="0" dirty="0">
                <a:solidFill>
                  <a:srgbClr val="000000"/>
                </a:solidFill>
                <a:latin typeface="+mn-lt"/>
              </a:rPr>
              <a:t>Avoid taking part regularly to the executive meetings without having a legal status, </a:t>
            </a:r>
          </a:p>
          <a:p>
            <a:pPr marL="350838" lvl="2" indent="0">
              <a:spcBef>
                <a:spcPts val="300"/>
              </a:spcBef>
              <a:spcAft>
                <a:spcPts val="1200"/>
              </a:spcAft>
              <a:buNone/>
            </a:pPr>
            <a:r>
              <a:rPr lang="en-GB" sz="1800" b="0" dirty="0">
                <a:solidFill>
                  <a:srgbClr val="000000"/>
                </a:solidFill>
                <a:latin typeface="+mn-lt"/>
              </a:rPr>
              <a:t>Pay attention to the wording of the contractual, statutory and corporate documents ; the documents must highlight the supervising role of the investors, nothing more</a:t>
            </a:r>
          </a:p>
          <a:p>
            <a:pPr marL="350838" lvl="2" indent="0">
              <a:spcBef>
                <a:spcPts val="300"/>
              </a:spcBef>
              <a:spcAft>
                <a:spcPts val="1200"/>
              </a:spcAft>
              <a:buNone/>
            </a:pPr>
            <a:r>
              <a:rPr lang="en-GB" sz="1800" b="0" dirty="0">
                <a:solidFill>
                  <a:srgbClr val="000000"/>
                </a:solidFill>
                <a:latin typeface="+mn-lt"/>
              </a:rPr>
              <a:t>The negotiations and the singing of commercial contracts must be led and done by de jure managers</a:t>
            </a:r>
          </a:p>
          <a:p>
            <a:pPr marL="350838" lvl="2" indent="0">
              <a:spcBef>
                <a:spcPts val="300"/>
              </a:spcBef>
              <a:spcAft>
                <a:spcPts val="1200"/>
              </a:spcAft>
              <a:buNone/>
            </a:pPr>
            <a:r>
              <a:rPr lang="en-GB" sz="1800" b="0" dirty="0">
                <a:solidFill>
                  <a:srgbClr val="000000"/>
                </a:solidFill>
                <a:latin typeface="+mn-lt"/>
              </a:rPr>
              <a:t>Pay particular attention to mails, e-mails, minutes, and internal memos.</a:t>
            </a:r>
          </a:p>
          <a:p>
            <a:pPr marL="346075" lvl="1" indent="-342900">
              <a:spcBef>
                <a:spcPts val="300"/>
              </a:spcBef>
              <a:spcAft>
                <a:spcPts val="1200"/>
              </a:spcAft>
              <a:buFont typeface="Arial" panose="020B0604020202020204" pitchFamily="34" charset="0"/>
              <a:buChar char="•"/>
            </a:pPr>
            <a:endParaRPr lang="en-GB" sz="2000" b="0" dirty="0">
              <a:solidFill>
                <a:srgbClr val="000000"/>
              </a:solidFill>
              <a:latin typeface="+mn-lt"/>
            </a:endParaRPr>
          </a:p>
        </p:txBody>
      </p:sp>
    </p:spTree>
    <p:extLst>
      <p:ext uri="{BB962C8B-B14F-4D97-AF65-F5344CB8AC3E}">
        <p14:creationId xmlns:p14="http://schemas.microsoft.com/office/powerpoint/2010/main" val="40993553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2003" y="1571854"/>
            <a:ext cx="8572037" cy="430887"/>
          </a:xfrm>
        </p:spPr>
        <p:txBody>
          <a:bodyPr/>
          <a:lstStyle/>
          <a:p>
            <a:r>
              <a:rPr lang="en-GB" sz="2800" b="1" dirty="0"/>
              <a:t>UK lender liability</a:t>
            </a:r>
          </a:p>
        </p:txBody>
      </p:sp>
      <p:sp>
        <p:nvSpPr>
          <p:cNvPr id="5" name="Text Placeholder 6"/>
          <p:cNvSpPr txBox="1">
            <a:spLocks/>
          </p:cNvSpPr>
          <p:nvPr/>
        </p:nvSpPr>
        <p:spPr>
          <a:xfrm>
            <a:off x="339689" y="2354682"/>
            <a:ext cx="8604327" cy="3924151"/>
          </a:xfrm>
          <a:prstGeom prst="rect">
            <a:avLst/>
          </a:prstGeom>
        </p:spPr>
        <p:txBody>
          <a:bodyPr wrap="square" lIns="0" tIns="0" rIns="0" bIns="0">
            <a:spAutoFit/>
          </a:bodyPr>
          <a:lstStyle>
            <a:lvl1pPr marL="0" indent="0" algn="l" defTabSz="914400" rtl="0" eaLnBrk="1" fontAlgn="base" latinLnBrk="0" hangingPunct="1">
              <a:spcBef>
                <a:spcPct val="0"/>
              </a:spcBef>
              <a:spcAft>
                <a:spcPct val="0"/>
              </a:spcAft>
              <a:buFont typeface="Arial" panose="020B0604020202020204" pitchFamily="34" charset="0"/>
              <a:buNone/>
              <a:tabLst/>
              <a:defRPr lang="en-US" sz="1600" b="1" kern="1200" baseline="0" dirty="0" smtClean="0">
                <a:solidFill>
                  <a:schemeClr val="tx1"/>
                </a:solidFill>
                <a:latin typeface="+mn-lt"/>
                <a:ea typeface="+mn-ea"/>
                <a:cs typeface="Times New Roman" panose="02020603050405020304" pitchFamily="18" charset="0"/>
              </a:defRPr>
            </a:lvl1pPr>
            <a:lvl2pPr marL="444500" indent="-177800" algn="l" defTabSz="914400" rtl="0" eaLnBrk="1" fontAlgn="base" latinLnBrk="0" hangingPunct="1">
              <a:spcBef>
                <a:spcPct val="0"/>
              </a:spcBef>
              <a:spcAft>
                <a:spcPct val="0"/>
              </a:spcAft>
              <a:buFont typeface="Arial" panose="020B0604020202020204" pitchFamily="34" charset="0"/>
              <a:buChar char="–"/>
              <a:defRPr lang="en-US" sz="2200" b="1" kern="1200" dirty="0" smtClean="0">
                <a:solidFill>
                  <a:schemeClr val="tx1"/>
                </a:solidFill>
                <a:latin typeface="Arial" charset="0"/>
                <a:ea typeface="+mn-ea"/>
                <a:cs typeface="Arial" charset="0"/>
              </a:defRPr>
            </a:lvl2pPr>
            <a:lvl3pPr marL="792163" indent="-342900" algn="l" defTabSz="914400" rtl="0" eaLnBrk="1" fontAlgn="base" latinLnBrk="0" hangingPunct="1">
              <a:spcBef>
                <a:spcPct val="0"/>
              </a:spcBef>
              <a:spcAft>
                <a:spcPct val="0"/>
              </a:spcAft>
              <a:buFont typeface="Arial" panose="020B0604020202020204" pitchFamily="34" charset="0"/>
              <a:buChar char="•"/>
              <a:defRPr lang="en-US" sz="2000" b="1" kern="1200" dirty="0" smtClean="0">
                <a:solidFill>
                  <a:schemeClr val="tx1"/>
                </a:solidFill>
                <a:latin typeface="Arial" charset="0"/>
                <a:ea typeface="+mn-ea"/>
                <a:cs typeface="Arial" charset="0"/>
              </a:defRPr>
            </a:lvl3pPr>
            <a:lvl4pPr marL="1035050" indent="-342900" algn="l" defTabSz="914400" rtl="0" eaLnBrk="1" fontAlgn="base" latinLnBrk="0" hangingPunct="1">
              <a:spcBef>
                <a:spcPct val="0"/>
              </a:spcBef>
              <a:spcAft>
                <a:spcPct val="0"/>
              </a:spcAft>
              <a:buFont typeface="Arial" panose="020B0604020202020204" pitchFamily="34" charset="0"/>
              <a:buChar char="–"/>
              <a:defRPr lang="en-US" sz="1500" b="1" kern="1200" dirty="0" smtClean="0">
                <a:solidFill>
                  <a:schemeClr val="tx1"/>
                </a:solidFill>
                <a:latin typeface="Arial" charset="0"/>
                <a:ea typeface="+mn-ea"/>
                <a:cs typeface="Arial" charset="0"/>
              </a:defRPr>
            </a:lvl4pPr>
            <a:lvl5pPr marL="1241425" indent="-342900" algn="l" defTabSz="914400" rtl="0" eaLnBrk="1" fontAlgn="base" latinLnBrk="0" hangingPunct="1">
              <a:spcBef>
                <a:spcPct val="0"/>
              </a:spcBef>
              <a:spcAft>
                <a:spcPct val="0"/>
              </a:spcAft>
              <a:buFont typeface="Arial" panose="020B0604020202020204" pitchFamily="34" charset="0"/>
              <a:buChar char="»"/>
              <a:defRPr lang="en-GB" sz="1400" b="1" kern="1200" dirty="0">
                <a:solidFill>
                  <a:schemeClr val="tx1"/>
                </a:solidFill>
                <a:latin typeface="Arial" charset="0"/>
                <a:ea typeface="+mn-ea"/>
                <a:cs typeface="Arial"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6075" lvl="1" indent="-342900">
              <a:spcBef>
                <a:spcPts val="300"/>
              </a:spcBef>
              <a:spcAft>
                <a:spcPts val="1200"/>
              </a:spcAft>
              <a:buFont typeface="Arial" panose="020B0604020202020204" pitchFamily="34" charset="0"/>
              <a:buChar char="•"/>
            </a:pPr>
            <a:r>
              <a:rPr lang="en-GB" sz="2000" b="0" dirty="0">
                <a:solidFill>
                  <a:srgbClr val="000000"/>
                </a:solidFill>
                <a:latin typeface="+mn-lt"/>
              </a:rPr>
              <a:t>No concept of lenders being liable for lending to a distressed company</a:t>
            </a:r>
          </a:p>
          <a:p>
            <a:pPr marL="346075" lvl="1" indent="-342900">
              <a:spcBef>
                <a:spcPts val="300"/>
              </a:spcBef>
              <a:spcAft>
                <a:spcPts val="300"/>
              </a:spcAft>
              <a:buFont typeface="Arial" panose="020B0604020202020204" pitchFamily="34" charset="0"/>
              <a:buChar char="•"/>
            </a:pPr>
            <a:r>
              <a:rPr lang="en-GB" sz="2000" b="0" dirty="0">
                <a:solidFill>
                  <a:srgbClr val="000000"/>
                </a:solidFill>
                <a:latin typeface="+mn-lt"/>
              </a:rPr>
              <a:t>Lenders may be liable if they influence management decisions:</a:t>
            </a:r>
          </a:p>
          <a:p>
            <a:pPr marL="355600" lvl="2" indent="-169863">
              <a:spcBef>
                <a:spcPts val="300"/>
              </a:spcBef>
              <a:spcAft>
                <a:spcPts val="300"/>
              </a:spcAft>
              <a:buFont typeface="Arial" panose="020B0604020202020204" pitchFamily="34" charset="0"/>
              <a:buChar char="–"/>
            </a:pPr>
            <a:r>
              <a:rPr lang="en-GB" b="0" dirty="0">
                <a:solidFill>
                  <a:srgbClr val="000000"/>
                </a:solidFill>
                <a:latin typeface="+mn-lt"/>
              </a:rPr>
              <a:t>Lender personnel could be found to be de facto director or shadow director (persons in accordance with whose directions the directors are accustomed to act) and liable for wrongful trading</a:t>
            </a:r>
          </a:p>
          <a:p>
            <a:pPr marL="355600" lvl="2" indent="-169863">
              <a:spcBef>
                <a:spcPts val="300"/>
              </a:spcBef>
              <a:spcAft>
                <a:spcPts val="300"/>
              </a:spcAft>
              <a:buFont typeface="Arial" panose="020B0604020202020204" pitchFamily="34" charset="0"/>
              <a:buChar char="–"/>
            </a:pPr>
            <a:r>
              <a:rPr lang="en-GB" b="0" dirty="0">
                <a:solidFill>
                  <a:srgbClr val="000000"/>
                </a:solidFill>
                <a:latin typeface="+mn-lt"/>
              </a:rPr>
              <a:t>Fraudulent trading applies to “any person knowingly party to carrying on business” in fraudulent manner (though dishonesty must be proved)</a:t>
            </a:r>
          </a:p>
          <a:p>
            <a:pPr marL="460375" lvl="1" indent="-457200">
              <a:spcBef>
                <a:spcPts val="1200"/>
              </a:spcBef>
              <a:spcAft>
                <a:spcPts val="300"/>
              </a:spcAft>
              <a:buFont typeface="Arial" panose="020B0604020202020204" pitchFamily="34" charset="0"/>
              <a:buChar char="•"/>
            </a:pPr>
            <a:r>
              <a:rPr lang="en-GB" sz="2000" b="0" dirty="0">
                <a:solidFill>
                  <a:srgbClr val="000000"/>
                </a:solidFill>
                <a:latin typeface="+mn-lt"/>
              </a:rPr>
              <a:t>Disqualification orders (and compensation orders) extended to persons who exercised a “requisite amount of influence” over the disqualified director i.e. the disqualified director acted in accordance with the third party’s direction or instructions</a:t>
            </a:r>
          </a:p>
        </p:txBody>
      </p:sp>
    </p:spTree>
    <p:extLst>
      <p:ext uri="{BB962C8B-B14F-4D97-AF65-F5344CB8AC3E}">
        <p14:creationId xmlns:p14="http://schemas.microsoft.com/office/powerpoint/2010/main" val="7815754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3985" y="1534276"/>
            <a:ext cx="8572037" cy="430887"/>
          </a:xfrm>
        </p:spPr>
        <p:txBody>
          <a:bodyPr/>
          <a:lstStyle/>
          <a:p>
            <a:r>
              <a:rPr lang="en-GB" sz="2800" b="1" dirty="0"/>
              <a:t>Mitigation of lender liability in the UK</a:t>
            </a:r>
          </a:p>
        </p:txBody>
      </p:sp>
      <p:sp>
        <p:nvSpPr>
          <p:cNvPr id="5" name="Text Placeholder 6"/>
          <p:cNvSpPr txBox="1">
            <a:spLocks/>
          </p:cNvSpPr>
          <p:nvPr/>
        </p:nvSpPr>
        <p:spPr>
          <a:xfrm>
            <a:off x="101695" y="2342156"/>
            <a:ext cx="8604327" cy="2731517"/>
          </a:xfrm>
          <a:prstGeom prst="rect">
            <a:avLst/>
          </a:prstGeom>
        </p:spPr>
        <p:txBody>
          <a:bodyPr wrap="square" lIns="0" tIns="0" rIns="0" bIns="0">
            <a:spAutoFit/>
          </a:bodyPr>
          <a:lstStyle>
            <a:lvl1pPr marL="0" indent="0" algn="l" defTabSz="914400" rtl="0" eaLnBrk="1" fontAlgn="base" latinLnBrk="0" hangingPunct="1">
              <a:spcBef>
                <a:spcPct val="0"/>
              </a:spcBef>
              <a:spcAft>
                <a:spcPct val="0"/>
              </a:spcAft>
              <a:buFont typeface="Arial" panose="020B0604020202020204" pitchFamily="34" charset="0"/>
              <a:buNone/>
              <a:tabLst/>
              <a:defRPr lang="en-US" sz="1600" b="1" kern="1200" baseline="0" dirty="0" smtClean="0">
                <a:solidFill>
                  <a:schemeClr val="tx1"/>
                </a:solidFill>
                <a:latin typeface="+mn-lt"/>
                <a:ea typeface="+mn-ea"/>
                <a:cs typeface="Times New Roman" panose="02020603050405020304" pitchFamily="18" charset="0"/>
              </a:defRPr>
            </a:lvl1pPr>
            <a:lvl2pPr marL="444500" indent="-177800" algn="l" defTabSz="914400" rtl="0" eaLnBrk="1" fontAlgn="base" latinLnBrk="0" hangingPunct="1">
              <a:spcBef>
                <a:spcPct val="0"/>
              </a:spcBef>
              <a:spcAft>
                <a:spcPct val="0"/>
              </a:spcAft>
              <a:buFont typeface="Arial" panose="020B0604020202020204" pitchFamily="34" charset="0"/>
              <a:buChar char="–"/>
              <a:defRPr lang="en-US" sz="2200" b="1" kern="1200" dirty="0" smtClean="0">
                <a:solidFill>
                  <a:schemeClr val="tx1"/>
                </a:solidFill>
                <a:latin typeface="Arial" charset="0"/>
                <a:ea typeface="+mn-ea"/>
                <a:cs typeface="Arial" charset="0"/>
              </a:defRPr>
            </a:lvl2pPr>
            <a:lvl3pPr marL="792163" indent="-342900" algn="l" defTabSz="914400" rtl="0" eaLnBrk="1" fontAlgn="base" latinLnBrk="0" hangingPunct="1">
              <a:spcBef>
                <a:spcPct val="0"/>
              </a:spcBef>
              <a:spcAft>
                <a:spcPct val="0"/>
              </a:spcAft>
              <a:buFont typeface="Arial" panose="020B0604020202020204" pitchFamily="34" charset="0"/>
              <a:buChar char="•"/>
              <a:defRPr lang="en-US" sz="2000" b="1" kern="1200" dirty="0" smtClean="0">
                <a:solidFill>
                  <a:schemeClr val="tx1"/>
                </a:solidFill>
                <a:latin typeface="Arial" charset="0"/>
                <a:ea typeface="+mn-ea"/>
                <a:cs typeface="Arial" charset="0"/>
              </a:defRPr>
            </a:lvl3pPr>
            <a:lvl4pPr marL="1035050" indent="-342900" algn="l" defTabSz="914400" rtl="0" eaLnBrk="1" fontAlgn="base" latinLnBrk="0" hangingPunct="1">
              <a:spcBef>
                <a:spcPct val="0"/>
              </a:spcBef>
              <a:spcAft>
                <a:spcPct val="0"/>
              </a:spcAft>
              <a:buFont typeface="Arial" panose="020B0604020202020204" pitchFamily="34" charset="0"/>
              <a:buChar char="–"/>
              <a:defRPr lang="en-US" sz="1500" b="1" kern="1200" dirty="0" smtClean="0">
                <a:solidFill>
                  <a:schemeClr val="tx1"/>
                </a:solidFill>
                <a:latin typeface="Arial" charset="0"/>
                <a:ea typeface="+mn-ea"/>
                <a:cs typeface="Arial" charset="0"/>
              </a:defRPr>
            </a:lvl4pPr>
            <a:lvl5pPr marL="1241425" indent="-342900" algn="l" defTabSz="914400" rtl="0" eaLnBrk="1" fontAlgn="base" latinLnBrk="0" hangingPunct="1">
              <a:spcBef>
                <a:spcPct val="0"/>
              </a:spcBef>
              <a:spcAft>
                <a:spcPct val="0"/>
              </a:spcAft>
              <a:buFont typeface="Arial" panose="020B0604020202020204" pitchFamily="34" charset="0"/>
              <a:buChar char="»"/>
              <a:defRPr lang="en-GB" sz="1400" b="1" kern="1200" dirty="0">
                <a:solidFill>
                  <a:schemeClr val="tx1"/>
                </a:solidFill>
                <a:latin typeface="Arial" charset="0"/>
                <a:ea typeface="+mn-ea"/>
                <a:cs typeface="Arial"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6075" lvl="1" indent="-342900">
              <a:spcBef>
                <a:spcPts val="300"/>
              </a:spcBef>
              <a:spcAft>
                <a:spcPts val="1200"/>
              </a:spcAft>
              <a:buFont typeface="Arial" panose="020B0604020202020204" pitchFamily="34" charset="0"/>
              <a:buChar char="•"/>
            </a:pPr>
            <a:r>
              <a:rPr lang="en-GB" sz="2000" b="0" dirty="0">
                <a:solidFill>
                  <a:srgbClr val="000000"/>
                </a:solidFill>
                <a:latin typeface="+mn-lt"/>
              </a:rPr>
              <a:t>Ensure restructuring terms and conditions imposed by lenders in their capacity as such </a:t>
            </a:r>
          </a:p>
          <a:p>
            <a:pPr marL="346075" lvl="1" indent="-342900">
              <a:spcBef>
                <a:spcPts val="300"/>
              </a:spcBef>
              <a:spcAft>
                <a:spcPts val="1200"/>
              </a:spcAft>
              <a:buFont typeface="Arial" panose="020B0604020202020204" pitchFamily="34" charset="0"/>
              <a:buChar char="•"/>
            </a:pPr>
            <a:r>
              <a:rPr lang="en-GB" sz="2000" b="0" dirty="0">
                <a:solidFill>
                  <a:srgbClr val="000000"/>
                </a:solidFill>
                <a:latin typeface="+mn-lt"/>
              </a:rPr>
              <a:t>Clearly define lender board observer roles and ensure lenders not involved in board decision making in practice</a:t>
            </a:r>
          </a:p>
          <a:p>
            <a:pPr marL="346075" lvl="1" indent="-342900">
              <a:spcBef>
                <a:spcPts val="300"/>
              </a:spcBef>
              <a:spcAft>
                <a:spcPts val="1200"/>
              </a:spcAft>
              <a:buFont typeface="Arial" panose="020B0604020202020204" pitchFamily="34" charset="0"/>
              <a:buChar char="•"/>
            </a:pPr>
            <a:r>
              <a:rPr lang="en-GB" sz="2000" b="0" dirty="0">
                <a:solidFill>
                  <a:srgbClr val="000000"/>
                </a:solidFill>
                <a:latin typeface="+mn-lt"/>
              </a:rPr>
              <a:t>Consider position if lender controls bank account and allows specific payments to be made</a:t>
            </a:r>
          </a:p>
          <a:p>
            <a:pPr marL="346075" lvl="1" indent="-342900">
              <a:spcBef>
                <a:spcPts val="300"/>
              </a:spcBef>
              <a:spcAft>
                <a:spcPts val="1200"/>
              </a:spcAft>
              <a:buFont typeface="Arial" panose="020B0604020202020204" pitchFamily="34" charset="0"/>
              <a:buChar char="•"/>
            </a:pPr>
            <a:r>
              <a:rPr lang="en-GB" sz="2000" b="0" dirty="0">
                <a:solidFill>
                  <a:srgbClr val="000000"/>
                </a:solidFill>
                <a:latin typeface="+mn-lt"/>
              </a:rPr>
              <a:t>Ensure all parties are well advised</a:t>
            </a:r>
          </a:p>
        </p:txBody>
      </p:sp>
    </p:spTree>
    <p:extLst>
      <p:ext uri="{BB962C8B-B14F-4D97-AF65-F5344CB8AC3E}">
        <p14:creationId xmlns:p14="http://schemas.microsoft.com/office/powerpoint/2010/main" val="39778275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sz="4800" b="1" dirty="0"/>
              <a:t>Break-out-session II.</a:t>
            </a:r>
            <a:br>
              <a:rPr lang="en-GB" sz="4800" b="1" dirty="0"/>
            </a:br>
            <a:r>
              <a:rPr lang="en-GB" sz="4800" b="1" dirty="0"/>
              <a:t> Squeezing the equity out </a:t>
            </a:r>
            <a:br>
              <a:rPr lang="en-GB" sz="4800" b="1" dirty="0"/>
            </a:br>
            <a:r>
              <a:rPr lang="en-GB" sz="4800" b="1" dirty="0"/>
              <a:t>of a distressed company</a:t>
            </a:r>
            <a:endParaRPr lang="en-US" sz="4800" b="1" dirty="0"/>
          </a:p>
        </p:txBody>
      </p:sp>
      <p:sp>
        <p:nvSpPr>
          <p:cNvPr id="3" name="Subtitle 2"/>
          <p:cNvSpPr>
            <a:spLocks noGrp="1"/>
          </p:cNvSpPr>
          <p:nvPr>
            <p:ph type="subTitle" idx="1"/>
          </p:nvPr>
        </p:nvSpPr>
        <p:spPr>
          <a:xfrm>
            <a:off x="192216" y="4478348"/>
            <a:ext cx="8800757" cy="2162849"/>
          </a:xfrm>
        </p:spPr>
        <p:txBody>
          <a:bodyPr rtlCol="0">
            <a:normAutofit fontScale="92500" lnSpcReduction="20000"/>
          </a:bodyPr>
          <a:lstStyle/>
          <a:p>
            <a:pPr fontAlgn="auto">
              <a:spcBef>
                <a:spcPts val="0"/>
              </a:spcBef>
              <a:spcAft>
                <a:spcPts val="1200"/>
              </a:spcAft>
              <a:defRPr/>
            </a:pPr>
            <a:r>
              <a:rPr lang="en-GB" sz="2800" dirty="0">
                <a:solidFill>
                  <a:srgbClr val="000000"/>
                </a:solidFill>
              </a:rPr>
              <a:t>Nicolas </a:t>
            </a:r>
            <a:r>
              <a:rPr lang="en-GB" sz="2800" dirty="0" err="1">
                <a:solidFill>
                  <a:srgbClr val="000000"/>
                </a:solidFill>
              </a:rPr>
              <a:t>Theys</a:t>
            </a:r>
            <a:r>
              <a:rPr lang="en-GB" sz="2800" dirty="0">
                <a:solidFill>
                  <a:srgbClr val="000000"/>
                </a:solidFill>
              </a:rPr>
              <a:t> (Dentons, France)</a:t>
            </a:r>
          </a:p>
          <a:p>
            <a:pPr fontAlgn="auto">
              <a:spcBef>
                <a:spcPts val="0"/>
              </a:spcBef>
              <a:spcAft>
                <a:spcPts val="1200"/>
              </a:spcAft>
              <a:defRPr/>
            </a:pPr>
            <a:r>
              <a:rPr lang="en-GB" sz="2800" dirty="0">
                <a:solidFill>
                  <a:srgbClr val="000000"/>
                </a:solidFill>
              </a:rPr>
              <a:t>Richard </a:t>
            </a:r>
            <a:r>
              <a:rPr lang="en-GB" sz="2800" dirty="0" err="1">
                <a:solidFill>
                  <a:srgbClr val="000000"/>
                </a:solidFill>
              </a:rPr>
              <a:t>Mizak</a:t>
            </a:r>
            <a:r>
              <a:rPr lang="en-GB" sz="2800" dirty="0">
                <a:solidFill>
                  <a:srgbClr val="000000"/>
                </a:solidFill>
              </a:rPr>
              <a:t> (Patriarch Partners, USA)</a:t>
            </a:r>
          </a:p>
          <a:p>
            <a:pPr fontAlgn="auto">
              <a:spcBef>
                <a:spcPts val="0"/>
              </a:spcBef>
              <a:spcAft>
                <a:spcPts val="1200"/>
              </a:spcAft>
              <a:defRPr/>
            </a:pPr>
            <a:r>
              <a:rPr lang="en-GB" sz="2800" dirty="0" err="1">
                <a:solidFill>
                  <a:srgbClr val="000000"/>
                </a:solidFill>
              </a:rPr>
              <a:t>Slavomír</a:t>
            </a:r>
            <a:r>
              <a:rPr lang="en-GB" sz="2800" dirty="0">
                <a:solidFill>
                  <a:srgbClr val="000000"/>
                </a:solidFill>
              </a:rPr>
              <a:t> </a:t>
            </a:r>
            <a:r>
              <a:rPr lang="en-GB" sz="2800" dirty="0" err="1">
                <a:solidFill>
                  <a:srgbClr val="000000"/>
                </a:solidFill>
              </a:rPr>
              <a:t>Čauder</a:t>
            </a:r>
            <a:r>
              <a:rPr lang="en-GB" sz="2800" dirty="0">
                <a:solidFill>
                  <a:srgbClr val="000000"/>
                </a:solidFill>
              </a:rPr>
              <a:t> (Giese &amp; Partner, Slovakia)</a:t>
            </a:r>
          </a:p>
          <a:p>
            <a:pPr fontAlgn="auto">
              <a:spcBef>
                <a:spcPts val="0"/>
              </a:spcBef>
              <a:spcAft>
                <a:spcPts val="1200"/>
              </a:spcAft>
              <a:defRPr/>
            </a:pPr>
            <a:r>
              <a:rPr lang="en-GB" sz="2800" dirty="0">
                <a:solidFill>
                  <a:srgbClr val="000000"/>
                </a:solidFill>
              </a:rPr>
              <a:t>Helena </a:t>
            </a:r>
            <a:r>
              <a:rPr lang="en-GB" sz="2800" dirty="0" err="1">
                <a:solidFill>
                  <a:srgbClr val="000000"/>
                </a:solidFill>
              </a:rPr>
              <a:t>Soares</a:t>
            </a:r>
            <a:r>
              <a:rPr lang="en-GB" sz="2800" dirty="0">
                <a:solidFill>
                  <a:srgbClr val="000000"/>
                </a:solidFill>
              </a:rPr>
              <a:t> de Moura (</a:t>
            </a:r>
            <a:r>
              <a:rPr lang="en-GB" sz="2800" dirty="0" err="1">
                <a:solidFill>
                  <a:srgbClr val="000000"/>
                </a:solidFill>
              </a:rPr>
              <a:t>Morais</a:t>
            </a:r>
            <a:r>
              <a:rPr lang="en-GB" sz="2800" dirty="0">
                <a:solidFill>
                  <a:srgbClr val="000000"/>
                </a:solidFill>
              </a:rPr>
              <a:t> </a:t>
            </a:r>
            <a:r>
              <a:rPr lang="en-GB" sz="2800" dirty="0" err="1">
                <a:solidFill>
                  <a:srgbClr val="000000"/>
                </a:solidFill>
              </a:rPr>
              <a:t>Leitão</a:t>
            </a:r>
            <a:r>
              <a:rPr lang="en-GB" sz="2800" dirty="0">
                <a:solidFill>
                  <a:srgbClr val="000000"/>
                </a:solidFill>
              </a:rPr>
              <a:t>, </a:t>
            </a:r>
            <a:r>
              <a:rPr lang="en-GB" sz="2800" dirty="0" err="1">
                <a:solidFill>
                  <a:srgbClr val="000000"/>
                </a:solidFill>
              </a:rPr>
              <a:t>Galvão</a:t>
            </a:r>
            <a:r>
              <a:rPr lang="en-GB" sz="2800" dirty="0">
                <a:solidFill>
                  <a:srgbClr val="000000"/>
                </a:solidFill>
              </a:rPr>
              <a:t> </a:t>
            </a:r>
            <a:r>
              <a:rPr lang="en-GB" sz="2800" dirty="0" err="1">
                <a:solidFill>
                  <a:srgbClr val="000000"/>
                </a:solidFill>
              </a:rPr>
              <a:t>Teles</a:t>
            </a:r>
            <a:r>
              <a:rPr lang="en-GB" sz="2800" dirty="0">
                <a:solidFill>
                  <a:srgbClr val="000000"/>
                </a:solidFill>
              </a:rPr>
              <a:t>, </a:t>
            </a:r>
            <a:br>
              <a:rPr lang="en-GB" sz="2800" dirty="0">
                <a:solidFill>
                  <a:srgbClr val="000000"/>
                </a:solidFill>
              </a:rPr>
            </a:br>
            <a:r>
              <a:rPr lang="en-GB" sz="2800" dirty="0" err="1">
                <a:solidFill>
                  <a:srgbClr val="000000"/>
                </a:solidFill>
              </a:rPr>
              <a:t>Soares</a:t>
            </a:r>
            <a:r>
              <a:rPr lang="en-GB" sz="2800" dirty="0">
                <a:solidFill>
                  <a:srgbClr val="000000"/>
                </a:solidFill>
              </a:rPr>
              <a:t> da Silva &amp; </a:t>
            </a:r>
            <a:r>
              <a:rPr lang="en-GB" sz="2800" dirty="0" err="1">
                <a:solidFill>
                  <a:srgbClr val="000000"/>
                </a:solidFill>
              </a:rPr>
              <a:t>Associados</a:t>
            </a:r>
            <a:r>
              <a:rPr lang="en-GB" sz="2800" dirty="0">
                <a:solidFill>
                  <a:srgbClr val="000000"/>
                </a:solidFill>
              </a:rPr>
              <a:t>, Portugal)</a:t>
            </a:r>
          </a:p>
        </p:txBody>
      </p:sp>
    </p:spTree>
    <p:extLst>
      <p:ext uri="{BB962C8B-B14F-4D97-AF65-F5344CB8AC3E}">
        <p14:creationId xmlns:p14="http://schemas.microsoft.com/office/powerpoint/2010/main" val="20564660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199" y="1496291"/>
            <a:ext cx="8520545" cy="4928260"/>
          </a:xfrm>
        </p:spPr>
        <p:txBody>
          <a:bodyPr>
            <a:normAutofit lnSpcReduction="10000"/>
          </a:bodyPr>
          <a:lstStyle/>
          <a:p>
            <a:pPr marL="0" indent="0">
              <a:spcAft>
                <a:spcPts val="1200"/>
              </a:spcAft>
              <a:buNone/>
            </a:pPr>
            <a:r>
              <a:rPr lang="en-GB" sz="2400" b="1" dirty="0"/>
              <a:t>Introduction</a:t>
            </a:r>
          </a:p>
          <a:p>
            <a:pPr>
              <a:spcAft>
                <a:spcPts val="1200"/>
              </a:spcAft>
            </a:pPr>
            <a:r>
              <a:rPr lang="en-GB" sz="2000" dirty="0"/>
              <a:t>Speakers Presentation:</a:t>
            </a:r>
          </a:p>
          <a:p>
            <a:pPr lvl="1">
              <a:spcBef>
                <a:spcPts val="0"/>
              </a:spcBef>
            </a:pPr>
            <a:r>
              <a:rPr lang="en-GB" sz="1800" i="1" dirty="0"/>
              <a:t>Helena Soares de </a:t>
            </a:r>
            <a:r>
              <a:rPr lang="en-GB" sz="1800" i="1" dirty="0" err="1"/>
              <a:t>Mora</a:t>
            </a:r>
            <a:r>
              <a:rPr lang="en-GB" sz="1800" i="1" dirty="0"/>
              <a:t> </a:t>
            </a:r>
            <a:r>
              <a:rPr lang="en-GB" sz="1800" dirty="0"/>
              <a:t>:</a:t>
            </a:r>
          </a:p>
          <a:p>
            <a:pPr marL="972000" lvl="2">
              <a:spcBef>
                <a:spcPts val="0"/>
              </a:spcBef>
              <a:defRPr/>
            </a:pPr>
            <a:r>
              <a:rPr lang="en-GB" sz="1600" dirty="0"/>
              <a:t>Attorney at law for the past  18 years;</a:t>
            </a:r>
          </a:p>
          <a:p>
            <a:pPr marL="972000" lvl="2">
              <a:spcBef>
                <a:spcPts val="0"/>
              </a:spcBef>
              <a:defRPr/>
            </a:pPr>
            <a:r>
              <a:rPr lang="en-GB" sz="1600" dirty="0"/>
              <a:t>Main stream activity: litigation; distressed &amp; bankrupted businesses</a:t>
            </a:r>
          </a:p>
          <a:p>
            <a:pPr marL="914400" lvl="2" indent="0">
              <a:spcBef>
                <a:spcPts val="0"/>
              </a:spcBef>
              <a:buNone/>
              <a:defRPr/>
            </a:pPr>
            <a:endParaRPr lang="en-GB" sz="1600" dirty="0"/>
          </a:p>
          <a:p>
            <a:pPr lvl="1">
              <a:spcBef>
                <a:spcPts val="0"/>
              </a:spcBef>
            </a:pPr>
            <a:r>
              <a:rPr lang="en-GB" sz="1800" i="1" dirty="0"/>
              <a:t>Richard Mizak</a:t>
            </a:r>
            <a:r>
              <a:rPr lang="en-GB" sz="1800" dirty="0"/>
              <a:t>:</a:t>
            </a:r>
          </a:p>
          <a:p>
            <a:pPr marL="972000" lvl="2">
              <a:spcBef>
                <a:spcPts val="0"/>
              </a:spcBef>
              <a:defRPr/>
            </a:pPr>
            <a:r>
              <a:rPr lang="en-GB" sz="1600" dirty="0"/>
              <a:t>Distressed private equity;</a:t>
            </a:r>
          </a:p>
          <a:p>
            <a:pPr marL="972000" lvl="2">
              <a:spcBef>
                <a:spcPts val="0"/>
              </a:spcBef>
              <a:defRPr/>
            </a:pPr>
            <a:r>
              <a:rPr lang="en-GB" sz="1600" dirty="0"/>
              <a:t>Turnaround consulting more then 17 years</a:t>
            </a:r>
          </a:p>
          <a:p>
            <a:pPr marL="914400" lvl="2" indent="0">
              <a:spcBef>
                <a:spcPts val="0"/>
              </a:spcBef>
              <a:buNone/>
            </a:pPr>
            <a:endParaRPr lang="en-GB" sz="1800" i="1" dirty="0"/>
          </a:p>
          <a:p>
            <a:pPr lvl="1">
              <a:spcBef>
                <a:spcPts val="0"/>
              </a:spcBef>
            </a:pPr>
            <a:r>
              <a:rPr lang="en-GB" sz="1800" i="1" dirty="0" err="1"/>
              <a:t>Slavomir</a:t>
            </a:r>
            <a:r>
              <a:rPr lang="en-GB" sz="1800" i="1" dirty="0"/>
              <a:t> </a:t>
            </a:r>
            <a:r>
              <a:rPr lang="en-GB" sz="1800" i="1" dirty="0" err="1"/>
              <a:t>Cauder</a:t>
            </a:r>
            <a:r>
              <a:rPr lang="en-GB" sz="1800" dirty="0"/>
              <a:t>:</a:t>
            </a:r>
          </a:p>
          <a:p>
            <a:pPr marL="972000" lvl="2">
              <a:spcBef>
                <a:spcPts val="0"/>
              </a:spcBef>
              <a:defRPr/>
            </a:pPr>
            <a:r>
              <a:rPr lang="en-GB" sz="1600" dirty="0"/>
              <a:t>Attorney at law for the past </a:t>
            </a:r>
            <a:r>
              <a:rPr lang="sk-SK" sz="1600" dirty="0"/>
              <a:t>14</a:t>
            </a:r>
            <a:r>
              <a:rPr lang="en-GB" sz="1600" dirty="0"/>
              <a:t> years</a:t>
            </a:r>
            <a:r>
              <a:rPr lang="sk-SK" sz="1600" dirty="0"/>
              <a:t>;</a:t>
            </a:r>
            <a:endParaRPr lang="en-GB" sz="1600" dirty="0"/>
          </a:p>
          <a:p>
            <a:pPr marL="972000" lvl="2">
              <a:spcBef>
                <a:spcPts val="0"/>
              </a:spcBef>
              <a:defRPr/>
            </a:pPr>
            <a:r>
              <a:rPr lang="en-GB" sz="1600" dirty="0"/>
              <a:t>Main stream activity: Bankruptcy and Restructuring</a:t>
            </a:r>
          </a:p>
          <a:p>
            <a:pPr lvl="2">
              <a:spcBef>
                <a:spcPts val="0"/>
              </a:spcBef>
            </a:pPr>
            <a:endParaRPr lang="en-GB" sz="1800" dirty="0"/>
          </a:p>
          <a:p>
            <a:pPr lvl="1">
              <a:spcBef>
                <a:spcPts val="0"/>
              </a:spcBef>
            </a:pPr>
            <a:r>
              <a:rPr lang="en-GB" sz="1800" i="1" dirty="0"/>
              <a:t>Nicolas Theys</a:t>
            </a:r>
            <a:r>
              <a:rPr lang="en-GB" sz="1800" dirty="0"/>
              <a:t>:</a:t>
            </a:r>
          </a:p>
          <a:p>
            <a:pPr marL="972000" lvl="2">
              <a:spcBef>
                <a:spcPts val="0"/>
              </a:spcBef>
              <a:defRPr/>
            </a:pPr>
            <a:r>
              <a:rPr lang="en-GB" sz="1600" dirty="0"/>
              <a:t>Attorney at law for the past 20 years;</a:t>
            </a:r>
          </a:p>
          <a:p>
            <a:pPr marL="972000" lvl="2">
              <a:spcBef>
                <a:spcPts val="0"/>
              </a:spcBef>
              <a:defRPr/>
            </a:pPr>
            <a:r>
              <a:rPr lang="en-GB" sz="1600" dirty="0"/>
              <a:t>Main stream activity: distress &amp; bankruptcy business</a:t>
            </a:r>
          </a:p>
        </p:txBody>
      </p:sp>
    </p:spTree>
    <p:extLst>
      <p:ext uri="{BB962C8B-B14F-4D97-AF65-F5344CB8AC3E}">
        <p14:creationId xmlns:p14="http://schemas.microsoft.com/office/powerpoint/2010/main" val="23171527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3169"/>
            <a:ext cx="8229600" cy="5058888"/>
          </a:xfrm>
        </p:spPr>
        <p:txBody>
          <a:bodyPr>
            <a:normAutofit/>
          </a:bodyPr>
          <a:lstStyle/>
          <a:p>
            <a:r>
              <a:rPr lang="fr-FR" sz="1800" dirty="0" err="1"/>
              <a:t>Rationales</a:t>
            </a:r>
            <a:r>
              <a:rPr lang="fr-FR" sz="1800" dirty="0"/>
              <a:t> for </a:t>
            </a:r>
            <a:r>
              <a:rPr lang="fr-FR" sz="1800" dirty="0" err="1"/>
              <a:t>this</a:t>
            </a:r>
            <a:r>
              <a:rPr lang="fr-FR" sz="1800" dirty="0"/>
              <a:t> </a:t>
            </a:r>
            <a:r>
              <a:rPr lang="fr-FR" sz="1800" dirty="0" err="1"/>
              <a:t>subject</a:t>
            </a:r>
            <a:r>
              <a:rPr lang="fr-FR" sz="1800" dirty="0"/>
              <a:t>  - </a:t>
            </a:r>
            <a:r>
              <a:rPr lang="fr-FR" sz="1800" dirty="0" err="1"/>
              <a:t>two</a:t>
            </a:r>
            <a:r>
              <a:rPr lang="fr-FR" sz="1800" dirty="0"/>
              <a:t> important French files:</a:t>
            </a:r>
          </a:p>
          <a:p>
            <a:pPr marL="514350" lvl="1" indent="0">
              <a:buNone/>
            </a:pPr>
            <a:endParaRPr lang="fr-FR" sz="1200" dirty="0"/>
          </a:p>
          <a:p>
            <a:pPr marL="514350" lvl="1" indent="0">
              <a:buNone/>
            </a:pPr>
            <a:endParaRPr lang="fr-FR" sz="1200" dirty="0"/>
          </a:p>
          <a:p>
            <a:pPr marL="457200" lvl="1" indent="0">
              <a:buNone/>
            </a:pPr>
            <a:endParaRPr lang="fr-FR" sz="1600" dirty="0"/>
          </a:p>
          <a:p>
            <a:pPr marL="457200" lvl="1" indent="0">
              <a:buNone/>
            </a:pPr>
            <a:endParaRPr lang="fr-FR" sz="1600" dirty="0"/>
          </a:p>
          <a:p>
            <a:pPr marL="457200" lvl="1" indent="0">
              <a:buNone/>
            </a:pPr>
            <a:endParaRPr lang="fr-FR" sz="1600" dirty="0"/>
          </a:p>
          <a:p>
            <a:pPr marL="457200" lvl="1" indent="0">
              <a:buNone/>
            </a:pPr>
            <a:endParaRPr lang="fr-FR" sz="1600" dirty="0"/>
          </a:p>
          <a:p>
            <a:pPr lvl="1">
              <a:buFont typeface="Symbol"/>
              <a:buChar char="Þ"/>
            </a:pPr>
            <a:endParaRPr lang="fr-FR" sz="1600" dirty="0"/>
          </a:p>
          <a:p>
            <a:pPr lvl="1">
              <a:buFont typeface="Symbol"/>
              <a:buChar char="Þ"/>
            </a:pPr>
            <a:r>
              <a:rPr lang="fr-FR" sz="1800" dirty="0"/>
              <a:t>In </a:t>
            </a:r>
            <a:r>
              <a:rPr lang="fr-FR" sz="1800" dirty="0" err="1"/>
              <a:t>both</a:t>
            </a:r>
            <a:r>
              <a:rPr lang="fr-FR" sz="1800" dirty="0"/>
              <a:t> cases the </a:t>
            </a:r>
            <a:r>
              <a:rPr lang="fr-FR" sz="1800" dirty="0" err="1"/>
              <a:t>shareholders</a:t>
            </a:r>
            <a:r>
              <a:rPr lang="fr-FR" sz="1800" dirty="0"/>
              <a:t> have </a:t>
            </a:r>
            <a:r>
              <a:rPr lang="fr-FR" sz="1800" dirty="0" err="1"/>
              <a:t>used</a:t>
            </a:r>
            <a:r>
              <a:rPr lang="fr-FR" sz="1800" dirty="0"/>
              <a:t> </a:t>
            </a:r>
            <a:r>
              <a:rPr lang="fr-FR" sz="1800" dirty="0" err="1"/>
              <a:t>their</a:t>
            </a:r>
            <a:r>
              <a:rPr lang="fr-FR" sz="1800" dirty="0"/>
              <a:t> </a:t>
            </a:r>
            <a:r>
              <a:rPr lang="fr-FR" sz="1800" dirty="0" err="1"/>
              <a:t>legal</a:t>
            </a:r>
            <a:r>
              <a:rPr lang="fr-FR" sz="1800" dirty="0"/>
              <a:t> </a:t>
            </a:r>
            <a:r>
              <a:rPr lang="fr-FR" sz="1800" dirty="0" err="1"/>
              <a:t>strenght</a:t>
            </a:r>
            <a:r>
              <a:rPr lang="fr-FR" sz="1800" dirty="0"/>
              <a:t> to </a:t>
            </a:r>
            <a:r>
              <a:rPr lang="fr-FR" sz="1800" dirty="0" err="1"/>
              <a:t>act</a:t>
            </a:r>
            <a:r>
              <a:rPr lang="fr-FR" sz="1800" dirty="0"/>
              <a:t> </a:t>
            </a:r>
            <a:r>
              <a:rPr lang="fr-FR" sz="1800" dirty="0" err="1"/>
              <a:t>against</a:t>
            </a:r>
            <a:r>
              <a:rPr lang="fr-FR" sz="1800" dirty="0"/>
              <a:t> the </a:t>
            </a:r>
            <a:r>
              <a:rPr lang="fr-FR" sz="1800" dirty="0" err="1"/>
              <a:t>interests</a:t>
            </a:r>
            <a:r>
              <a:rPr lang="fr-FR" sz="1800" dirty="0"/>
              <a:t> of the </a:t>
            </a:r>
            <a:r>
              <a:rPr lang="fr-FR" sz="1800" dirty="0" err="1"/>
              <a:t>company</a:t>
            </a:r>
            <a:r>
              <a:rPr lang="fr-FR" sz="1800" dirty="0"/>
              <a:t> </a:t>
            </a:r>
          </a:p>
          <a:p>
            <a:pPr marL="457200" lvl="1" indent="0">
              <a:buNone/>
            </a:pPr>
            <a:endParaRPr lang="fr-FR" sz="1800" dirty="0"/>
          </a:p>
          <a:p>
            <a:pPr lvl="1">
              <a:buFont typeface="Symbol"/>
              <a:buChar char="Þ"/>
            </a:pPr>
            <a:r>
              <a:rPr lang="fr-FR" sz="1800" dirty="0" err="1"/>
              <a:t>Two</a:t>
            </a:r>
            <a:r>
              <a:rPr lang="fr-FR" sz="1800" dirty="0"/>
              <a:t> perspectives for the </a:t>
            </a:r>
            <a:r>
              <a:rPr lang="fr-FR" sz="1800" dirty="0" err="1"/>
              <a:t>subject</a:t>
            </a:r>
            <a:r>
              <a:rPr lang="fr-FR" sz="1800" dirty="0"/>
              <a:t>:</a:t>
            </a:r>
          </a:p>
          <a:p>
            <a:pPr marL="457200" lvl="1" indent="0">
              <a:buNone/>
            </a:pPr>
            <a:endParaRPr lang="fr-FR" sz="800" dirty="0"/>
          </a:p>
          <a:p>
            <a:pPr marL="1122300" lvl="2" indent="-342900">
              <a:buFont typeface="+mj-lt"/>
              <a:buAutoNum type="arabicPeriod"/>
            </a:pPr>
            <a:r>
              <a:rPr lang="fr-FR" sz="1600" dirty="0"/>
              <a:t>The </a:t>
            </a:r>
            <a:r>
              <a:rPr lang="fr-FR" sz="1600" dirty="0" err="1"/>
              <a:t>strenght</a:t>
            </a:r>
            <a:r>
              <a:rPr lang="fr-FR" sz="1600" dirty="0"/>
              <a:t> of </a:t>
            </a:r>
            <a:r>
              <a:rPr lang="fr-FR" sz="1600" dirty="0" err="1"/>
              <a:t>shareholders</a:t>
            </a:r>
            <a:r>
              <a:rPr lang="fr-FR" sz="1600" dirty="0"/>
              <a:t>’ </a:t>
            </a:r>
            <a:r>
              <a:rPr lang="fr-FR" sz="1600" dirty="0" err="1"/>
              <a:t>ownership</a:t>
            </a:r>
            <a:r>
              <a:rPr lang="fr-FR" sz="1600" dirty="0"/>
              <a:t> right</a:t>
            </a:r>
          </a:p>
          <a:p>
            <a:pPr marL="1122300" lvl="2" indent="-342900">
              <a:buFont typeface="+mj-lt"/>
              <a:buAutoNum type="arabicPeriod"/>
            </a:pPr>
            <a:r>
              <a:rPr lang="fr-FR" sz="1600" dirty="0"/>
              <a:t>The </a:t>
            </a:r>
            <a:r>
              <a:rPr lang="fr-FR" sz="1600" dirty="0" err="1"/>
              <a:t>legal</a:t>
            </a:r>
            <a:r>
              <a:rPr lang="fr-FR" sz="1600" dirty="0"/>
              <a:t> </a:t>
            </a:r>
            <a:r>
              <a:rPr lang="fr-FR" sz="1600" dirty="0" err="1"/>
              <a:t>ways</a:t>
            </a:r>
            <a:r>
              <a:rPr lang="fr-FR" sz="1600" dirty="0"/>
              <a:t> to squeeze out the </a:t>
            </a:r>
            <a:r>
              <a:rPr lang="fr-FR" sz="1600" dirty="0" err="1"/>
              <a:t>shareholders</a:t>
            </a:r>
            <a:r>
              <a:rPr lang="fr-FR" sz="1600" dirty="0"/>
              <a:t>’ </a:t>
            </a:r>
            <a:r>
              <a:rPr lang="fr-FR" sz="1600" dirty="0" err="1"/>
              <a:t>ownership</a:t>
            </a:r>
            <a:r>
              <a:rPr lang="fr-FR" sz="1600" dirty="0"/>
              <a:t> right</a:t>
            </a:r>
          </a:p>
        </p:txBody>
      </p:sp>
      <p:sp>
        <p:nvSpPr>
          <p:cNvPr id="2" name="Rectangle 1"/>
          <p:cNvSpPr/>
          <p:nvPr/>
        </p:nvSpPr>
        <p:spPr>
          <a:xfrm>
            <a:off x="1039092" y="2205115"/>
            <a:ext cx="3651662" cy="1354217"/>
          </a:xfrm>
          <a:prstGeom prst="rect">
            <a:avLst/>
          </a:prstGeom>
          <a:solidFill>
            <a:schemeClr val="accent1">
              <a:lumMod val="20000"/>
              <a:lumOff val="80000"/>
            </a:schemeClr>
          </a:solidFill>
        </p:spPr>
        <p:txBody>
          <a:bodyPr wrap="square">
            <a:spAutoFit/>
          </a:bodyPr>
          <a:lstStyle/>
          <a:p>
            <a:r>
              <a:rPr lang="fr-FR" sz="1600" b="1" dirty="0"/>
              <a:t>CN:</a:t>
            </a:r>
          </a:p>
          <a:p>
            <a:pPr marL="285750" indent="-285750">
              <a:buFont typeface="Arial" panose="020B0604020202020204" pitchFamily="34" charset="0"/>
              <a:buChar char="•"/>
            </a:pPr>
            <a:r>
              <a:rPr lang="fr-FR" sz="1600" dirty="0"/>
              <a:t>€200m of revenues;</a:t>
            </a:r>
          </a:p>
          <a:p>
            <a:pPr marL="285750" indent="-285750">
              <a:buFont typeface="Arial" panose="020B0604020202020204" pitchFamily="34" charset="0"/>
              <a:buChar char="•"/>
            </a:pPr>
            <a:r>
              <a:rPr lang="fr-FR" sz="1600" dirty="0"/>
              <a:t>€100m of </a:t>
            </a:r>
            <a:r>
              <a:rPr lang="fr-FR" sz="1600" dirty="0" err="1"/>
              <a:t>liabilities</a:t>
            </a:r>
            <a:r>
              <a:rPr lang="fr-FR" sz="1600" dirty="0"/>
              <a:t>;</a:t>
            </a:r>
          </a:p>
          <a:p>
            <a:pPr marL="285750" indent="-285750">
              <a:buFont typeface="Arial" panose="020B0604020202020204" pitchFamily="34" charset="0"/>
              <a:buChar char="•"/>
            </a:pPr>
            <a:r>
              <a:rPr lang="fr-FR" sz="1600" dirty="0" err="1"/>
              <a:t>Approximatly</a:t>
            </a:r>
            <a:r>
              <a:rPr lang="fr-FR" sz="1600" dirty="0"/>
              <a:t> 500 </a:t>
            </a:r>
            <a:r>
              <a:rPr lang="fr-FR" sz="1600" dirty="0" err="1"/>
              <a:t>employees</a:t>
            </a:r>
            <a:r>
              <a:rPr lang="fr-FR" sz="1600" dirty="0"/>
              <a:t>; and</a:t>
            </a:r>
          </a:p>
          <a:p>
            <a:pPr marL="285750" indent="-285750">
              <a:buFont typeface="Arial" panose="020B0604020202020204" pitchFamily="34" charset="0"/>
              <a:buChar char="•"/>
            </a:pPr>
            <a:r>
              <a:rPr lang="fr-FR" sz="1600" dirty="0"/>
              <a:t>Main local </a:t>
            </a:r>
            <a:r>
              <a:rPr lang="fr-FR" sz="1600" dirty="0" err="1"/>
              <a:t>actor</a:t>
            </a:r>
            <a:r>
              <a:rPr lang="fr-FR" dirty="0"/>
              <a:t>.</a:t>
            </a:r>
          </a:p>
        </p:txBody>
      </p:sp>
      <p:sp>
        <p:nvSpPr>
          <p:cNvPr id="5" name="Rectangle 4"/>
          <p:cNvSpPr/>
          <p:nvPr/>
        </p:nvSpPr>
        <p:spPr>
          <a:xfrm>
            <a:off x="4898572" y="2205115"/>
            <a:ext cx="3651662" cy="1323439"/>
          </a:xfrm>
          <a:prstGeom prst="rect">
            <a:avLst/>
          </a:prstGeom>
          <a:solidFill>
            <a:schemeClr val="accent1">
              <a:lumMod val="20000"/>
              <a:lumOff val="80000"/>
            </a:schemeClr>
          </a:solidFill>
        </p:spPr>
        <p:txBody>
          <a:bodyPr wrap="square">
            <a:spAutoFit/>
          </a:bodyPr>
          <a:lstStyle/>
          <a:p>
            <a:r>
              <a:rPr lang="en-US" sz="1600" b="1" dirty="0" err="1"/>
              <a:t>Bourbier</a:t>
            </a:r>
            <a:r>
              <a:rPr lang="en-US" sz="1600" b="1" dirty="0"/>
              <a:t>:</a:t>
            </a:r>
          </a:p>
          <a:p>
            <a:pPr marL="285750" indent="-285750">
              <a:buFont typeface="Arial" panose="020B0604020202020204" pitchFamily="34" charset="0"/>
              <a:buChar char="•"/>
            </a:pPr>
            <a:r>
              <a:rPr lang="en-US" sz="1600" dirty="0"/>
              <a:t>Recycling company;</a:t>
            </a:r>
          </a:p>
          <a:p>
            <a:pPr marL="285750" indent="-285750">
              <a:buFont typeface="Arial" panose="020B0604020202020204" pitchFamily="34" charset="0"/>
              <a:buChar char="•"/>
            </a:pPr>
            <a:r>
              <a:rPr lang="en-US" sz="1600" dirty="0"/>
              <a:t>Very strong on its local market;</a:t>
            </a:r>
          </a:p>
          <a:p>
            <a:pPr marL="285750" indent="-285750">
              <a:buFont typeface="Arial" panose="020B0604020202020204" pitchFamily="34" charset="0"/>
              <a:buChar char="•"/>
            </a:pPr>
            <a:r>
              <a:rPr lang="en-US" sz="1600" dirty="0"/>
              <a:t>E100M of revenues; and</a:t>
            </a:r>
          </a:p>
          <a:p>
            <a:pPr marL="285750" indent="-285750">
              <a:buFont typeface="Arial" panose="020B0604020202020204" pitchFamily="34" charset="0"/>
              <a:buChar char="•"/>
            </a:pPr>
            <a:r>
              <a:rPr lang="en-US" sz="1600" dirty="0"/>
              <a:t>More or less 300 employees</a:t>
            </a:r>
            <a:endParaRPr lang="fr-FR" dirty="0"/>
          </a:p>
        </p:txBody>
      </p:sp>
    </p:spTree>
    <p:extLst>
      <p:ext uri="{BB962C8B-B14F-4D97-AF65-F5344CB8AC3E}">
        <p14:creationId xmlns:p14="http://schemas.microsoft.com/office/powerpoint/2010/main" val="31122497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9387" y="1594159"/>
            <a:ext cx="8300852" cy="4493538"/>
          </a:xfrm>
          <a:prstGeom prst="rect">
            <a:avLst/>
          </a:prstGeom>
        </p:spPr>
        <p:txBody>
          <a:bodyPr wrap="square">
            <a:spAutoFit/>
          </a:bodyPr>
          <a:lstStyle/>
          <a:p>
            <a:pPr marL="457200" indent="-457200">
              <a:buAutoNum type="arabicPeriod"/>
            </a:pPr>
            <a:r>
              <a:rPr lang="fr-FR" sz="2400" b="1" dirty="0" err="1"/>
              <a:t>Strength</a:t>
            </a:r>
            <a:r>
              <a:rPr lang="fr-FR" sz="2400" b="1" dirty="0"/>
              <a:t> of </a:t>
            </a:r>
            <a:r>
              <a:rPr lang="fr-FR" sz="2400" b="1" dirty="0" err="1"/>
              <a:t>shareholders</a:t>
            </a:r>
            <a:r>
              <a:rPr lang="fr-FR" sz="2400" b="1" dirty="0"/>
              <a:t>’ </a:t>
            </a:r>
            <a:r>
              <a:rPr lang="fr-FR" sz="2400" b="1" dirty="0" err="1"/>
              <a:t>ownership</a:t>
            </a:r>
            <a:r>
              <a:rPr lang="fr-FR" sz="2400" b="1" dirty="0"/>
              <a:t> </a:t>
            </a:r>
            <a:r>
              <a:rPr lang="fr-FR" sz="2400" b="1" dirty="0" err="1"/>
              <a:t>rights</a:t>
            </a:r>
            <a:endParaRPr lang="fr-FR" sz="2400" b="1" dirty="0"/>
          </a:p>
          <a:p>
            <a:endParaRPr lang="fr-FR" sz="2400" dirty="0"/>
          </a:p>
          <a:p>
            <a:r>
              <a:rPr lang="fr-FR" sz="2000" i="1" dirty="0"/>
              <a:t>1.1. US Vision</a:t>
            </a:r>
          </a:p>
          <a:p>
            <a:endParaRPr lang="fr-FR" sz="2000" dirty="0"/>
          </a:p>
          <a:p>
            <a:pPr marL="742950" lvl="1" indent="-285750" algn="just">
              <a:buFont typeface="Arial" panose="020B0604020202020204" pitchFamily="34" charset="0"/>
              <a:buChar char="•"/>
            </a:pPr>
            <a:r>
              <a:rPr lang="en-GB" dirty="0"/>
              <a:t>Strength of shareholders’ ownership rights is dependent on the value of the company versus the amount of debt</a:t>
            </a:r>
          </a:p>
          <a:p>
            <a:pPr marL="742950" lvl="1" indent="-285750" algn="just">
              <a:buFont typeface="Arial" panose="020B0604020202020204" pitchFamily="34" charset="0"/>
              <a:buChar char="•"/>
            </a:pPr>
            <a:endParaRPr lang="en-GB" dirty="0"/>
          </a:p>
          <a:p>
            <a:pPr marL="742950" lvl="1" indent="-285750" algn="just">
              <a:buFont typeface="Arial" panose="020B0604020202020204" pitchFamily="34" charset="0"/>
              <a:buChar char="•"/>
            </a:pPr>
            <a:r>
              <a:rPr lang="en-GB" dirty="0"/>
              <a:t>Therefore first question is always about valuation…this is simple in theory but difficult in practice</a:t>
            </a:r>
          </a:p>
          <a:p>
            <a:pPr marL="742950" lvl="1" indent="-285750" algn="just">
              <a:buFont typeface="Arial" panose="020B0604020202020204" pitchFamily="34" charset="0"/>
              <a:buChar char="•"/>
            </a:pPr>
            <a:endParaRPr lang="en-GB" dirty="0"/>
          </a:p>
          <a:p>
            <a:pPr marL="742950" lvl="1" indent="-285750" algn="just">
              <a:buFont typeface="Arial" panose="020B0604020202020204" pitchFamily="34" charset="0"/>
              <a:buChar char="•"/>
            </a:pPr>
            <a:r>
              <a:rPr lang="fr-FR" dirty="0"/>
              <a:t>Ad hoc </a:t>
            </a:r>
            <a:r>
              <a:rPr lang="fr-FR" dirty="0" err="1"/>
              <a:t>equity</a:t>
            </a:r>
            <a:r>
              <a:rPr lang="fr-FR" dirty="0"/>
              <a:t> </a:t>
            </a:r>
            <a:r>
              <a:rPr lang="fr-FR" dirty="0" err="1"/>
              <a:t>holders</a:t>
            </a:r>
            <a:r>
              <a:rPr lang="fr-FR" dirty="0"/>
              <a:t> </a:t>
            </a:r>
            <a:r>
              <a:rPr lang="fr-FR" dirty="0" err="1"/>
              <a:t>can</a:t>
            </a:r>
            <a:r>
              <a:rPr lang="fr-FR" dirty="0"/>
              <a:t> </a:t>
            </a:r>
            <a:r>
              <a:rPr lang="fr-FR" dirty="0" err="1"/>
              <a:t>be</a:t>
            </a:r>
            <a:r>
              <a:rPr lang="fr-FR" dirty="0"/>
              <a:t> </a:t>
            </a:r>
            <a:r>
              <a:rPr lang="fr-FR" dirty="0" err="1"/>
              <a:t>organised</a:t>
            </a:r>
            <a:r>
              <a:rPr lang="fr-FR" dirty="0"/>
              <a:t> if </a:t>
            </a:r>
            <a:r>
              <a:rPr lang="fr-FR" dirty="0" err="1"/>
              <a:t>there</a:t>
            </a:r>
            <a:r>
              <a:rPr lang="fr-FR" dirty="0"/>
              <a:t> </a:t>
            </a:r>
            <a:r>
              <a:rPr lang="fr-FR" dirty="0" err="1"/>
              <a:t>is</a:t>
            </a:r>
            <a:r>
              <a:rPr lang="fr-FR" dirty="0"/>
              <a:t> value and if </a:t>
            </a:r>
            <a:r>
              <a:rPr lang="fr-FR" dirty="0" err="1"/>
              <a:t>shares</a:t>
            </a:r>
            <a:r>
              <a:rPr lang="fr-FR" dirty="0"/>
              <a:t> are </a:t>
            </a:r>
            <a:r>
              <a:rPr lang="fr-FR" dirty="0" err="1"/>
              <a:t>widely</a:t>
            </a:r>
            <a:r>
              <a:rPr lang="fr-FR" dirty="0"/>
              <a:t> </a:t>
            </a:r>
            <a:r>
              <a:rPr lang="fr-FR" dirty="0" err="1"/>
              <a:t>held</a:t>
            </a:r>
            <a:r>
              <a:rPr lang="fr-FR" dirty="0"/>
              <a:t> :</a:t>
            </a:r>
          </a:p>
          <a:p>
            <a:pPr marL="1080000" lvl="2" indent="-285750" algn="just">
              <a:buFont typeface="Symbol"/>
              <a:buChar char="Þ"/>
            </a:pPr>
            <a:r>
              <a:rPr lang="en-GB" sz="1600" dirty="0"/>
              <a:t>Chapter 11 – equity committee may be </a:t>
            </a:r>
            <a:r>
              <a:rPr lang="fr-FR" sz="1600" dirty="0" err="1"/>
              <a:t>allowed</a:t>
            </a:r>
            <a:endParaRPr lang="fr-FR" sz="1600" dirty="0"/>
          </a:p>
          <a:p>
            <a:pPr marL="1080000" lvl="2" indent="-285750" algn="just">
              <a:buFont typeface="Symbol"/>
              <a:buChar char="Þ"/>
            </a:pPr>
            <a:r>
              <a:rPr lang="en-GB" sz="1600" dirty="0"/>
              <a:t>Chapter 7 – equity committee not allowed, likely no value</a:t>
            </a:r>
          </a:p>
          <a:p>
            <a:pPr marL="1080000" lvl="2" indent="-285750" algn="just">
              <a:buFont typeface="Symbol"/>
              <a:buChar char="Þ"/>
            </a:pPr>
            <a:r>
              <a:rPr lang="en-GB" sz="1600" dirty="0"/>
              <a:t>Groups of equity holders often  band together for certain issues</a:t>
            </a:r>
            <a:endParaRPr lang="fr-FR" sz="1600" dirty="0"/>
          </a:p>
        </p:txBody>
      </p:sp>
    </p:spTree>
    <p:extLst>
      <p:ext uri="{BB962C8B-B14F-4D97-AF65-F5344CB8AC3E}">
        <p14:creationId xmlns:p14="http://schemas.microsoft.com/office/powerpoint/2010/main" val="8225183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4383" y="1594159"/>
            <a:ext cx="8609611" cy="4685898"/>
          </a:xfrm>
          <a:prstGeom prst="rect">
            <a:avLst/>
          </a:prstGeom>
        </p:spPr>
        <p:txBody>
          <a:bodyPr wrap="square">
            <a:spAutoFit/>
          </a:bodyPr>
          <a:lstStyle/>
          <a:p>
            <a:pPr algn="just"/>
            <a:r>
              <a:rPr lang="fr-FR" sz="2000" i="1" dirty="0"/>
              <a:t>1.2. </a:t>
            </a:r>
            <a:r>
              <a:rPr lang="fr-FR" sz="2000" i="1" dirty="0" err="1"/>
              <a:t>Czech</a:t>
            </a:r>
            <a:r>
              <a:rPr lang="fr-FR" sz="2000" i="1" dirty="0"/>
              <a:t> </a:t>
            </a:r>
            <a:r>
              <a:rPr lang="fr-FR" sz="2000" i="1" dirty="0" err="1"/>
              <a:t>Republic</a:t>
            </a:r>
            <a:r>
              <a:rPr lang="fr-FR" sz="2000" i="1" dirty="0"/>
              <a:t> and </a:t>
            </a:r>
            <a:r>
              <a:rPr lang="fr-FR" sz="2000" i="1" dirty="0" err="1"/>
              <a:t>Slovak</a:t>
            </a:r>
            <a:r>
              <a:rPr lang="fr-FR" sz="2000" i="1" dirty="0"/>
              <a:t> </a:t>
            </a:r>
            <a:r>
              <a:rPr lang="fr-FR" sz="2000" i="1" dirty="0" err="1"/>
              <a:t>Republic</a:t>
            </a:r>
            <a:r>
              <a:rPr lang="fr-FR" sz="2000" i="1" dirty="0"/>
              <a:t> vision</a:t>
            </a:r>
          </a:p>
          <a:p>
            <a:pPr algn="just"/>
            <a:endParaRPr lang="fr-FR" sz="2400" dirty="0"/>
          </a:p>
          <a:p>
            <a:pPr marL="800100" lvl="1" indent="-342900" algn="just">
              <a:buFont typeface="Arial" panose="020B0604020202020204" pitchFamily="34" charset="0"/>
              <a:buChar char="•"/>
            </a:pPr>
            <a:r>
              <a:rPr lang="en-US" dirty="0"/>
              <a:t>Subordination of the Shareholders’ Receivables (Old Equity):</a:t>
            </a:r>
          </a:p>
          <a:p>
            <a:pPr lvl="1" algn="just"/>
            <a:endParaRPr lang="en-US" sz="800" b="1" dirty="0"/>
          </a:p>
          <a:p>
            <a:pPr marL="1296000" lvl="3" indent="-457200" algn="just"/>
            <a:r>
              <a:rPr lang="en-US" sz="1600" dirty="0"/>
              <a:t>=&gt;	In both countries: Shareholders’ receivables are to be repaid only after all receivables of secured and unsecured creditors against the debtor (incl. other subordinated receivables) are satisfied</a:t>
            </a:r>
          </a:p>
          <a:p>
            <a:pPr marL="1296000" lvl="2" indent="-457200" algn="just"/>
            <a:endParaRPr lang="en-US" sz="1600" dirty="0"/>
          </a:p>
          <a:p>
            <a:pPr marL="1296000" lvl="2" indent="-457200" algn="just">
              <a:buFont typeface="Symbol"/>
              <a:buChar char="Þ"/>
            </a:pPr>
            <a:r>
              <a:rPr lang="en-US" sz="1600" dirty="0"/>
              <a:t>	In Slovakia:</a:t>
            </a:r>
          </a:p>
          <a:p>
            <a:pPr marL="1678950" lvl="4" indent="-285750" algn="just">
              <a:buFont typeface="Wingdings" panose="05000000000000000000" pitchFamily="2" charset="2"/>
              <a:buChar char="§"/>
            </a:pPr>
            <a:r>
              <a:rPr lang="en-US" sz="1600" dirty="0"/>
              <a:t>receivables of all related persons/companies are subordinated,</a:t>
            </a:r>
          </a:p>
          <a:p>
            <a:pPr marL="1678950" lvl="4" indent="-285750" algn="just">
              <a:buFont typeface="Wingdings" panose="05000000000000000000" pitchFamily="2" charset="2"/>
              <a:buChar char="§"/>
            </a:pPr>
            <a:r>
              <a:rPr lang="en-US" sz="1600" dirty="0"/>
              <a:t>subordination does not relate strictly only to receivables arising from the participation in the debtor</a:t>
            </a:r>
            <a:endParaRPr lang="fr-FR" sz="1600" dirty="0"/>
          </a:p>
          <a:p>
            <a:pPr lvl="3" algn="just"/>
            <a:endParaRPr lang="fr-FR" sz="1050" dirty="0"/>
          </a:p>
          <a:p>
            <a:pPr marL="800100" lvl="1" indent="-342900" algn="just">
              <a:buFont typeface="Arial" panose="020B0604020202020204" pitchFamily="34" charset="0"/>
              <a:buChar char="•"/>
            </a:pPr>
            <a:r>
              <a:rPr lang="en-US" dirty="0"/>
              <a:t>Shareholders as Creditors in the Restructuring/Reorganization Proceedings:</a:t>
            </a:r>
          </a:p>
          <a:p>
            <a:pPr marL="800100" lvl="1" indent="-342900" algn="just">
              <a:buFont typeface="Arial" panose="020B0604020202020204" pitchFamily="34" charset="0"/>
              <a:buChar char="•"/>
            </a:pPr>
            <a:endParaRPr lang="en-US" sz="800" b="1" dirty="0"/>
          </a:p>
          <a:p>
            <a:pPr marL="1371600" lvl="2" indent="-457200" algn="just"/>
            <a:r>
              <a:rPr lang="en-US" sz="1600" dirty="0"/>
              <a:t>=&gt;	may create a separate group of creditors (namely if their rights are affected by a restructuring plan)</a:t>
            </a:r>
          </a:p>
          <a:p>
            <a:pPr marL="1371600" lvl="2" indent="-457200" algn="just"/>
            <a:endParaRPr lang="en-US" sz="1600" dirty="0"/>
          </a:p>
          <a:p>
            <a:pPr marL="1371600" lvl="2" indent="-457200" algn="just"/>
            <a:r>
              <a:rPr lang="en-US" sz="1600" dirty="0"/>
              <a:t>=&gt;	may affect the approval of a restructuring/reorganization plan.</a:t>
            </a:r>
            <a:endParaRPr lang="fr-FR" sz="1600" dirty="0"/>
          </a:p>
        </p:txBody>
      </p:sp>
    </p:spTree>
    <p:extLst>
      <p:ext uri="{BB962C8B-B14F-4D97-AF65-F5344CB8AC3E}">
        <p14:creationId xmlns:p14="http://schemas.microsoft.com/office/powerpoint/2010/main" val="177110302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8764" y="1594159"/>
            <a:ext cx="8253350" cy="3731791"/>
          </a:xfrm>
          <a:prstGeom prst="rect">
            <a:avLst/>
          </a:prstGeom>
        </p:spPr>
        <p:txBody>
          <a:bodyPr wrap="square">
            <a:spAutoFit/>
          </a:bodyPr>
          <a:lstStyle/>
          <a:p>
            <a:r>
              <a:rPr lang="fr-FR" sz="2000" i="1" dirty="0"/>
              <a:t>1.3. </a:t>
            </a:r>
            <a:r>
              <a:rPr lang="fr-FR" sz="2000" i="1" dirty="0" err="1"/>
              <a:t>Portuguese</a:t>
            </a:r>
            <a:r>
              <a:rPr lang="fr-FR" sz="2000" i="1" dirty="0"/>
              <a:t> vision</a:t>
            </a:r>
          </a:p>
          <a:p>
            <a:pPr fontAlgn="auto">
              <a:spcBef>
                <a:spcPts val="0"/>
              </a:spcBef>
              <a:spcAft>
                <a:spcPts val="0"/>
              </a:spcAft>
              <a:defRPr/>
            </a:pPr>
            <a:endParaRPr lang="fr-FR" sz="2400" dirty="0"/>
          </a:p>
          <a:p>
            <a:pPr marL="800100" lvl="1" indent="-342900" algn="just" fontAlgn="auto">
              <a:spcBef>
                <a:spcPts val="0"/>
              </a:spcBef>
              <a:spcAft>
                <a:spcPts val="0"/>
              </a:spcAft>
              <a:buFont typeface="Arial" panose="020B0604020202020204" pitchFamily="34" charset="0"/>
              <a:buChar char="•"/>
              <a:defRPr/>
            </a:pPr>
            <a:r>
              <a:rPr lang="en-US" dirty="0"/>
              <a:t>Subordination of the Shareholders’ Receivables:</a:t>
            </a:r>
          </a:p>
          <a:p>
            <a:pPr lvl="1" algn="just" fontAlgn="auto">
              <a:spcBef>
                <a:spcPts val="0"/>
              </a:spcBef>
              <a:spcAft>
                <a:spcPts val="0"/>
              </a:spcAft>
              <a:defRPr/>
            </a:pPr>
            <a:endParaRPr lang="en-US" sz="1600" dirty="0"/>
          </a:p>
          <a:p>
            <a:pPr marL="1296000" lvl="3" indent="-457200" algn="just" fontAlgn="auto">
              <a:spcBef>
                <a:spcPts val="0"/>
              </a:spcBef>
              <a:spcAft>
                <a:spcPts val="0"/>
              </a:spcAft>
              <a:defRPr/>
            </a:pPr>
            <a:r>
              <a:rPr lang="en-US" sz="1600" dirty="0"/>
              <a:t>=&gt;     Shareholders’ receivables are to be repaid only after all receivables of secured and unsecured creditors against the debtor (incl. every other subordinated receivables) are satisfied.</a:t>
            </a:r>
          </a:p>
          <a:p>
            <a:pPr marL="1296000" lvl="3" indent="-457200" algn="just" fontAlgn="auto">
              <a:spcBef>
                <a:spcPts val="0"/>
              </a:spcBef>
              <a:spcAft>
                <a:spcPts val="0"/>
              </a:spcAft>
              <a:defRPr/>
            </a:pPr>
            <a:endParaRPr lang="en-US" sz="1600" dirty="0"/>
          </a:p>
          <a:p>
            <a:pPr marL="1296000" lvl="2" indent="-457200" algn="just" fontAlgn="auto">
              <a:spcBef>
                <a:spcPts val="0"/>
              </a:spcBef>
              <a:spcAft>
                <a:spcPts val="0"/>
              </a:spcAft>
              <a:defRPr/>
            </a:pPr>
            <a:endParaRPr lang="en-US" sz="1600" dirty="0"/>
          </a:p>
          <a:p>
            <a:pPr marL="1296000" lvl="2" indent="-457200" algn="just" fontAlgn="auto">
              <a:spcBef>
                <a:spcPts val="0"/>
              </a:spcBef>
              <a:spcAft>
                <a:spcPts val="0"/>
              </a:spcAft>
              <a:buFont typeface="Symbol"/>
              <a:buChar char="Þ"/>
              <a:defRPr/>
            </a:pPr>
            <a:endParaRPr lang="fr-FR" sz="1050" dirty="0"/>
          </a:p>
          <a:p>
            <a:pPr marL="800100" lvl="1" indent="-342900" algn="just" fontAlgn="auto">
              <a:spcBef>
                <a:spcPts val="0"/>
              </a:spcBef>
              <a:spcAft>
                <a:spcPts val="0"/>
              </a:spcAft>
              <a:buFont typeface="Arial" panose="020B0604020202020204" pitchFamily="34" charset="0"/>
              <a:buChar char="•"/>
              <a:defRPr/>
            </a:pPr>
            <a:r>
              <a:rPr lang="en-US" dirty="0"/>
              <a:t>Shareholders as Creditors in the Restructuring/Reorganization Proceedings:</a:t>
            </a:r>
          </a:p>
          <a:p>
            <a:pPr marL="1371600" lvl="2" indent="-457200" algn="just">
              <a:defRPr/>
            </a:pPr>
            <a:endParaRPr lang="en-US" sz="1600" dirty="0"/>
          </a:p>
          <a:p>
            <a:pPr marL="1371600" lvl="2" indent="-457200" algn="just">
              <a:defRPr/>
            </a:pPr>
            <a:r>
              <a:rPr lang="en-US" sz="1600" dirty="0"/>
              <a:t>=&gt;     Only have voting rights on the  approval of a restructuring/reorganization plan</a:t>
            </a:r>
          </a:p>
          <a:p>
            <a:pPr lvl="2" algn="just"/>
            <a:endParaRPr lang="fr-FR" dirty="0"/>
          </a:p>
        </p:txBody>
      </p:sp>
    </p:spTree>
    <p:extLst>
      <p:ext uri="{BB962C8B-B14F-4D97-AF65-F5344CB8AC3E}">
        <p14:creationId xmlns:p14="http://schemas.microsoft.com/office/powerpoint/2010/main" val="297510882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3139" y="1594159"/>
            <a:ext cx="8277100" cy="2954655"/>
          </a:xfrm>
          <a:prstGeom prst="rect">
            <a:avLst/>
          </a:prstGeom>
        </p:spPr>
        <p:txBody>
          <a:bodyPr wrap="square">
            <a:spAutoFit/>
          </a:bodyPr>
          <a:lstStyle/>
          <a:p>
            <a:pPr algn="just"/>
            <a:r>
              <a:rPr lang="fr-FR" sz="2000" i="1" dirty="0"/>
              <a:t>1.4. French vision</a:t>
            </a:r>
          </a:p>
          <a:p>
            <a:pPr algn="just"/>
            <a:endParaRPr lang="fr-FR" sz="2400" dirty="0"/>
          </a:p>
          <a:p>
            <a:pPr marL="742950" lvl="1" indent="-285750" algn="just">
              <a:spcAft>
                <a:spcPts val="1200"/>
              </a:spcAft>
              <a:buFont typeface="Arial" panose="020B0604020202020204" pitchFamily="34" charset="0"/>
              <a:buChar char="•"/>
            </a:pPr>
            <a:r>
              <a:rPr lang="en-GB" dirty="0"/>
              <a:t>Constitutional property right </a:t>
            </a:r>
            <a:r>
              <a:rPr lang="en-GB" i="1" dirty="0"/>
              <a:t>vs </a:t>
            </a:r>
            <a:r>
              <a:rPr lang="en-GB" dirty="0"/>
              <a:t>interest of a company facing difficulties.</a:t>
            </a:r>
          </a:p>
          <a:p>
            <a:pPr marL="742950" lvl="1" indent="-285750" algn="just">
              <a:spcAft>
                <a:spcPts val="1200"/>
              </a:spcAft>
              <a:buFont typeface="Arial" panose="020B0604020202020204" pitchFamily="34" charset="0"/>
              <a:buChar char="•"/>
            </a:pPr>
            <a:r>
              <a:rPr lang="en-GB" dirty="0"/>
              <a:t>Since Napoleon, because of the force of the constitutional property right, for many years, it was not possible to kick out the equity.  </a:t>
            </a:r>
          </a:p>
          <a:p>
            <a:pPr marL="742950" lvl="1" indent="-285750" algn="just">
              <a:spcAft>
                <a:spcPts val="1200"/>
              </a:spcAft>
              <a:buFont typeface="Arial" panose="020B0604020202020204" pitchFamily="34" charset="0"/>
              <a:buChar char="•"/>
            </a:pPr>
            <a:r>
              <a:rPr lang="en-GB" dirty="0"/>
              <a:t>Over the last few years, more power has been granted to the creditors while in the same time equity’s power has been reduced.</a:t>
            </a:r>
          </a:p>
          <a:p>
            <a:pPr lvl="2" algn="just"/>
            <a:endParaRPr lang="fr-FR" dirty="0"/>
          </a:p>
        </p:txBody>
      </p:sp>
    </p:spTree>
    <p:extLst>
      <p:ext uri="{BB962C8B-B14F-4D97-AF65-F5344CB8AC3E}">
        <p14:creationId xmlns:p14="http://schemas.microsoft.com/office/powerpoint/2010/main" val="6322782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4389" y="1594159"/>
            <a:ext cx="8134597" cy="5170646"/>
          </a:xfrm>
          <a:prstGeom prst="rect">
            <a:avLst/>
          </a:prstGeom>
        </p:spPr>
        <p:txBody>
          <a:bodyPr wrap="square">
            <a:spAutoFit/>
          </a:bodyPr>
          <a:lstStyle/>
          <a:p>
            <a:pPr algn="just"/>
            <a:r>
              <a:rPr lang="fr-FR" sz="2400" b="1" dirty="0"/>
              <a:t>2. The </a:t>
            </a:r>
            <a:r>
              <a:rPr lang="fr-FR" sz="2400" b="1" dirty="0" err="1"/>
              <a:t>legal</a:t>
            </a:r>
            <a:r>
              <a:rPr lang="fr-FR" sz="2400" b="1" dirty="0"/>
              <a:t> </a:t>
            </a:r>
            <a:r>
              <a:rPr lang="fr-FR" sz="2400" b="1" dirty="0" err="1"/>
              <a:t>ways</a:t>
            </a:r>
            <a:r>
              <a:rPr lang="fr-FR" sz="2400" b="1" dirty="0"/>
              <a:t> to kick out the </a:t>
            </a:r>
            <a:r>
              <a:rPr lang="fr-FR" sz="2400" b="1" dirty="0" err="1"/>
              <a:t>equity</a:t>
            </a:r>
            <a:endParaRPr lang="fr-FR" sz="2400" b="1" dirty="0"/>
          </a:p>
          <a:p>
            <a:pPr algn="just"/>
            <a:endParaRPr lang="fr-FR" sz="1400" dirty="0"/>
          </a:p>
          <a:p>
            <a:pPr algn="just"/>
            <a:r>
              <a:rPr lang="fr-FR" sz="2000" i="1" dirty="0"/>
              <a:t>2.1. US Vision</a:t>
            </a:r>
          </a:p>
          <a:p>
            <a:pPr algn="just"/>
            <a:endParaRPr lang="fr-FR" sz="1400" dirty="0"/>
          </a:p>
          <a:p>
            <a:pPr marL="742950" lvl="1" indent="-285750" algn="just">
              <a:buFont typeface="Arial" panose="020B0604020202020204" pitchFamily="34" charset="0"/>
              <a:buChar char="•"/>
            </a:pPr>
            <a:r>
              <a:rPr lang="en-GB" dirty="0"/>
              <a:t>Value of the company may impact options regarding the equity</a:t>
            </a:r>
          </a:p>
          <a:p>
            <a:pPr marL="742950" lvl="1" indent="-285750" algn="just">
              <a:buFont typeface="Symbol"/>
              <a:buChar char="Þ"/>
            </a:pPr>
            <a:endParaRPr lang="en-GB" dirty="0"/>
          </a:p>
          <a:p>
            <a:pPr marL="1116000" lvl="2" indent="-285750" algn="just">
              <a:buFont typeface="Symbol"/>
              <a:buChar char="Þ"/>
            </a:pPr>
            <a:r>
              <a:rPr lang="en-GB" dirty="0"/>
              <a:t>Depends on who wants to squeeze out whom</a:t>
            </a:r>
          </a:p>
          <a:p>
            <a:pPr marL="1116000" lvl="2" indent="-285750" algn="just">
              <a:buFont typeface="Symbol"/>
              <a:buChar char="Þ"/>
            </a:pPr>
            <a:r>
              <a:rPr lang="en-GB" dirty="0"/>
              <a:t>Type of equity owner may also impact options (sophisticated e.g. PE fund; or unsophisticated e.g. individual owner)</a:t>
            </a:r>
          </a:p>
          <a:p>
            <a:pPr marL="830250" lvl="2" algn="just"/>
            <a:endParaRPr lang="en-GB" dirty="0"/>
          </a:p>
          <a:p>
            <a:pPr marL="1116000" lvl="2" indent="-285750" algn="just">
              <a:buFont typeface="Symbol"/>
              <a:buChar char="Þ"/>
            </a:pPr>
            <a:r>
              <a:rPr lang="en-GB" dirty="0"/>
              <a:t>Distinction of economic vs. voting/control rights</a:t>
            </a:r>
            <a:endParaRPr lang="fr-FR" sz="2400" dirty="0"/>
          </a:p>
          <a:p>
            <a:pPr marL="1692000" lvl="4" indent="-285750" algn="just">
              <a:buFont typeface="Wingdings" panose="05000000000000000000" pitchFamily="2" charset="2"/>
              <a:buChar char="§"/>
            </a:pPr>
            <a:r>
              <a:rPr lang="en-GB" dirty="0"/>
              <a:t>Based on corporate docs and/or state law</a:t>
            </a:r>
          </a:p>
          <a:p>
            <a:pPr marL="1692000" lvl="4" indent="-285750" algn="just">
              <a:buFont typeface="Wingdings" panose="05000000000000000000" pitchFamily="2" charset="2"/>
              <a:buChar char="§"/>
            </a:pPr>
            <a:r>
              <a:rPr lang="en-GB" dirty="0"/>
              <a:t>e.g. Ford, Google</a:t>
            </a:r>
            <a:endParaRPr lang="fr-FR" sz="2400" dirty="0"/>
          </a:p>
          <a:p>
            <a:pPr lvl="2" algn="just"/>
            <a:r>
              <a:rPr lang="fr-FR" sz="2000" dirty="0"/>
              <a:t>=&gt;</a:t>
            </a:r>
            <a:r>
              <a:rPr lang="fr-FR" sz="2400" dirty="0"/>
              <a:t> </a:t>
            </a:r>
            <a:r>
              <a:rPr lang="en-GB" dirty="0"/>
              <a:t>Where in process?</a:t>
            </a:r>
            <a:endParaRPr lang="fr-FR" sz="2400" dirty="0"/>
          </a:p>
          <a:p>
            <a:pPr marL="1728000" lvl="4" indent="-285750" algn="just">
              <a:buFont typeface="Wingdings" panose="05000000000000000000" pitchFamily="2" charset="2"/>
              <a:buChar char="§"/>
            </a:pPr>
            <a:r>
              <a:rPr lang="en-GB" dirty="0"/>
              <a:t>Ch. 11 – lender not in control, equity is</a:t>
            </a:r>
            <a:endParaRPr lang="fr-FR" sz="2400" dirty="0"/>
          </a:p>
          <a:p>
            <a:pPr marL="1728000" lvl="4" indent="-285750" algn="just">
              <a:buFont typeface="Wingdings" panose="05000000000000000000" pitchFamily="2" charset="2"/>
              <a:buChar char="§"/>
            </a:pPr>
            <a:r>
              <a:rPr lang="en-GB" dirty="0"/>
              <a:t>Ch. 7 – lender in control, equity likely out of the money</a:t>
            </a:r>
            <a:endParaRPr lang="fr-FR" sz="2400" dirty="0"/>
          </a:p>
          <a:p>
            <a:pPr marL="1728000" lvl="4" indent="-285750" algn="just">
              <a:buFont typeface="Wingdings" panose="05000000000000000000" pitchFamily="2" charset="2"/>
              <a:buChar char="§"/>
            </a:pPr>
            <a:r>
              <a:rPr lang="en-GB" dirty="0"/>
              <a:t>Outside of 7 or 11 </a:t>
            </a:r>
            <a:r>
              <a:rPr lang="en-GB" dirty="0">
                <a:sym typeface="Wingdings"/>
              </a:rPr>
              <a:t></a:t>
            </a:r>
            <a:r>
              <a:rPr lang="en-GB" dirty="0"/>
              <a:t> depends on corporate / loan docs and state law</a:t>
            </a:r>
            <a:endParaRPr lang="fr-FR" dirty="0"/>
          </a:p>
        </p:txBody>
      </p:sp>
    </p:spTree>
    <p:extLst>
      <p:ext uri="{BB962C8B-B14F-4D97-AF65-F5344CB8AC3E}">
        <p14:creationId xmlns:p14="http://schemas.microsoft.com/office/powerpoint/2010/main" val="118089006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1954213"/>
            <a:ext cx="8229600" cy="2271391"/>
          </a:xfrm>
          <a:prstGeom prst="rect">
            <a:avLst/>
          </a:prstGeom>
        </p:spPr>
        <p:txBody>
          <a:bodyPr wrap="square">
            <a:spAutoFit/>
          </a:bodyPr>
          <a:lstStyle/>
          <a:p>
            <a:pPr marL="0" indent="0" algn="just">
              <a:buNone/>
            </a:pPr>
            <a:r>
              <a:rPr lang="fr-FR" sz="2000" i="1" dirty="0"/>
              <a:t>2.2. </a:t>
            </a:r>
            <a:r>
              <a:rPr lang="fr-FR" sz="2000" i="1" dirty="0" err="1"/>
              <a:t>Czech</a:t>
            </a:r>
            <a:r>
              <a:rPr lang="fr-FR" sz="2000" i="1" dirty="0"/>
              <a:t> </a:t>
            </a:r>
            <a:r>
              <a:rPr lang="fr-FR" sz="2000" i="1" dirty="0" err="1"/>
              <a:t>Republic</a:t>
            </a:r>
            <a:r>
              <a:rPr lang="fr-FR" sz="2000" i="1" dirty="0"/>
              <a:t> and </a:t>
            </a:r>
            <a:r>
              <a:rPr lang="fr-FR" sz="2000" i="1" dirty="0" err="1"/>
              <a:t>Slovak</a:t>
            </a:r>
            <a:r>
              <a:rPr lang="fr-FR" sz="2000" i="1" dirty="0"/>
              <a:t> </a:t>
            </a:r>
            <a:r>
              <a:rPr lang="fr-FR" sz="2000" i="1" dirty="0" err="1"/>
              <a:t>Republic</a:t>
            </a:r>
            <a:r>
              <a:rPr lang="fr-FR" sz="2000" i="1" dirty="0"/>
              <a:t> vision</a:t>
            </a:r>
          </a:p>
          <a:p>
            <a:pPr marL="0" indent="0" algn="just">
              <a:buNone/>
            </a:pPr>
            <a:endParaRPr lang="fr-FR" sz="2400" dirty="0"/>
          </a:p>
          <a:p>
            <a:pPr lvl="1" algn="just">
              <a:spcBef>
                <a:spcPts val="0"/>
              </a:spcBef>
              <a:buFont typeface="Arial" panose="020B0604020202020204" pitchFamily="34" charset="0"/>
              <a:buChar char="•"/>
            </a:pPr>
            <a:r>
              <a:rPr lang="en-US" sz="1800" dirty="0"/>
              <a:t>not foreseen within bankruptcy as the bankruptcy is aimed at sale of the debtor’s property (share deals or asset deals possible);</a:t>
            </a:r>
          </a:p>
          <a:p>
            <a:pPr lvl="1" algn="just">
              <a:spcBef>
                <a:spcPts val="0"/>
              </a:spcBef>
              <a:buFont typeface="Arial" panose="020B0604020202020204" pitchFamily="34" charset="0"/>
              <a:buChar char="•"/>
            </a:pPr>
            <a:endParaRPr lang="en-US" sz="1800" dirty="0"/>
          </a:p>
          <a:p>
            <a:pPr lvl="1" algn="just">
              <a:spcBef>
                <a:spcPts val="0"/>
              </a:spcBef>
              <a:buFont typeface="Arial" panose="020B0604020202020204" pitchFamily="34" charset="0"/>
              <a:buChar char="•"/>
            </a:pPr>
            <a:r>
              <a:rPr lang="en-US" sz="1800" dirty="0"/>
              <a:t>restructuring/reorganization: entry of a new investor is one of the solutions</a:t>
            </a:r>
            <a:endParaRPr lang="fr-FR" sz="2400" dirty="0"/>
          </a:p>
          <a:p>
            <a:pPr marL="0" indent="0" algn="just">
              <a:buNone/>
            </a:pPr>
            <a:endParaRPr lang="fr-FR" sz="1400" dirty="0"/>
          </a:p>
        </p:txBody>
      </p:sp>
    </p:spTree>
    <p:extLst>
      <p:ext uri="{BB962C8B-B14F-4D97-AF65-F5344CB8AC3E}">
        <p14:creationId xmlns:p14="http://schemas.microsoft.com/office/powerpoint/2010/main" val="26976224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50674"/>
            <a:ext cx="8413668" cy="4678878"/>
          </a:xfrm>
        </p:spPr>
        <p:txBody>
          <a:bodyPr>
            <a:noAutofit/>
          </a:bodyPr>
          <a:lstStyle/>
          <a:p>
            <a:pPr marL="0" indent="0">
              <a:spcBef>
                <a:spcPts val="0"/>
              </a:spcBef>
              <a:buNone/>
            </a:pPr>
            <a:r>
              <a:rPr lang="fr-FR" sz="2000" i="1" dirty="0"/>
              <a:t>2.3. </a:t>
            </a:r>
            <a:r>
              <a:rPr lang="fr-FR" sz="2000" i="1" dirty="0" err="1"/>
              <a:t>Portuguese</a:t>
            </a:r>
            <a:r>
              <a:rPr lang="fr-FR" sz="2000" i="1" dirty="0"/>
              <a:t> vision</a:t>
            </a:r>
          </a:p>
          <a:p>
            <a:endParaRPr lang="fr-FR" sz="700" dirty="0"/>
          </a:p>
          <a:p>
            <a:pPr lvl="1" algn="just">
              <a:spcBef>
                <a:spcPts val="0"/>
              </a:spcBef>
              <a:buFont typeface="Arial" panose="020B0604020202020204" pitchFamily="34" charset="0"/>
              <a:buChar char="•"/>
              <a:defRPr/>
            </a:pPr>
            <a:r>
              <a:rPr lang="en-GB" sz="1800" dirty="0"/>
              <a:t>Shareholder exclusion through “</a:t>
            </a:r>
            <a:r>
              <a:rPr lang="en-GB" sz="1800" dirty="0" err="1"/>
              <a:t>Harmónio</a:t>
            </a:r>
            <a:r>
              <a:rPr lang="en-GB" sz="1800" dirty="0"/>
              <a:t>” Operation (</a:t>
            </a:r>
            <a:r>
              <a:rPr lang="en-US" sz="1800" dirty="0"/>
              <a:t>decrease and increase of capital):</a:t>
            </a:r>
          </a:p>
          <a:p>
            <a:pPr lvl="1" algn="just">
              <a:spcBef>
                <a:spcPts val="0"/>
              </a:spcBef>
              <a:buFont typeface="Arial" panose="020B0604020202020204" pitchFamily="34" charset="0"/>
              <a:buChar char="•"/>
              <a:defRPr/>
            </a:pPr>
            <a:endParaRPr lang="en-US" sz="800" i="1" dirty="0"/>
          </a:p>
          <a:p>
            <a:pPr marL="1260000" lvl="2" indent="-457200" algn="just">
              <a:lnSpc>
                <a:spcPct val="120000"/>
              </a:lnSpc>
              <a:spcBef>
                <a:spcPts val="0"/>
              </a:spcBef>
              <a:buFont typeface="Symbol"/>
              <a:buChar char="Þ"/>
              <a:defRPr/>
            </a:pPr>
            <a:r>
              <a:rPr lang="en-US" sz="1600" i="1" dirty="0"/>
              <a:t>“</a:t>
            </a:r>
            <a:r>
              <a:rPr lang="en-US" sz="1600" dirty="0" err="1"/>
              <a:t>Harmónio</a:t>
            </a:r>
            <a:r>
              <a:rPr lang="en-US" sz="1600" i="1" dirty="0"/>
              <a:t>”</a:t>
            </a:r>
            <a:r>
              <a:rPr lang="en-US" sz="1600" dirty="0"/>
              <a:t> Operation: perform a share capital decrease followed by a share </a:t>
            </a:r>
            <a:r>
              <a:rPr lang="en-GB" sz="1600" dirty="0"/>
              <a:t>capital increase to meet share capital minimum requirements (if any)</a:t>
            </a:r>
            <a:r>
              <a:rPr lang="en-US" sz="1600" dirty="0"/>
              <a:t>;</a:t>
            </a:r>
          </a:p>
          <a:p>
            <a:pPr marL="1260000" lvl="2" indent="-457200" algn="just">
              <a:lnSpc>
                <a:spcPct val="120000"/>
              </a:lnSpc>
              <a:spcBef>
                <a:spcPts val="0"/>
              </a:spcBef>
              <a:buFont typeface="Symbol"/>
              <a:buChar char="Þ"/>
              <a:defRPr/>
            </a:pPr>
            <a:endParaRPr lang="en-US" sz="800" dirty="0"/>
          </a:p>
          <a:p>
            <a:pPr marL="1260000" lvl="2" indent="-457200" algn="just">
              <a:lnSpc>
                <a:spcPct val="120000"/>
              </a:lnSpc>
              <a:spcBef>
                <a:spcPts val="0"/>
              </a:spcBef>
              <a:buFont typeface="Symbol"/>
              <a:buChar char="Þ"/>
              <a:defRPr/>
            </a:pPr>
            <a:r>
              <a:rPr lang="en-GB" sz="1600" dirty="0"/>
              <a:t>Share capital increase resolution corresponds to the “</a:t>
            </a:r>
            <a:r>
              <a:rPr lang="en-GB" sz="1600" dirty="0" err="1"/>
              <a:t>Harmónio</a:t>
            </a:r>
            <a:r>
              <a:rPr lang="en-GB" sz="1600" i="1" dirty="0"/>
              <a:t>”</a:t>
            </a:r>
            <a:r>
              <a:rPr lang="en-GB" sz="1600" dirty="0"/>
              <a:t> Operation resolution</a:t>
            </a:r>
            <a:r>
              <a:rPr lang="fr-FR" sz="1600" dirty="0"/>
              <a:t>;</a:t>
            </a:r>
          </a:p>
          <a:p>
            <a:pPr marL="1260000" lvl="2" indent="-457200" algn="just">
              <a:lnSpc>
                <a:spcPct val="120000"/>
              </a:lnSpc>
              <a:spcBef>
                <a:spcPts val="0"/>
              </a:spcBef>
              <a:buFont typeface="Symbol"/>
              <a:buChar char="Þ"/>
              <a:defRPr/>
            </a:pPr>
            <a:r>
              <a:rPr lang="en-GB" sz="1600" dirty="0"/>
              <a:t>The share capital increase:</a:t>
            </a:r>
            <a:endParaRPr lang="fr-FR" sz="1600" dirty="0"/>
          </a:p>
          <a:p>
            <a:pPr marL="1260000" lvl="2" indent="-457200" algn="just">
              <a:lnSpc>
                <a:spcPct val="120000"/>
              </a:lnSpc>
              <a:spcBef>
                <a:spcPts val="0"/>
              </a:spcBef>
              <a:buFont typeface="Symbol"/>
              <a:buChar char="Þ"/>
              <a:defRPr/>
            </a:pPr>
            <a:endParaRPr lang="fr-FR" sz="800" dirty="0"/>
          </a:p>
          <a:p>
            <a:pPr marL="1717200" lvl="4" indent="-457200" algn="just">
              <a:lnSpc>
                <a:spcPct val="120000"/>
              </a:lnSpc>
              <a:spcBef>
                <a:spcPts val="0"/>
              </a:spcBef>
              <a:buFont typeface="Wingdings" panose="05000000000000000000" pitchFamily="2" charset="2"/>
              <a:buChar char="§"/>
              <a:defRPr/>
            </a:pPr>
            <a:r>
              <a:rPr lang="en-GB" sz="1600" dirty="0"/>
              <a:t>Shall be subscribed by third parties (if willing to do so);</a:t>
            </a:r>
          </a:p>
          <a:p>
            <a:pPr marL="1717200" lvl="4" indent="-457200" algn="just">
              <a:lnSpc>
                <a:spcPct val="120000"/>
              </a:lnSpc>
              <a:spcBef>
                <a:spcPts val="0"/>
              </a:spcBef>
              <a:buFont typeface="Wingdings" panose="05000000000000000000" pitchFamily="2" charset="2"/>
              <a:buChar char="§"/>
              <a:defRPr/>
            </a:pPr>
            <a:r>
              <a:rPr lang="en-GB" sz="1600" dirty="0"/>
              <a:t>Could also be validly undertaken by the company’s general meeting;</a:t>
            </a:r>
          </a:p>
          <a:p>
            <a:pPr marL="1717200" lvl="4" indent="-457200" algn="just">
              <a:lnSpc>
                <a:spcPct val="120000"/>
              </a:lnSpc>
              <a:spcBef>
                <a:spcPts val="0"/>
              </a:spcBef>
              <a:buFont typeface="Wingdings" panose="05000000000000000000" pitchFamily="2" charset="2"/>
              <a:buChar char="§"/>
              <a:defRPr/>
            </a:pPr>
            <a:r>
              <a:rPr lang="en-GB" sz="1600" dirty="0"/>
              <a:t>Comply with majorities fixed by law/the articles of association.</a:t>
            </a:r>
          </a:p>
          <a:p>
            <a:pPr marL="1717200" lvl="4" indent="-457200" algn="just">
              <a:lnSpc>
                <a:spcPct val="120000"/>
              </a:lnSpc>
              <a:spcBef>
                <a:spcPts val="0"/>
              </a:spcBef>
              <a:buFont typeface="Wingdings" panose="05000000000000000000" pitchFamily="2" charset="2"/>
              <a:buChar char="§"/>
              <a:defRPr/>
            </a:pPr>
            <a:endParaRPr lang="en-GB" sz="800" dirty="0"/>
          </a:p>
          <a:p>
            <a:pPr marL="1260000" lvl="2" indent="-457200" algn="just">
              <a:lnSpc>
                <a:spcPct val="120000"/>
              </a:lnSpc>
              <a:spcBef>
                <a:spcPts val="0"/>
              </a:spcBef>
              <a:buFont typeface="Symbol"/>
              <a:buChar char="Þ"/>
            </a:pPr>
            <a:r>
              <a:rPr lang="en-GB" altLang="pt-PT" sz="1600" dirty="0"/>
              <a:t>The need for fresh money: share capital increase through (</a:t>
            </a:r>
            <a:r>
              <a:rPr lang="en-GB" altLang="pt-PT" sz="1600" dirty="0" err="1"/>
              <a:t>i</a:t>
            </a:r>
            <a:r>
              <a:rPr lang="en-GB" altLang="pt-PT" sz="1600" dirty="0"/>
              <a:t>) contributions in cash; or (ii) conversion of debt into capital;</a:t>
            </a:r>
          </a:p>
          <a:p>
            <a:pPr marL="1260000" lvl="2" indent="-457200" algn="just">
              <a:lnSpc>
                <a:spcPct val="120000"/>
              </a:lnSpc>
              <a:spcBef>
                <a:spcPts val="0"/>
              </a:spcBef>
              <a:buFont typeface="Symbol"/>
              <a:buChar char="Þ"/>
            </a:pPr>
            <a:r>
              <a:rPr lang="en-GB" altLang="pt-PT" sz="1600" dirty="0"/>
              <a:t>Change in the shareholder composition.</a:t>
            </a:r>
            <a:endParaRPr lang="fr-FR" sz="1600" dirty="0"/>
          </a:p>
          <a:p>
            <a:pPr marL="0" indent="0">
              <a:buNone/>
            </a:pPr>
            <a:endParaRPr lang="fr-FR" sz="1400" dirty="0"/>
          </a:p>
        </p:txBody>
      </p:sp>
    </p:spTree>
    <p:extLst>
      <p:ext uri="{BB962C8B-B14F-4D97-AF65-F5344CB8AC3E}">
        <p14:creationId xmlns:p14="http://schemas.microsoft.com/office/powerpoint/2010/main" val="35437959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71145"/>
            <a:ext cx="8229600" cy="4508033"/>
          </a:xfrm>
        </p:spPr>
        <p:txBody>
          <a:bodyPr>
            <a:normAutofit/>
          </a:bodyPr>
          <a:lstStyle/>
          <a:p>
            <a:pPr lvl="1">
              <a:buFont typeface="Arial" pitchFamily="34" charset="0"/>
              <a:buChar char="•"/>
              <a:defRPr/>
            </a:pPr>
            <a:r>
              <a:rPr lang="en-GB" sz="1800" dirty="0"/>
              <a:t>Shareholder exclusion provided for in the Insolvency Plan:</a:t>
            </a:r>
          </a:p>
          <a:p>
            <a:pPr lvl="1" fontAlgn="auto">
              <a:defRPr/>
            </a:pPr>
            <a:endParaRPr lang="en-US" sz="1100" i="1" dirty="0"/>
          </a:p>
          <a:p>
            <a:pPr marL="1224000" lvl="2" indent="-457200" algn="just">
              <a:buNone/>
              <a:defRPr/>
            </a:pPr>
            <a:r>
              <a:rPr lang="en-US" sz="1600" dirty="0"/>
              <a:t>=&gt;	Partnerships (</a:t>
            </a:r>
            <a:r>
              <a:rPr lang="pt-PT" sz="1600" i="1" dirty="0"/>
              <a:t>Sociedades em nome colectivo</a:t>
            </a:r>
            <a:r>
              <a:rPr lang="en-US" sz="1600" dirty="0"/>
              <a:t>) and limited partnerships (</a:t>
            </a:r>
            <a:r>
              <a:rPr lang="pt-PT" sz="1600" i="1" dirty="0"/>
              <a:t>Sociedades em comandita simples</a:t>
            </a:r>
            <a:r>
              <a:rPr lang="en-US" sz="1600" dirty="0"/>
              <a:t>): shareholder exclusion may occur if the Plan provides for the exclusion and substitution of all shareholders;</a:t>
            </a:r>
          </a:p>
          <a:p>
            <a:pPr marL="1224000" lvl="2" indent="-457200" algn="just">
              <a:defRPr/>
            </a:pPr>
            <a:endParaRPr lang="en-US" sz="1600" dirty="0"/>
          </a:p>
          <a:p>
            <a:pPr marL="1224000" lvl="2" indent="-457200" algn="just">
              <a:buNone/>
              <a:defRPr/>
            </a:pPr>
            <a:r>
              <a:rPr lang="en-US" sz="1600" dirty="0"/>
              <a:t>=&gt;	Limited partnership with a share capital (</a:t>
            </a:r>
            <a:r>
              <a:rPr lang="en-US" sz="1600" i="1" dirty="0" err="1"/>
              <a:t>Sociedades</a:t>
            </a:r>
            <a:r>
              <a:rPr lang="en-US" sz="1600" i="1" dirty="0"/>
              <a:t> </a:t>
            </a:r>
            <a:r>
              <a:rPr lang="en-US" sz="1600" i="1" dirty="0" err="1"/>
              <a:t>em</a:t>
            </a:r>
            <a:r>
              <a:rPr lang="en-US" sz="1600" i="1" dirty="0"/>
              <a:t> </a:t>
            </a:r>
            <a:r>
              <a:rPr lang="en-US" sz="1600" i="1" dirty="0" err="1"/>
              <a:t>comandita</a:t>
            </a:r>
            <a:r>
              <a:rPr lang="en-US" sz="1600" i="1" dirty="0"/>
              <a:t> </a:t>
            </a:r>
            <a:r>
              <a:rPr lang="en-US" sz="1600" i="1" dirty="0" err="1"/>
              <a:t>por</a:t>
            </a:r>
            <a:r>
              <a:rPr lang="en-US" sz="1600" i="1" dirty="0"/>
              <a:t> </a:t>
            </a:r>
            <a:r>
              <a:rPr lang="en-US" sz="1600" i="1" dirty="0" err="1"/>
              <a:t>ações</a:t>
            </a:r>
            <a:r>
              <a:rPr lang="en-US" sz="1600" dirty="0"/>
              <a:t>): the commanding partners (</a:t>
            </a:r>
            <a:r>
              <a:rPr lang="en-US" sz="1600" i="1" dirty="0" err="1"/>
              <a:t>sócios</a:t>
            </a:r>
            <a:r>
              <a:rPr lang="en-US" sz="1600" i="1" dirty="0"/>
              <a:t> </a:t>
            </a:r>
            <a:r>
              <a:rPr lang="en-US" sz="1600" i="1" dirty="0" err="1"/>
              <a:t>comanditados</a:t>
            </a:r>
            <a:r>
              <a:rPr lang="en-US" sz="1600" dirty="0"/>
              <a:t>) can be excluded through the share capital decrease to zero;</a:t>
            </a:r>
          </a:p>
          <a:p>
            <a:pPr marL="1224000" lvl="2" indent="-457200" algn="just">
              <a:defRPr/>
            </a:pPr>
            <a:endParaRPr lang="en-US" sz="1600" dirty="0"/>
          </a:p>
          <a:p>
            <a:pPr marL="1224000" lvl="2" indent="-457200" algn="just">
              <a:buNone/>
              <a:defRPr/>
            </a:pPr>
            <a:r>
              <a:rPr lang="en-US" sz="1600" dirty="0"/>
              <a:t>=&gt;	Compensations due to shareholders excluded.</a:t>
            </a:r>
          </a:p>
        </p:txBody>
      </p:sp>
    </p:spTree>
    <p:extLst>
      <p:ext uri="{BB962C8B-B14F-4D97-AF65-F5344CB8AC3E}">
        <p14:creationId xmlns:p14="http://schemas.microsoft.com/office/powerpoint/2010/main" val="286141191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883" y="1671145"/>
            <a:ext cx="8550233" cy="4508033"/>
          </a:xfrm>
        </p:spPr>
        <p:txBody>
          <a:bodyPr>
            <a:noAutofit/>
          </a:bodyPr>
          <a:lstStyle/>
          <a:p>
            <a:pPr>
              <a:buNone/>
            </a:pPr>
            <a:r>
              <a:rPr lang="fr-FR" sz="2000" i="1" dirty="0"/>
              <a:t>2.4. French vision (case of </a:t>
            </a:r>
            <a:r>
              <a:rPr lang="fr-FR" sz="2000" i="1" dirty="0" err="1"/>
              <a:t>share</a:t>
            </a:r>
            <a:r>
              <a:rPr lang="fr-FR" sz="2000" i="1" dirty="0"/>
              <a:t> deal and not </a:t>
            </a:r>
            <a:r>
              <a:rPr lang="fr-FR" sz="2000" i="1" dirty="0" err="1"/>
              <a:t>assets</a:t>
            </a:r>
            <a:r>
              <a:rPr lang="fr-FR" sz="2000" i="1" dirty="0"/>
              <a:t> deal)</a:t>
            </a:r>
          </a:p>
          <a:p>
            <a:pPr>
              <a:buNone/>
            </a:pPr>
            <a:endParaRPr lang="fr-FR" sz="800" dirty="0"/>
          </a:p>
          <a:p>
            <a:pPr marL="0" indent="0">
              <a:buNone/>
            </a:pPr>
            <a:r>
              <a:rPr lang="fr-FR" sz="1800" dirty="0" err="1"/>
              <a:t>Principle</a:t>
            </a:r>
            <a:r>
              <a:rPr lang="fr-FR" sz="1800" dirty="0"/>
              <a:t>: the </a:t>
            </a:r>
            <a:r>
              <a:rPr lang="fr-FR" sz="1800" dirty="0" err="1"/>
              <a:t>approval</a:t>
            </a:r>
            <a:r>
              <a:rPr lang="fr-FR" sz="1800" dirty="0"/>
              <a:t> of the </a:t>
            </a:r>
            <a:r>
              <a:rPr lang="fr-FR" sz="1800" dirty="0" err="1"/>
              <a:t>shareholders</a:t>
            </a:r>
            <a:r>
              <a:rPr lang="fr-FR" sz="1800" dirty="0"/>
              <a:t> </a:t>
            </a:r>
            <a:r>
              <a:rPr lang="fr-FR" sz="1800" dirty="0" err="1"/>
              <a:t>is</a:t>
            </a:r>
            <a:r>
              <a:rPr lang="fr-FR" sz="1800" dirty="0"/>
              <a:t> </a:t>
            </a:r>
            <a:r>
              <a:rPr lang="fr-FR" sz="1800" dirty="0" err="1"/>
              <a:t>necessary</a:t>
            </a:r>
            <a:r>
              <a:rPr lang="fr-FR" sz="1800" dirty="0"/>
              <a:t> to set up a </a:t>
            </a:r>
            <a:r>
              <a:rPr lang="fr-FR" sz="1800" dirty="0" err="1"/>
              <a:t>share</a:t>
            </a:r>
            <a:r>
              <a:rPr lang="fr-FR" sz="1800" dirty="0"/>
              <a:t> deal.</a:t>
            </a:r>
          </a:p>
          <a:p>
            <a:pPr marL="0" indent="0">
              <a:buNone/>
            </a:pPr>
            <a:endParaRPr lang="fr-FR" sz="1800" dirty="0"/>
          </a:p>
          <a:p>
            <a:pPr marL="0" indent="0">
              <a:buNone/>
            </a:pPr>
            <a:r>
              <a:rPr lang="fr-FR" sz="1800" dirty="0"/>
              <a:t>Exceptions:</a:t>
            </a:r>
          </a:p>
          <a:p>
            <a:pPr marL="0" indent="0">
              <a:buNone/>
            </a:pPr>
            <a:endParaRPr lang="fr-FR" sz="1800" dirty="0"/>
          </a:p>
          <a:p>
            <a:r>
              <a:rPr lang="fr-FR" sz="1800" dirty="0"/>
              <a:t>	</a:t>
            </a:r>
            <a:r>
              <a:rPr lang="fr-FR" sz="1800" dirty="0" err="1"/>
              <a:t>Squeezing</a:t>
            </a:r>
            <a:r>
              <a:rPr lang="fr-FR" sz="1800" dirty="0"/>
              <a:t> out the </a:t>
            </a:r>
            <a:r>
              <a:rPr lang="fr-FR" sz="1800" dirty="0" err="1"/>
              <a:t>shareholders</a:t>
            </a:r>
            <a:r>
              <a:rPr lang="fr-FR" sz="1800" dirty="0"/>
              <a:t> </a:t>
            </a:r>
            <a:r>
              <a:rPr lang="fr-FR" sz="1800" dirty="0" err="1"/>
              <a:t>who</a:t>
            </a:r>
            <a:r>
              <a:rPr lang="fr-FR" sz="1800" dirty="0"/>
              <a:t> are </a:t>
            </a:r>
            <a:r>
              <a:rPr lang="fr-FR" sz="1800" dirty="0" err="1"/>
              <a:t>also</a:t>
            </a:r>
            <a:r>
              <a:rPr lang="fr-FR" sz="1800" dirty="0"/>
              <a:t> </a:t>
            </a:r>
            <a:r>
              <a:rPr lang="fr-FR" sz="1800" dirty="0" err="1"/>
              <a:t>directors</a:t>
            </a:r>
            <a:r>
              <a:rPr lang="fr-FR" sz="1800" dirty="0"/>
              <a:t> of the </a:t>
            </a:r>
            <a:r>
              <a:rPr lang="fr-FR" sz="1800" dirty="0" err="1"/>
              <a:t>company</a:t>
            </a:r>
            <a:r>
              <a:rPr lang="fr-FR" sz="1800" dirty="0"/>
              <a:t> (L631-19-1 	of French commercial code) :</a:t>
            </a:r>
          </a:p>
          <a:p>
            <a:pPr algn="just">
              <a:buNone/>
            </a:pPr>
            <a:r>
              <a:rPr lang="fr-FR" sz="1800" dirty="0"/>
              <a:t>			</a:t>
            </a:r>
            <a:r>
              <a:rPr lang="fr-FR" sz="1600" dirty="0"/>
              <a:t>=&gt; </a:t>
            </a:r>
            <a:r>
              <a:rPr lang="fr-FR" sz="1600" dirty="0" err="1"/>
              <a:t>when</a:t>
            </a:r>
            <a:r>
              <a:rPr lang="fr-FR" sz="1600" dirty="0"/>
              <a:t> the </a:t>
            </a:r>
            <a:r>
              <a:rPr lang="fr-FR" sz="1600" dirty="0" err="1"/>
              <a:t>reorganization</a:t>
            </a:r>
            <a:r>
              <a:rPr lang="fr-FR" sz="1600" dirty="0"/>
              <a:t> of the business </a:t>
            </a:r>
            <a:r>
              <a:rPr lang="fr-FR" sz="1600" dirty="0" err="1"/>
              <a:t>so</a:t>
            </a:r>
            <a:r>
              <a:rPr lang="fr-FR" sz="1600" dirty="0"/>
              <a:t> </a:t>
            </a:r>
            <a:r>
              <a:rPr lang="fr-FR" sz="1600" dirty="0" err="1"/>
              <a:t>requires</a:t>
            </a:r>
            <a:r>
              <a:rPr lang="fr-FR" sz="1600" dirty="0"/>
              <a:t>, the court, at the </a:t>
            </a:r>
            <a:r>
              <a:rPr lang="fr-FR" sz="1600" dirty="0" err="1"/>
              <a:t>request</a:t>
            </a:r>
            <a:r>
              <a:rPr lang="fr-FR" sz="1600" dirty="0"/>
              <a:t> of 			the Public </a:t>
            </a:r>
            <a:r>
              <a:rPr lang="fr-FR" sz="1600" dirty="0" err="1"/>
              <a:t>Prosecutor’s</a:t>
            </a:r>
            <a:r>
              <a:rPr lang="fr-FR" sz="1600" dirty="0"/>
              <a:t> office </a:t>
            </a:r>
            <a:r>
              <a:rPr lang="fr-FR" sz="1600" dirty="0" err="1"/>
              <a:t>may</a:t>
            </a:r>
            <a:r>
              <a:rPr lang="fr-FR" sz="1600" dirty="0"/>
              <a:t> </a:t>
            </a:r>
            <a:r>
              <a:rPr lang="fr-FR" sz="1600" dirty="0" err="1"/>
              <a:t>subject</a:t>
            </a:r>
            <a:r>
              <a:rPr lang="fr-FR" sz="1600" dirty="0"/>
              <a:t> the adoption of the </a:t>
            </a:r>
            <a:r>
              <a:rPr lang="fr-FR" sz="1600" dirty="0" err="1"/>
              <a:t>reorganization</a:t>
            </a:r>
            <a:r>
              <a:rPr lang="fr-FR" sz="1600" dirty="0"/>
              <a:t> plan to 			the replacement of one or </a:t>
            </a:r>
            <a:r>
              <a:rPr lang="fr-FR" sz="1600" dirty="0" err="1"/>
              <a:t>several</a:t>
            </a:r>
            <a:r>
              <a:rPr lang="fr-FR" sz="1600" dirty="0"/>
              <a:t> business managers.</a:t>
            </a:r>
          </a:p>
          <a:p>
            <a:pPr algn="just">
              <a:buNone/>
            </a:pPr>
            <a:endParaRPr lang="fr-FR" sz="1600" dirty="0"/>
          </a:p>
          <a:p>
            <a:pPr algn="just">
              <a:buNone/>
            </a:pPr>
            <a:r>
              <a:rPr lang="fr-FR" sz="1600" dirty="0"/>
              <a:t>			=&gt; for </a:t>
            </a:r>
            <a:r>
              <a:rPr lang="fr-FR" sz="1600" dirty="0" err="1"/>
              <a:t>this</a:t>
            </a:r>
            <a:r>
              <a:rPr lang="fr-FR" sz="1600" dirty="0"/>
              <a:t> </a:t>
            </a:r>
            <a:r>
              <a:rPr lang="fr-FR" sz="1600" dirty="0" err="1"/>
              <a:t>purpose</a:t>
            </a:r>
            <a:r>
              <a:rPr lang="fr-FR" sz="1600" dirty="0"/>
              <a:t>, the court </a:t>
            </a:r>
            <a:r>
              <a:rPr lang="fr-FR" sz="1600" dirty="0" err="1"/>
              <a:t>can</a:t>
            </a:r>
            <a:r>
              <a:rPr lang="fr-FR" sz="1600" dirty="0"/>
              <a:t> </a:t>
            </a:r>
            <a:r>
              <a:rPr lang="fr-FR" sz="1600" dirty="0" err="1"/>
              <a:t>order</a:t>
            </a:r>
            <a:r>
              <a:rPr lang="fr-FR" sz="1600" dirty="0"/>
              <a:t> the sale of the </a:t>
            </a:r>
            <a:r>
              <a:rPr lang="fr-FR" sz="1600" dirty="0" err="1"/>
              <a:t>shares</a:t>
            </a:r>
            <a:r>
              <a:rPr lang="fr-FR" sz="1600" dirty="0"/>
              <a:t> of the </a:t>
            </a:r>
            <a:r>
              <a:rPr lang="fr-FR" sz="1600" dirty="0" err="1"/>
              <a:t>company</a:t>
            </a:r>
            <a:r>
              <a:rPr lang="fr-FR" sz="1600" dirty="0"/>
              <a:t> </a:t>
            </a:r>
            <a:r>
              <a:rPr lang="fr-FR" sz="1600" dirty="0" err="1"/>
              <a:t>held</a:t>
            </a:r>
            <a:r>
              <a:rPr lang="fr-FR" sz="1600" dirty="0"/>
              <a:t> 	by the 		managers.  The sale </a:t>
            </a:r>
            <a:r>
              <a:rPr lang="fr-FR" sz="1600" dirty="0" err="1"/>
              <a:t>price</a:t>
            </a:r>
            <a:r>
              <a:rPr lang="fr-FR" sz="1600" dirty="0"/>
              <a:t> </a:t>
            </a:r>
            <a:r>
              <a:rPr lang="fr-FR" sz="1600" dirty="0" err="1"/>
              <a:t>will</a:t>
            </a:r>
            <a:r>
              <a:rPr lang="fr-FR" sz="1600" dirty="0"/>
              <a:t> </a:t>
            </a:r>
            <a:r>
              <a:rPr lang="fr-FR" sz="1600" dirty="0" err="1"/>
              <a:t>be</a:t>
            </a:r>
            <a:r>
              <a:rPr lang="fr-FR" sz="1600" dirty="0"/>
              <a:t> </a:t>
            </a:r>
            <a:r>
              <a:rPr lang="fr-FR" sz="1600" dirty="0" err="1"/>
              <a:t>determinated</a:t>
            </a:r>
            <a:r>
              <a:rPr lang="fr-FR" sz="1600" dirty="0"/>
              <a:t> by an expert.</a:t>
            </a:r>
          </a:p>
          <a:p>
            <a:pPr>
              <a:buNone/>
            </a:pPr>
            <a:endParaRPr lang="fr-FR" sz="1800" dirty="0"/>
          </a:p>
        </p:txBody>
      </p:sp>
    </p:spTree>
    <p:extLst>
      <p:ext uri="{BB962C8B-B14F-4D97-AF65-F5344CB8AC3E}">
        <p14:creationId xmlns:p14="http://schemas.microsoft.com/office/powerpoint/2010/main" val="23455400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98171"/>
            <a:ext cx="8229600" cy="4481007"/>
          </a:xfrm>
        </p:spPr>
        <p:txBody>
          <a:bodyPr>
            <a:normAutofit/>
          </a:bodyPr>
          <a:lstStyle/>
          <a:p>
            <a:pPr marL="766800" lvl="1" indent="0">
              <a:buNone/>
            </a:pPr>
            <a:endParaRPr lang="fr-FR" sz="1600" dirty="0"/>
          </a:p>
          <a:p>
            <a:pPr marL="766800" lvl="1" indent="0">
              <a:buNone/>
            </a:pPr>
            <a:endParaRPr lang="fr-FR" sz="1600" dirty="0"/>
          </a:p>
          <a:p>
            <a:pPr lvl="1">
              <a:buFont typeface="Arial" panose="020B0604020202020204" pitchFamily="34" charset="0"/>
              <a:buChar char="•"/>
            </a:pPr>
            <a:r>
              <a:rPr lang="fr-FR" sz="1800" dirty="0" err="1"/>
              <a:t>Debt</a:t>
            </a:r>
            <a:r>
              <a:rPr lang="fr-FR" sz="1800" dirty="0"/>
              <a:t> to </a:t>
            </a:r>
            <a:r>
              <a:rPr lang="fr-FR" sz="1800" dirty="0" err="1"/>
              <a:t>equity</a:t>
            </a:r>
            <a:r>
              <a:rPr lang="fr-FR" sz="1800" dirty="0"/>
              <a:t> swap:</a:t>
            </a:r>
          </a:p>
          <a:p>
            <a:pPr marL="0" indent="0">
              <a:buNone/>
            </a:pPr>
            <a:endParaRPr lang="fr-FR" sz="900" dirty="0"/>
          </a:p>
          <a:p>
            <a:pPr marL="1224000" lvl="2" indent="-457200" algn="just">
              <a:buFont typeface="Symbol"/>
              <a:buChar char="Þ"/>
            </a:pPr>
            <a:r>
              <a:rPr lang="en-GB" sz="1600" dirty="0"/>
              <a:t>When a company has revenues higher than E20M or more than 150 employees: creditors committees have to be held </a:t>
            </a:r>
          </a:p>
          <a:p>
            <a:pPr marL="1224000" lvl="2" indent="-457200" algn="just">
              <a:buFont typeface="Symbol"/>
              <a:buChar char="Þ"/>
            </a:pPr>
            <a:r>
              <a:rPr lang="en-GB" sz="1600" dirty="0"/>
              <a:t>Creditors committees will vote in favour or not of a restructuring plan (2/3 of majority);</a:t>
            </a:r>
          </a:p>
          <a:p>
            <a:pPr marL="1224000" lvl="2" indent="-457200" algn="just">
              <a:buFont typeface="Symbol"/>
              <a:buChar char="Þ"/>
            </a:pPr>
            <a:r>
              <a:rPr lang="en-GB" sz="1600" dirty="0"/>
              <a:t>The committees can force the conversion of the debts into equity – this decision will be enforceable against all the creditors committees members;</a:t>
            </a:r>
          </a:p>
          <a:p>
            <a:pPr marL="1224000" lvl="2" indent="-457200" algn="just">
              <a:buFont typeface="Symbol"/>
              <a:buChar char="Þ"/>
            </a:pPr>
            <a:r>
              <a:rPr lang="en-US" sz="1600" dirty="0"/>
              <a:t>As the conversion of debts into equity will bring a change of capital, the shareholders will be consulted and will have to vote in favor or not of the plan.  </a:t>
            </a:r>
            <a:r>
              <a:rPr lang="en-GB" sz="1600" dirty="0"/>
              <a:t>However, </a:t>
            </a:r>
            <a:r>
              <a:rPr lang="en-GB" sz="1600"/>
              <a:t>the shareholders will </a:t>
            </a:r>
            <a:r>
              <a:rPr lang="en-GB" sz="1600" dirty="0"/>
              <a:t>be subject to high pressure to vote in </a:t>
            </a:r>
            <a:r>
              <a:rPr lang="en-GB" sz="1600" dirty="0" err="1"/>
              <a:t>favor</a:t>
            </a:r>
            <a:r>
              <a:rPr lang="en-GB" sz="1600" dirty="0"/>
              <a:t> of the plan : if not, they can be held liable for having prevented the debtor from pursuing its business. </a:t>
            </a:r>
            <a:endParaRPr lang="fr-FR" sz="1600" dirty="0"/>
          </a:p>
          <a:p>
            <a:pPr marL="1224000" lvl="3" indent="0" algn="just">
              <a:buNone/>
            </a:pPr>
            <a:endParaRPr lang="en-GB" sz="1200" dirty="0"/>
          </a:p>
          <a:p>
            <a:endParaRPr lang="fr-FR" dirty="0"/>
          </a:p>
        </p:txBody>
      </p:sp>
    </p:spTree>
    <p:extLst>
      <p:ext uri="{BB962C8B-B14F-4D97-AF65-F5344CB8AC3E}">
        <p14:creationId xmlns:p14="http://schemas.microsoft.com/office/powerpoint/2010/main" val="2602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883" y="1671145"/>
            <a:ext cx="8550233" cy="4508033"/>
          </a:xfrm>
        </p:spPr>
        <p:txBody>
          <a:bodyPr>
            <a:noAutofit/>
          </a:bodyPr>
          <a:lstStyle/>
          <a:p>
            <a:r>
              <a:rPr lang="fr-FR" sz="1800" dirty="0" err="1"/>
              <a:t>Refinancing</a:t>
            </a:r>
            <a:r>
              <a:rPr lang="fr-FR" sz="1800" dirty="0"/>
              <a:t> by new </a:t>
            </a:r>
            <a:r>
              <a:rPr lang="fr-FR" sz="1800" dirty="0" err="1"/>
              <a:t>investors</a:t>
            </a:r>
            <a:r>
              <a:rPr lang="fr-FR" sz="1800" dirty="0"/>
              <a:t>:</a:t>
            </a:r>
          </a:p>
          <a:p>
            <a:pPr marL="0" indent="0">
              <a:buNone/>
            </a:pPr>
            <a:endParaRPr lang="fr-FR" sz="800" dirty="0"/>
          </a:p>
          <a:p>
            <a:pPr marL="1224000" lvl="1" indent="-457200">
              <a:buFont typeface="Symbol"/>
              <a:buChar char="Þ"/>
            </a:pPr>
            <a:r>
              <a:rPr lang="fr-FR" sz="1600" dirty="0" err="1"/>
              <a:t>Legal</a:t>
            </a:r>
            <a:r>
              <a:rPr lang="fr-FR" sz="1600" dirty="0"/>
              <a:t> provision: if </a:t>
            </a:r>
            <a:r>
              <a:rPr lang="fr-FR" sz="1600" dirty="0" err="1"/>
              <a:t>its</a:t>
            </a:r>
            <a:r>
              <a:rPr lang="fr-FR" sz="1600" dirty="0"/>
              <a:t> </a:t>
            </a:r>
            <a:r>
              <a:rPr lang="fr-FR" sz="1600" dirty="0" err="1"/>
              <a:t>shareholder’s</a:t>
            </a:r>
            <a:r>
              <a:rPr lang="fr-FR" sz="1600" dirty="0"/>
              <a:t> </a:t>
            </a:r>
            <a:r>
              <a:rPr lang="fr-FR" sz="1600" dirty="0" err="1"/>
              <a:t>equity</a:t>
            </a:r>
            <a:r>
              <a:rPr lang="fr-FR" sz="1600" dirty="0"/>
              <a:t> </a:t>
            </a:r>
            <a:r>
              <a:rPr lang="fr-FR" sz="1600" dirty="0" err="1"/>
              <a:t>is</a:t>
            </a:r>
            <a:r>
              <a:rPr lang="fr-FR" sz="1600" dirty="0"/>
              <a:t> </a:t>
            </a:r>
            <a:r>
              <a:rPr lang="fr-FR" sz="1600" dirty="0" err="1"/>
              <a:t>lower</a:t>
            </a:r>
            <a:r>
              <a:rPr lang="fr-FR" sz="1600" dirty="0"/>
              <a:t> </a:t>
            </a:r>
            <a:r>
              <a:rPr lang="fr-FR" sz="1600" dirty="0" err="1"/>
              <a:t>than</a:t>
            </a:r>
            <a:r>
              <a:rPr lang="fr-FR" sz="1600" dirty="0"/>
              <a:t> </a:t>
            </a:r>
            <a:r>
              <a:rPr lang="fr-FR" sz="1600" dirty="0" err="1"/>
              <a:t>half</a:t>
            </a:r>
            <a:r>
              <a:rPr lang="fr-FR" sz="1600" dirty="0"/>
              <a:t> of the </a:t>
            </a:r>
            <a:r>
              <a:rPr lang="fr-FR" sz="1600" dirty="0" err="1"/>
              <a:t>share</a:t>
            </a:r>
            <a:r>
              <a:rPr lang="fr-FR" sz="1600" dirty="0"/>
              <a:t> capital: the </a:t>
            </a:r>
            <a:r>
              <a:rPr lang="fr-FR" sz="1600" dirty="0" err="1"/>
              <a:t>debtor</a:t>
            </a:r>
            <a:r>
              <a:rPr lang="fr-FR" sz="1600" dirty="0"/>
              <a:t> has the </a:t>
            </a:r>
            <a:r>
              <a:rPr lang="fr-FR" sz="1600" dirty="0" err="1"/>
              <a:t>legal</a:t>
            </a:r>
            <a:r>
              <a:rPr lang="fr-FR" sz="1600" dirty="0"/>
              <a:t> obligation to </a:t>
            </a:r>
            <a:r>
              <a:rPr lang="fr-FR" sz="1600" dirty="0" err="1"/>
              <a:t>reconstitute</a:t>
            </a:r>
            <a:r>
              <a:rPr lang="fr-FR" sz="1600" dirty="0"/>
              <a:t> </a:t>
            </a:r>
            <a:r>
              <a:rPr lang="fr-FR" sz="1600" dirty="0" err="1"/>
              <a:t>its</a:t>
            </a:r>
            <a:r>
              <a:rPr lang="fr-FR" sz="1600" dirty="0"/>
              <a:t> </a:t>
            </a:r>
            <a:r>
              <a:rPr lang="fr-FR" sz="1600" dirty="0" err="1"/>
              <a:t>shareholder’s</a:t>
            </a:r>
            <a:r>
              <a:rPr lang="fr-FR" sz="1600" dirty="0"/>
              <a:t> </a:t>
            </a:r>
            <a:r>
              <a:rPr lang="fr-FR" sz="1600" dirty="0" err="1"/>
              <a:t>equity</a:t>
            </a:r>
            <a:r>
              <a:rPr lang="fr-FR" sz="1600" dirty="0"/>
              <a:t> at least for an </a:t>
            </a:r>
            <a:r>
              <a:rPr lang="fr-FR" sz="1600" dirty="0" err="1"/>
              <a:t>amount</a:t>
            </a:r>
            <a:r>
              <a:rPr lang="fr-FR" sz="1600" dirty="0"/>
              <a:t> </a:t>
            </a:r>
            <a:r>
              <a:rPr lang="fr-FR" sz="1600" dirty="0" err="1"/>
              <a:t>equal</a:t>
            </a:r>
            <a:r>
              <a:rPr lang="fr-FR" sz="1600" dirty="0"/>
              <a:t> to the </a:t>
            </a:r>
            <a:r>
              <a:rPr lang="fr-FR" sz="1600" dirty="0" err="1"/>
              <a:t>half</a:t>
            </a:r>
            <a:r>
              <a:rPr lang="fr-FR" sz="1600" dirty="0"/>
              <a:t> of the </a:t>
            </a:r>
            <a:r>
              <a:rPr lang="fr-FR" sz="1600" dirty="0" err="1"/>
              <a:t>share</a:t>
            </a:r>
            <a:r>
              <a:rPr lang="fr-FR" sz="1600" dirty="0"/>
              <a:t> capital. A vote of the </a:t>
            </a:r>
            <a:r>
              <a:rPr lang="fr-FR" sz="1600" dirty="0" err="1"/>
              <a:t>shareholders</a:t>
            </a:r>
            <a:r>
              <a:rPr lang="fr-FR" sz="1600" dirty="0"/>
              <a:t> </a:t>
            </a:r>
            <a:r>
              <a:rPr lang="fr-FR" sz="1600" dirty="0" err="1"/>
              <a:t>assembly</a:t>
            </a:r>
            <a:r>
              <a:rPr lang="fr-FR" sz="1600" dirty="0"/>
              <a:t> </a:t>
            </a:r>
            <a:r>
              <a:rPr lang="fr-FR" sz="1600" dirty="0" err="1"/>
              <a:t>is</a:t>
            </a:r>
            <a:r>
              <a:rPr lang="fr-FR" sz="1600" dirty="0"/>
              <a:t> </a:t>
            </a:r>
            <a:r>
              <a:rPr lang="fr-FR" sz="1600" dirty="0" err="1"/>
              <a:t>necessary</a:t>
            </a:r>
            <a:r>
              <a:rPr lang="fr-FR" sz="1600" dirty="0"/>
              <a:t> – as in </a:t>
            </a:r>
            <a:r>
              <a:rPr lang="fr-FR" sz="1600" dirty="0" err="1"/>
              <a:t>our</a:t>
            </a:r>
            <a:r>
              <a:rPr lang="fr-FR" sz="1600" dirty="0"/>
              <a:t> case </a:t>
            </a:r>
            <a:r>
              <a:rPr lang="fr-FR" sz="1600" dirty="0" err="1"/>
              <a:t>study</a:t>
            </a:r>
            <a:endParaRPr lang="fr-FR" sz="1600" dirty="0"/>
          </a:p>
          <a:p>
            <a:pPr marL="1224000" lvl="1" indent="-457200">
              <a:buNone/>
            </a:pPr>
            <a:endParaRPr lang="en-US" sz="1600" dirty="0"/>
          </a:p>
          <a:p>
            <a:pPr marL="1224000" lvl="1" indent="-457200">
              <a:buNone/>
            </a:pPr>
            <a:r>
              <a:rPr lang="en-US" sz="1600" dirty="0"/>
              <a:t>=&gt;	</a:t>
            </a:r>
            <a:r>
              <a:rPr lang="fr-FR" sz="1600" dirty="0" err="1"/>
              <a:t>Since</a:t>
            </a:r>
            <a:r>
              <a:rPr lang="fr-FR" sz="1600" dirty="0"/>
              <a:t> 2015, </a:t>
            </a:r>
            <a:r>
              <a:rPr lang="fr-FR" sz="1600" dirty="0" err="1"/>
              <a:t>within</a:t>
            </a:r>
            <a:r>
              <a:rPr lang="fr-FR" sz="1600" dirty="0"/>
              <a:t> the </a:t>
            </a:r>
            <a:r>
              <a:rPr lang="fr-FR" sz="1600" dirty="0" err="1"/>
              <a:t>context</a:t>
            </a:r>
            <a:r>
              <a:rPr lang="fr-FR" sz="1600" dirty="0"/>
              <a:t> of a court-</a:t>
            </a:r>
            <a:r>
              <a:rPr lang="fr-FR" sz="1600" dirty="0" err="1"/>
              <a:t>ordered</a:t>
            </a:r>
            <a:r>
              <a:rPr lang="fr-FR" sz="1600" dirty="0"/>
              <a:t> </a:t>
            </a:r>
            <a:r>
              <a:rPr lang="fr-FR" sz="1600" dirty="0" err="1"/>
              <a:t>reorganization</a:t>
            </a:r>
            <a:r>
              <a:rPr lang="fr-FR" sz="1600" dirty="0"/>
              <a:t>: 2 options:</a:t>
            </a:r>
          </a:p>
          <a:p>
            <a:pPr marL="457200" lvl="1" indent="0">
              <a:buNone/>
            </a:pPr>
            <a:endParaRPr lang="fr-FR" sz="700" dirty="0"/>
          </a:p>
          <a:p>
            <a:pPr marL="1717200" lvl="3" indent="-457200" algn="just">
              <a:buFont typeface="Wingdings" panose="05000000000000000000" pitchFamily="2" charset="2"/>
              <a:buChar char="§"/>
            </a:pPr>
            <a:r>
              <a:rPr lang="en-GB" sz="1600" dirty="0"/>
              <a:t>If the old equity consents to bring new cash and to reconstitute the shareholder’s equity or accept that a new investor reconstitute the shareholder’s equity: a restructuring plan can be voted on this basis;</a:t>
            </a:r>
          </a:p>
          <a:p>
            <a:pPr marL="1717200" lvl="3" indent="-457200" algn="just">
              <a:buFont typeface="Wingdings" panose="05000000000000000000" pitchFamily="2" charset="2"/>
              <a:buChar char="§"/>
            </a:pPr>
            <a:r>
              <a:rPr lang="en-GB" sz="1600" dirty="0"/>
              <a:t>If the old equity refuses to vote a reconstitution of the shareholder’s equity in favour of the investors which made commitments to execute the plan : </a:t>
            </a:r>
            <a:r>
              <a:rPr lang="en-US" sz="1600" dirty="0"/>
              <a:t>the Court can appoint a judicial officer (</a:t>
            </a:r>
            <a:r>
              <a:rPr lang="en-US" sz="1600" i="1" dirty="0" err="1"/>
              <a:t>mandataire</a:t>
            </a:r>
            <a:r>
              <a:rPr lang="en-US" sz="1600" i="1" dirty="0"/>
              <a:t> de justice</a:t>
            </a:r>
            <a:r>
              <a:rPr lang="en-US" sz="1600" dirty="0"/>
              <a:t>) to (</a:t>
            </a:r>
            <a:r>
              <a:rPr lang="en-US" sz="1600" dirty="0" err="1"/>
              <a:t>i</a:t>
            </a:r>
            <a:r>
              <a:rPr lang="en-US" sz="1600" dirty="0"/>
              <a:t>) convene the shareholders meeting and (ii) vote the </a:t>
            </a:r>
            <a:r>
              <a:rPr lang="en-GB" sz="1600" dirty="0"/>
              <a:t>shareholder’s equity </a:t>
            </a:r>
            <a:r>
              <a:rPr lang="en-US" sz="1600" dirty="0"/>
              <a:t>reconstitution in place of the opposing shareholders. </a:t>
            </a:r>
          </a:p>
          <a:p>
            <a:pPr marL="1717200" lvl="3" indent="-457200" algn="just">
              <a:buFont typeface="Wingdings" panose="05000000000000000000" pitchFamily="2" charset="2"/>
              <a:buChar char="§"/>
            </a:pPr>
            <a:endParaRPr lang="en-US" sz="1050" dirty="0"/>
          </a:p>
          <a:p>
            <a:pPr lvl="2">
              <a:buFont typeface="Symbol"/>
              <a:buChar char="Þ"/>
            </a:pPr>
            <a:r>
              <a:rPr lang="en-US" sz="1600" dirty="0"/>
              <a:t>the old equity is squeezed out by the new investors and the creditors who have voted in favor of the plan.</a:t>
            </a:r>
          </a:p>
          <a:p>
            <a:pPr lvl="2">
              <a:buFont typeface="Symbol"/>
              <a:buChar char="Þ"/>
            </a:pPr>
            <a:endParaRPr lang="en-GB" sz="1600" dirty="0"/>
          </a:p>
          <a:p>
            <a:pPr marL="0" indent="0">
              <a:buNone/>
            </a:pPr>
            <a:endParaRPr lang="fr-FR" sz="1600" dirty="0"/>
          </a:p>
        </p:txBody>
      </p:sp>
    </p:spTree>
    <p:extLst>
      <p:ext uri="{BB962C8B-B14F-4D97-AF65-F5344CB8AC3E}">
        <p14:creationId xmlns:p14="http://schemas.microsoft.com/office/powerpoint/2010/main" val="291391517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sz="4800" b="1" dirty="0"/>
              <a:t>Break-out-session III.</a:t>
            </a:r>
            <a:br>
              <a:rPr lang="en-GB" sz="4800" b="1" dirty="0"/>
            </a:br>
            <a:r>
              <a:rPr lang="en-GB" sz="4800" b="1" dirty="0"/>
              <a:t> Credit bidding</a:t>
            </a:r>
            <a:endParaRPr lang="en-US" sz="4800" b="1" dirty="0"/>
          </a:p>
        </p:txBody>
      </p:sp>
      <p:sp>
        <p:nvSpPr>
          <p:cNvPr id="3" name="Subtitle 2"/>
          <p:cNvSpPr>
            <a:spLocks noGrp="1"/>
          </p:cNvSpPr>
          <p:nvPr>
            <p:ph type="subTitle" idx="1"/>
          </p:nvPr>
        </p:nvSpPr>
        <p:spPr>
          <a:xfrm>
            <a:off x="192216" y="4118752"/>
            <a:ext cx="8800757" cy="2162849"/>
          </a:xfrm>
        </p:spPr>
        <p:txBody>
          <a:bodyPr rtlCol="0">
            <a:normAutofit fontScale="92500" lnSpcReduction="20000"/>
          </a:bodyPr>
          <a:lstStyle/>
          <a:p>
            <a:pPr fontAlgn="auto">
              <a:spcBef>
                <a:spcPts val="0"/>
              </a:spcBef>
              <a:spcAft>
                <a:spcPts val="1200"/>
              </a:spcAft>
              <a:defRPr/>
            </a:pPr>
            <a:r>
              <a:rPr lang="en-GB" sz="2800" dirty="0" err="1">
                <a:solidFill>
                  <a:srgbClr val="000000"/>
                </a:solidFill>
              </a:rPr>
              <a:t>Ángel</a:t>
            </a:r>
            <a:r>
              <a:rPr lang="en-GB" sz="2800" dirty="0">
                <a:solidFill>
                  <a:srgbClr val="000000"/>
                </a:solidFill>
              </a:rPr>
              <a:t> Alonso Hernández (</a:t>
            </a:r>
            <a:r>
              <a:rPr lang="en-GB" sz="2800" dirty="0" err="1">
                <a:solidFill>
                  <a:srgbClr val="000000"/>
                </a:solidFill>
              </a:rPr>
              <a:t>Uría</a:t>
            </a:r>
            <a:r>
              <a:rPr lang="en-GB" sz="2800" dirty="0">
                <a:solidFill>
                  <a:srgbClr val="000000"/>
                </a:solidFill>
              </a:rPr>
              <a:t> Menéndez, Spain)</a:t>
            </a:r>
          </a:p>
          <a:p>
            <a:pPr fontAlgn="auto">
              <a:spcBef>
                <a:spcPts val="0"/>
              </a:spcBef>
              <a:spcAft>
                <a:spcPts val="1200"/>
              </a:spcAft>
              <a:defRPr/>
            </a:pPr>
            <a:r>
              <a:rPr lang="en-GB" sz="2800" dirty="0">
                <a:solidFill>
                  <a:srgbClr val="000000"/>
                </a:solidFill>
              </a:rPr>
              <a:t>Glen Flannery (</a:t>
            </a:r>
            <a:r>
              <a:rPr lang="en-GB" sz="2800" dirty="0" err="1">
                <a:solidFill>
                  <a:srgbClr val="000000"/>
                </a:solidFill>
              </a:rPr>
              <a:t>Nabarro</a:t>
            </a:r>
            <a:r>
              <a:rPr lang="en-GB" sz="2800" dirty="0">
                <a:solidFill>
                  <a:srgbClr val="000000"/>
                </a:solidFill>
              </a:rPr>
              <a:t>, UK)</a:t>
            </a:r>
          </a:p>
          <a:p>
            <a:pPr fontAlgn="auto">
              <a:spcBef>
                <a:spcPts val="0"/>
              </a:spcBef>
              <a:spcAft>
                <a:spcPts val="1200"/>
              </a:spcAft>
              <a:defRPr/>
            </a:pPr>
            <a:r>
              <a:rPr lang="en-GB" sz="2800" dirty="0" err="1">
                <a:solidFill>
                  <a:srgbClr val="000000"/>
                </a:solidFill>
              </a:rPr>
              <a:t>Fedra</a:t>
            </a:r>
            <a:r>
              <a:rPr lang="en-GB" sz="2800" dirty="0">
                <a:solidFill>
                  <a:srgbClr val="000000"/>
                </a:solidFill>
              </a:rPr>
              <a:t> Valencia (</a:t>
            </a:r>
            <a:r>
              <a:rPr lang="en-GB" sz="2800" dirty="0" err="1">
                <a:solidFill>
                  <a:srgbClr val="000000"/>
                </a:solidFill>
              </a:rPr>
              <a:t>Cuatrecasas</a:t>
            </a:r>
            <a:r>
              <a:rPr lang="en-GB" sz="2800" dirty="0">
                <a:solidFill>
                  <a:srgbClr val="000000"/>
                </a:solidFill>
              </a:rPr>
              <a:t> </a:t>
            </a:r>
            <a:r>
              <a:rPr lang="en-GB" sz="2800" dirty="0" err="1">
                <a:solidFill>
                  <a:srgbClr val="000000"/>
                </a:solidFill>
              </a:rPr>
              <a:t>Gonçalves</a:t>
            </a:r>
            <a:r>
              <a:rPr lang="en-GB" sz="2800" dirty="0">
                <a:solidFill>
                  <a:srgbClr val="000000"/>
                </a:solidFill>
              </a:rPr>
              <a:t> Pereira, Spain)</a:t>
            </a:r>
          </a:p>
          <a:p>
            <a:pPr fontAlgn="auto">
              <a:spcBef>
                <a:spcPts val="0"/>
              </a:spcBef>
              <a:spcAft>
                <a:spcPts val="1200"/>
              </a:spcAft>
              <a:defRPr/>
            </a:pPr>
            <a:r>
              <a:rPr lang="en-GB" sz="2800" dirty="0">
                <a:solidFill>
                  <a:srgbClr val="000000"/>
                </a:solidFill>
              </a:rPr>
              <a:t>Professor Christoph Paulus </a:t>
            </a:r>
            <a:br>
              <a:rPr lang="en-GB" sz="2800" dirty="0">
                <a:solidFill>
                  <a:srgbClr val="000000"/>
                </a:solidFill>
              </a:rPr>
            </a:br>
            <a:r>
              <a:rPr lang="en-GB" sz="2800" dirty="0">
                <a:solidFill>
                  <a:srgbClr val="000000"/>
                </a:solidFill>
              </a:rPr>
              <a:t>(Humboldt Universität zu Berlin, Germany)</a:t>
            </a:r>
          </a:p>
        </p:txBody>
      </p:sp>
    </p:spTree>
    <p:extLst>
      <p:ext uri="{BB962C8B-B14F-4D97-AF65-F5344CB8AC3E}">
        <p14:creationId xmlns:p14="http://schemas.microsoft.com/office/powerpoint/2010/main" val="177479272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1804" y="2686054"/>
            <a:ext cx="8080310" cy="2641146"/>
          </a:xfrm>
        </p:spPr>
        <p:txBody>
          <a:bodyPr>
            <a:normAutofit/>
          </a:bodyPr>
          <a:lstStyle/>
          <a:p>
            <a:pPr lvl="0">
              <a:lnSpc>
                <a:spcPct val="150000"/>
              </a:lnSpc>
            </a:pPr>
            <a:r>
              <a:rPr lang="en-GB" dirty="0"/>
              <a:t>Introduction</a:t>
            </a:r>
          </a:p>
          <a:p>
            <a:pPr marL="0" lvl="0" indent="0">
              <a:lnSpc>
                <a:spcPct val="150000"/>
              </a:lnSpc>
              <a:buNone/>
            </a:pPr>
            <a:r>
              <a:rPr lang="en-GB" dirty="0"/>
              <a:t>Why is credit bidding important in insolvency proceedings?</a:t>
            </a:r>
          </a:p>
          <a:p>
            <a:pPr marL="0" lvl="0" indent="0">
              <a:buNone/>
            </a:pPr>
            <a:endParaRPr lang="es-ES" dirty="0"/>
          </a:p>
          <a:p>
            <a:pPr marL="0" lvl="0" indent="0">
              <a:buNone/>
            </a:pPr>
            <a:endParaRPr lang="en-US" sz="2400" dirty="0"/>
          </a:p>
          <a:p>
            <a:pPr lvl="0"/>
            <a:endParaRPr lang="en-US" sz="2400" dirty="0"/>
          </a:p>
          <a:p>
            <a:pPr marL="0" lvl="0" indent="0">
              <a:buNone/>
            </a:pPr>
            <a:endParaRPr lang="es-ES" sz="2400" dirty="0"/>
          </a:p>
          <a:p>
            <a:endParaRPr lang="es-ES" sz="2400" dirty="0"/>
          </a:p>
          <a:p>
            <a:pPr lvl="0"/>
            <a:endParaRPr lang="en-US" sz="2400" dirty="0"/>
          </a:p>
          <a:p>
            <a:pPr lvl="0"/>
            <a:endParaRPr lang="es-ES" sz="2400" dirty="0"/>
          </a:p>
        </p:txBody>
      </p:sp>
    </p:spTree>
    <p:extLst>
      <p:ext uri="{BB962C8B-B14F-4D97-AF65-F5344CB8AC3E}">
        <p14:creationId xmlns:p14="http://schemas.microsoft.com/office/powerpoint/2010/main" val="27932001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1782147"/>
            <a:ext cx="8434874" cy="4646645"/>
          </a:xfrm>
        </p:spPr>
        <p:txBody>
          <a:bodyPr>
            <a:normAutofit fontScale="70000" lnSpcReduction="20000"/>
          </a:bodyPr>
          <a:lstStyle/>
          <a:p>
            <a:pPr lvl="0"/>
            <a:r>
              <a:rPr lang="en-US" sz="5100" dirty="0"/>
              <a:t>What are the benefits and drawbacks of credit bidding?</a:t>
            </a:r>
          </a:p>
          <a:p>
            <a:pPr lvl="0"/>
            <a:endParaRPr lang="es-ES" sz="2900" dirty="0"/>
          </a:p>
          <a:p>
            <a:pPr lvl="1"/>
            <a:r>
              <a:rPr lang="en-US" sz="2900" dirty="0"/>
              <a:t>Defensive mechanism for secured creditor.</a:t>
            </a:r>
            <a:endParaRPr lang="es-ES" sz="2900" dirty="0"/>
          </a:p>
          <a:p>
            <a:pPr lvl="1"/>
            <a:r>
              <a:rPr lang="en-US" sz="2900" dirty="0"/>
              <a:t>Reduces costs for the secured creditor.</a:t>
            </a:r>
            <a:endParaRPr lang="es-ES" sz="2900" dirty="0"/>
          </a:p>
          <a:p>
            <a:pPr lvl="1"/>
            <a:r>
              <a:rPr lang="en-US" sz="2900" dirty="0"/>
              <a:t>‘Chilling’ the bidding and driving down the potential for creditor recovery.</a:t>
            </a:r>
            <a:endParaRPr lang="es-ES" sz="2900" dirty="0"/>
          </a:p>
          <a:p>
            <a:pPr lvl="1"/>
            <a:r>
              <a:rPr lang="en-US" sz="2900" dirty="0"/>
              <a:t>Increase the likelihood for aggressive challenges to the secured creditor’s claims and liens</a:t>
            </a:r>
            <a:r>
              <a:rPr lang="es-ES" sz="2900" dirty="0"/>
              <a:t>.</a:t>
            </a:r>
          </a:p>
          <a:p>
            <a:pPr lvl="1"/>
            <a:r>
              <a:rPr lang="en-US" sz="2900" dirty="0"/>
              <a:t>Facilitate the negotiation of a stalking horse bid</a:t>
            </a:r>
            <a:r>
              <a:rPr lang="es-ES" sz="2900" dirty="0"/>
              <a:t>.</a:t>
            </a:r>
          </a:p>
          <a:p>
            <a:pPr lvl="1"/>
            <a:r>
              <a:rPr lang="en-US" sz="2900" dirty="0"/>
              <a:t>Discourage other bidders.</a:t>
            </a:r>
          </a:p>
          <a:p>
            <a:pPr lvl="1"/>
            <a:r>
              <a:rPr lang="en-US" sz="2900" dirty="0"/>
              <a:t>In the case of a syndicate or group of lenders, may create tension among the members of the lender group. </a:t>
            </a:r>
            <a:endParaRPr lang="es-ES" sz="2900" dirty="0"/>
          </a:p>
          <a:p>
            <a:pPr lvl="1"/>
            <a:r>
              <a:rPr lang="en-US" sz="2900" dirty="0"/>
              <a:t>From a distressed buyer’s perspective, provides control of the process. </a:t>
            </a:r>
            <a:endParaRPr lang="es-ES" sz="2900" dirty="0"/>
          </a:p>
          <a:p>
            <a:endParaRPr lang="es-ES" dirty="0"/>
          </a:p>
        </p:txBody>
      </p:sp>
    </p:spTree>
    <p:extLst>
      <p:ext uri="{BB962C8B-B14F-4D97-AF65-F5344CB8AC3E}">
        <p14:creationId xmlns:p14="http://schemas.microsoft.com/office/powerpoint/2010/main" val="75554784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127380"/>
            <a:ext cx="8229600" cy="4051798"/>
          </a:xfrm>
        </p:spPr>
        <p:txBody>
          <a:bodyPr>
            <a:normAutofit/>
          </a:bodyPr>
          <a:lstStyle/>
          <a:p>
            <a:pPr lvl="0"/>
            <a:r>
              <a:rPr lang="en-US" dirty="0"/>
              <a:t>Credit bidding as a defensive tool for the secured creditor:</a:t>
            </a:r>
            <a:endParaRPr lang="es-ES" dirty="0"/>
          </a:p>
          <a:p>
            <a:pPr lvl="1"/>
            <a:r>
              <a:rPr lang="en-US" dirty="0"/>
              <a:t>Bidding up the sale price.</a:t>
            </a:r>
            <a:endParaRPr lang="es-ES" dirty="0"/>
          </a:p>
          <a:p>
            <a:pPr lvl="1"/>
            <a:r>
              <a:rPr lang="en-US" dirty="0"/>
              <a:t>Deleveraging the assets.</a:t>
            </a:r>
            <a:endParaRPr lang="es-ES" dirty="0"/>
          </a:p>
          <a:p>
            <a:pPr lvl="1"/>
            <a:r>
              <a:rPr lang="en-US" dirty="0"/>
              <a:t>Loan to own.</a:t>
            </a:r>
          </a:p>
          <a:p>
            <a:pPr marL="457200" lvl="1" indent="0">
              <a:buNone/>
            </a:pPr>
            <a:endParaRPr lang="en-US" dirty="0"/>
          </a:p>
          <a:p>
            <a:pPr lvl="0"/>
            <a:r>
              <a:rPr lang="en-US" dirty="0"/>
              <a:t>Chilling effect on other potential bidders.</a:t>
            </a:r>
            <a:endParaRPr lang="es-ES" dirty="0"/>
          </a:p>
          <a:p>
            <a:endParaRPr lang="es-ES" dirty="0"/>
          </a:p>
        </p:txBody>
      </p:sp>
    </p:spTree>
    <p:extLst>
      <p:ext uri="{BB962C8B-B14F-4D97-AF65-F5344CB8AC3E}">
        <p14:creationId xmlns:p14="http://schemas.microsoft.com/office/powerpoint/2010/main" val="42179259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071396"/>
            <a:ext cx="8229600" cy="4107782"/>
          </a:xfrm>
        </p:spPr>
        <p:txBody>
          <a:bodyPr>
            <a:normAutofit fontScale="85000" lnSpcReduction="20000"/>
          </a:bodyPr>
          <a:lstStyle/>
          <a:p>
            <a:pPr lvl="0"/>
            <a:r>
              <a:rPr lang="en-GB" dirty="0"/>
              <a:t>Possibility of appropriation of the collateral. </a:t>
            </a:r>
            <a:endParaRPr lang="es-ES" dirty="0"/>
          </a:p>
          <a:p>
            <a:pPr lvl="1"/>
            <a:r>
              <a:rPr lang="en-GB" dirty="0"/>
              <a:t>Directive 2002/47/EC of the European Parliament and of the Council of 6 June 2002 on financial collateral arrangements.</a:t>
            </a:r>
          </a:p>
          <a:p>
            <a:pPr marL="457200" lvl="1" indent="0">
              <a:buNone/>
            </a:pPr>
            <a:endParaRPr lang="es-ES" dirty="0"/>
          </a:p>
          <a:p>
            <a:pPr lvl="0"/>
            <a:r>
              <a:rPr lang="en-US" dirty="0"/>
              <a:t>Who can credit bid in case of syndicated financing or bonds? </a:t>
            </a:r>
            <a:endParaRPr lang="es-ES" dirty="0"/>
          </a:p>
          <a:p>
            <a:pPr lvl="1"/>
            <a:r>
              <a:rPr lang="es-ES" dirty="0" err="1"/>
              <a:t>Each</a:t>
            </a:r>
            <a:r>
              <a:rPr lang="es-ES" dirty="0"/>
              <a:t> </a:t>
            </a:r>
            <a:r>
              <a:rPr lang="es-ES" dirty="0" err="1"/>
              <a:t>lender</a:t>
            </a:r>
            <a:r>
              <a:rPr lang="es-ES" dirty="0"/>
              <a:t>?</a:t>
            </a:r>
          </a:p>
          <a:p>
            <a:pPr lvl="1"/>
            <a:r>
              <a:rPr lang="en-US" dirty="0"/>
              <a:t>T</a:t>
            </a:r>
            <a:r>
              <a:rPr lang="es-ES" dirty="0"/>
              <a:t>he </a:t>
            </a:r>
            <a:r>
              <a:rPr lang="es-ES" dirty="0" err="1"/>
              <a:t>collateral</a:t>
            </a:r>
            <a:r>
              <a:rPr lang="es-ES" dirty="0"/>
              <a:t> </a:t>
            </a:r>
            <a:r>
              <a:rPr lang="es-ES" dirty="0" err="1"/>
              <a:t>agent</a:t>
            </a:r>
            <a:r>
              <a:rPr lang="es-ES" dirty="0"/>
              <a:t> </a:t>
            </a:r>
            <a:r>
              <a:rPr lang="es-ES" dirty="0" err="1"/>
              <a:t>on</a:t>
            </a:r>
            <a:r>
              <a:rPr lang="es-ES" dirty="0"/>
              <a:t> </a:t>
            </a:r>
            <a:r>
              <a:rPr lang="es-ES" dirty="0" err="1"/>
              <a:t>behalf</a:t>
            </a:r>
            <a:r>
              <a:rPr lang="es-ES" dirty="0"/>
              <a:t> of </a:t>
            </a:r>
            <a:r>
              <a:rPr lang="es-ES" dirty="0" err="1"/>
              <a:t>the</a:t>
            </a:r>
            <a:r>
              <a:rPr lang="es-ES" dirty="0"/>
              <a:t> </a:t>
            </a:r>
            <a:r>
              <a:rPr lang="es-ES" dirty="0" err="1"/>
              <a:t>entire</a:t>
            </a:r>
            <a:r>
              <a:rPr lang="es-ES" dirty="0"/>
              <a:t> </a:t>
            </a:r>
            <a:r>
              <a:rPr lang="es-ES" dirty="0" err="1"/>
              <a:t>syndicate</a:t>
            </a:r>
            <a:r>
              <a:rPr lang="es-ES" dirty="0"/>
              <a:t>?</a:t>
            </a:r>
          </a:p>
          <a:p>
            <a:pPr lvl="1"/>
            <a:r>
              <a:rPr lang="en-US" dirty="0"/>
              <a:t>W</a:t>
            </a:r>
            <a:r>
              <a:rPr lang="es-ES" dirty="0" err="1"/>
              <a:t>hat</a:t>
            </a:r>
            <a:r>
              <a:rPr lang="es-ES" dirty="0"/>
              <a:t> </a:t>
            </a:r>
            <a:r>
              <a:rPr lang="es-ES" dirty="0" err="1"/>
              <a:t>treatment</a:t>
            </a:r>
            <a:r>
              <a:rPr lang="es-ES" dirty="0"/>
              <a:t> </a:t>
            </a:r>
            <a:r>
              <a:rPr lang="es-ES" dirty="0" err="1"/>
              <a:t>must</a:t>
            </a:r>
            <a:r>
              <a:rPr lang="es-ES" dirty="0"/>
              <a:t> be </a:t>
            </a:r>
            <a:r>
              <a:rPr lang="es-ES" dirty="0" err="1"/>
              <a:t>afforded</a:t>
            </a:r>
            <a:r>
              <a:rPr lang="es-ES" dirty="0"/>
              <a:t> to </a:t>
            </a:r>
            <a:r>
              <a:rPr lang="es-ES" dirty="0" err="1"/>
              <a:t>those</a:t>
            </a:r>
            <a:r>
              <a:rPr lang="es-ES" dirty="0"/>
              <a:t> </a:t>
            </a:r>
            <a:r>
              <a:rPr lang="es-ES" dirty="0" err="1"/>
              <a:t>members</a:t>
            </a:r>
            <a:r>
              <a:rPr lang="es-ES" dirty="0"/>
              <a:t> of </a:t>
            </a:r>
            <a:r>
              <a:rPr lang="es-ES" dirty="0" err="1"/>
              <a:t>the</a:t>
            </a:r>
            <a:r>
              <a:rPr lang="es-ES" dirty="0"/>
              <a:t> </a:t>
            </a:r>
            <a:r>
              <a:rPr lang="es-ES" dirty="0" err="1"/>
              <a:t>syndicate</a:t>
            </a:r>
            <a:r>
              <a:rPr lang="es-ES" dirty="0"/>
              <a:t> </a:t>
            </a:r>
            <a:r>
              <a:rPr lang="es-ES" dirty="0" err="1"/>
              <a:t>who</a:t>
            </a:r>
            <a:r>
              <a:rPr lang="es-ES" dirty="0"/>
              <a:t> </a:t>
            </a:r>
            <a:r>
              <a:rPr lang="es-ES" dirty="0" err="1"/>
              <a:t>oppose</a:t>
            </a:r>
            <a:r>
              <a:rPr lang="es-ES" dirty="0"/>
              <a:t> </a:t>
            </a:r>
            <a:r>
              <a:rPr lang="es-ES" dirty="0" err="1"/>
              <a:t>the</a:t>
            </a:r>
            <a:r>
              <a:rPr lang="es-ES" dirty="0"/>
              <a:t> </a:t>
            </a:r>
            <a:r>
              <a:rPr lang="es-ES" dirty="0" err="1"/>
              <a:t>credit</a:t>
            </a:r>
            <a:r>
              <a:rPr lang="es-ES" dirty="0"/>
              <a:t> </a:t>
            </a:r>
            <a:r>
              <a:rPr lang="es-ES" dirty="0" err="1"/>
              <a:t>bid</a:t>
            </a:r>
            <a:r>
              <a:rPr lang="es-ES" dirty="0"/>
              <a:t>? </a:t>
            </a:r>
          </a:p>
          <a:p>
            <a:endParaRPr lang="es-ES" dirty="0"/>
          </a:p>
        </p:txBody>
      </p:sp>
    </p:spTree>
    <p:extLst>
      <p:ext uri="{BB962C8B-B14F-4D97-AF65-F5344CB8AC3E}">
        <p14:creationId xmlns:p14="http://schemas.microsoft.com/office/powerpoint/2010/main" val="22454138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1886" y="1828800"/>
            <a:ext cx="8294914" cy="4434354"/>
          </a:xfrm>
        </p:spPr>
        <p:txBody>
          <a:bodyPr>
            <a:normAutofit fontScale="77500" lnSpcReduction="20000"/>
          </a:bodyPr>
          <a:lstStyle/>
          <a:p>
            <a:pPr lvl="0"/>
            <a:r>
              <a:rPr lang="en-US" dirty="0"/>
              <a:t>Credit bidding by subsequent buyers of the original debt. </a:t>
            </a:r>
            <a:endParaRPr lang="es-ES" dirty="0"/>
          </a:p>
          <a:p>
            <a:pPr lvl="1"/>
            <a:r>
              <a:rPr lang="en-US" dirty="0"/>
              <a:t>Spanish cases: </a:t>
            </a:r>
            <a:r>
              <a:rPr lang="en-US" dirty="0" err="1"/>
              <a:t>JPI</a:t>
            </a:r>
            <a:r>
              <a:rPr lang="en-US" dirty="0"/>
              <a:t> no. 38 of Barcelona exception of unconstitutionality and preliminary ruling to </a:t>
            </a:r>
            <a:r>
              <a:rPr lang="en-US" dirty="0" err="1"/>
              <a:t>ECJ</a:t>
            </a:r>
            <a:r>
              <a:rPr lang="en-US" dirty="0"/>
              <a:t>.</a:t>
            </a:r>
          </a:p>
          <a:p>
            <a:pPr marL="457200" lvl="1" indent="0">
              <a:buNone/>
            </a:pPr>
            <a:endParaRPr lang="es-ES" dirty="0"/>
          </a:p>
          <a:p>
            <a:pPr lvl="0"/>
            <a:r>
              <a:rPr lang="en-US" dirty="0"/>
              <a:t>Arguments against and for limitation of credit bidding? Who benefits from the restrictions?</a:t>
            </a:r>
            <a:endParaRPr lang="es-ES" dirty="0"/>
          </a:p>
          <a:p>
            <a:pPr lvl="1"/>
            <a:r>
              <a:rPr lang="en-US" dirty="0"/>
              <a:t>U.S.A. court decisions and recent cases.</a:t>
            </a:r>
          </a:p>
          <a:p>
            <a:pPr marL="457200" lvl="1" indent="0">
              <a:buNone/>
            </a:pPr>
            <a:endParaRPr lang="es-ES" dirty="0"/>
          </a:p>
          <a:p>
            <a:pPr lvl="0"/>
            <a:r>
              <a:rPr lang="en-US" dirty="0"/>
              <a:t>How credit bidding </a:t>
            </a:r>
            <a:r>
              <a:rPr lang="en-GB" dirty="0"/>
              <a:t>is recognised</a:t>
            </a:r>
            <a:r>
              <a:rPr lang="en-US" dirty="0"/>
              <a:t> in different jurisdictions?</a:t>
            </a:r>
            <a:endParaRPr lang="es-ES" dirty="0"/>
          </a:p>
          <a:p>
            <a:pPr lvl="1"/>
            <a:r>
              <a:rPr lang="en-US" dirty="0"/>
              <a:t>Germany</a:t>
            </a:r>
            <a:endParaRPr lang="es-ES" dirty="0"/>
          </a:p>
          <a:p>
            <a:pPr lvl="1"/>
            <a:r>
              <a:rPr lang="en-US" dirty="0"/>
              <a:t>UK</a:t>
            </a:r>
            <a:endParaRPr lang="es-ES" dirty="0"/>
          </a:p>
          <a:p>
            <a:pPr lvl="1"/>
            <a:r>
              <a:rPr lang="en-US" dirty="0"/>
              <a:t>Spain</a:t>
            </a:r>
            <a:endParaRPr lang="es-ES" dirty="0"/>
          </a:p>
          <a:p>
            <a:pPr lvl="1"/>
            <a:r>
              <a:rPr lang="en-US" dirty="0"/>
              <a:t>Cross border and European regulation.</a:t>
            </a:r>
            <a:endParaRPr lang="es-ES" dirty="0"/>
          </a:p>
        </p:txBody>
      </p:sp>
    </p:spTree>
    <p:extLst>
      <p:ext uri="{BB962C8B-B14F-4D97-AF65-F5344CB8AC3E}">
        <p14:creationId xmlns:p14="http://schemas.microsoft.com/office/powerpoint/2010/main" val="73825630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2136264"/>
            <a:ext cx="7772400" cy="1838425"/>
          </a:xfrm>
        </p:spPr>
        <p:txBody>
          <a:bodyPr/>
          <a:lstStyle/>
          <a:p>
            <a:r>
              <a:rPr lang="en-GB" sz="4800" b="1" dirty="0"/>
              <a:t>Break-out-session IV.</a:t>
            </a:r>
            <a:br>
              <a:rPr lang="en-GB" sz="4800" b="1" dirty="0"/>
            </a:br>
            <a:r>
              <a:rPr lang="en-GB" sz="4800" b="1" dirty="0"/>
              <a:t> Overview and comparison on estate financing practices in several European jurisdictions</a:t>
            </a:r>
            <a:endParaRPr lang="en-US" sz="4800" b="1" dirty="0"/>
          </a:p>
        </p:txBody>
      </p:sp>
      <p:sp>
        <p:nvSpPr>
          <p:cNvPr id="3" name="Subtitle 2"/>
          <p:cNvSpPr>
            <a:spLocks noGrp="1"/>
          </p:cNvSpPr>
          <p:nvPr>
            <p:ph type="subTitle" idx="1"/>
          </p:nvPr>
        </p:nvSpPr>
        <p:spPr>
          <a:xfrm>
            <a:off x="192216" y="4695151"/>
            <a:ext cx="8800757" cy="2162849"/>
          </a:xfrm>
        </p:spPr>
        <p:txBody>
          <a:bodyPr rtlCol="0">
            <a:normAutofit/>
          </a:bodyPr>
          <a:lstStyle/>
          <a:p>
            <a:pPr fontAlgn="auto">
              <a:spcBef>
                <a:spcPts val="0"/>
              </a:spcBef>
              <a:spcAft>
                <a:spcPts val="1200"/>
              </a:spcAft>
              <a:defRPr/>
            </a:pPr>
            <a:r>
              <a:rPr lang="en-GB" sz="2800" dirty="0">
                <a:solidFill>
                  <a:srgbClr val="000000"/>
                </a:solidFill>
              </a:rPr>
              <a:t>Henri </a:t>
            </a:r>
            <a:r>
              <a:rPr lang="en-GB" sz="2800" dirty="0" err="1">
                <a:solidFill>
                  <a:srgbClr val="000000"/>
                </a:solidFill>
              </a:rPr>
              <a:t>Bentfort</a:t>
            </a:r>
            <a:r>
              <a:rPr lang="en-GB" sz="2800" dirty="0">
                <a:solidFill>
                  <a:srgbClr val="000000"/>
                </a:solidFill>
              </a:rPr>
              <a:t> van </a:t>
            </a:r>
            <a:r>
              <a:rPr lang="en-GB" sz="2800" dirty="0" err="1">
                <a:solidFill>
                  <a:srgbClr val="000000"/>
                </a:solidFill>
              </a:rPr>
              <a:t>Valkenburg</a:t>
            </a:r>
            <a:r>
              <a:rPr lang="en-GB" sz="2800" dirty="0">
                <a:solidFill>
                  <a:srgbClr val="000000"/>
                </a:solidFill>
              </a:rPr>
              <a:t> (DVDW, The Netherlands)</a:t>
            </a:r>
          </a:p>
          <a:p>
            <a:pPr fontAlgn="auto">
              <a:spcBef>
                <a:spcPts val="0"/>
              </a:spcBef>
              <a:spcAft>
                <a:spcPts val="1200"/>
              </a:spcAft>
              <a:defRPr/>
            </a:pPr>
            <a:r>
              <a:rPr lang="en-GB" sz="2800" dirty="0">
                <a:solidFill>
                  <a:srgbClr val="000000"/>
                </a:solidFill>
              </a:rPr>
              <a:t>Christian </a:t>
            </a:r>
            <a:r>
              <a:rPr lang="en-GB" sz="2800" dirty="0" err="1">
                <a:solidFill>
                  <a:srgbClr val="000000"/>
                </a:solidFill>
              </a:rPr>
              <a:t>Bärenz</a:t>
            </a:r>
            <a:r>
              <a:rPr lang="en-GB" sz="2800" dirty="0">
                <a:solidFill>
                  <a:srgbClr val="000000"/>
                </a:solidFill>
              </a:rPr>
              <a:t> (GÖRG, Germany)</a:t>
            </a:r>
          </a:p>
          <a:p>
            <a:pPr fontAlgn="auto">
              <a:spcBef>
                <a:spcPts val="0"/>
              </a:spcBef>
              <a:spcAft>
                <a:spcPts val="1200"/>
              </a:spcAft>
              <a:defRPr/>
            </a:pPr>
            <a:r>
              <a:rPr lang="en-GB" sz="2800" dirty="0" err="1">
                <a:solidFill>
                  <a:srgbClr val="000000"/>
                </a:solidFill>
              </a:rPr>
              <a:t>Mandip</a:t>
            </a:r>
            <a:r>
              <a:rPr lang="en-GB" sz="2800" dirty="0">
                <a:solidFill>
                  <a:srgbClr val="000000"/>
                </a:solidFill>
              </a:rPr>
              <a:t> </a:t>
            </a:r>
            <a:r>
              <a:rPr lang="en-GB" sz="2800" dirty="0" err="1">
                <a:solidFill>
                  <a:srgbClr val="000000"/>
                </a:solidFill>
              </a:rPr>
              <a:t>Englund</a:t>
            </a:r>
            <a:r>
              <a:rPr lang="en-GB" sz="2800" dirty="0">
                <a:solidFill>
                  <a:srgbClr val="000000"/>
                </a:solidFill>
              </a:rPr>
              <a:t> (</a:t>
            </a:r>
            <a:r>
              <a:rPr lang="en-GB" sz="2800" dirty="0" err="1">
                <a:solidFill>
                  <a:srgbClr val="000000"/>
                </a:solidFill>
              </a:rPr>
              <a:t>Linklaters</a:t>
            </a:r>
            <a:r>
              <a:rPr lang="en-GB" sz="2800" dirty="0">
                <a:solidFill>
                  <a:srgbClr val="000000"/>
                </a:solidFill>
              </a:rPr>
              <a:t>, UK)</a:t>
            </a:r>
          </a:p>
        </p:txBody>
      </p:sp>
    </p:spTree>
    <p:extLst>
      <p:ext uri="{BB962C8B-B14F-4D97-AF65-F5344CB8AC3E}">
        <p14:creationId xmlns:p14="http://schemas.microsoft.com/office/powerpoint/2010/main" val="254586887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18695" y="2032224"/>
            <a:ext cx="4831895" cy="4717116"/>
          </a:xfrm>
        </p:spPr>
        <p:txBody>
          <a:bodyPr>
            <a:normAutofit/>
          </a:bodyPr>
          <a:lstStyle/>
          <a:p>
            <a:pPr marL="400050" indent="-400050">
              <a:lnSpc>
                <a:spcPts val="2013"/>
              </a:lnSpc>
              <a:spcBef>
                <a:spcPts val="0"/>
              </a:spcBef>
              <a:buClr>
                <a:schemeClr val="bg1">
                  <a:lumMod val="50000"/>
                </a:schemeClr>
              </a:buClr>
              <a:buSzPct val="90000"/>
              <a:buFont typeface="+mj-lt"/>
              <a:buAutoNum type="romanU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600" b="1" dirty="0">
                <a:solidFill>
                  <a:schemeClr val="bg1">
                    <a:lumMod val="50000"/>
                  </a:schemeClr>
                </a:solidFill>
              </a:rPr>
              <a:t>In a </a:t>
            </a:r>
            <a:r>
              <a:rPr lang="de-DE" sz="1600" b="1" dirty="0" err="1">
                <a:solidFill>
                  <a:schemeClr val="bg1">
                    <a:lumMod val="50000"/>
                  </a:schemeClr>
                </a:solidFill>
              </a:rPr>
              <a:t>nutshell</a:t>
            </a:r>
            <a:r>
              <a:rPr lang="de-DE" sz="1600" b="1" dirty="0">
                <a:solidFill>
                  <a:schemeClr val="bg1">
                    <a:lumMod val="50000"/>
                  </a:schemeClr>
                </a:solidFill>
              </a:rPr>
              <a:t>: </a:t>
            </a:r>
            <a:r>
              <a:rPr lang="de-DE" sz="1600" b="1" dirty="0" err="1">
                <a:solidFill>
                  <a:schemeClr val="bg1">
                    <a:lumMod val="50000"/>
                  </a:schemeClr>
                </a:solidFill>
              </a:rPr>
              <a:t>Insolvency</a:t>
            </a:r>
            <a:r>
              <a:rPr lang="de-DE" sz="1600" b="1" dirty="0">
                <a:solidFill>
                  <a:schemeClr val="bg1">
                    <a:lumMod val="50000"/>
                  </a:schemeClr>
                </a:solidFill>
              </a:rPr>
              <a:t> </a:t>
            </a:r>
            <a:r>
              <a:rPr lang="de-DE" sz="1600" b="1" dirty="0" err="1">
                <a:solidFill>
                  <a:schemeClr val="bg1">
                    <a:lumMod val="50000"/>
                  </a:schemeClr>
                </a:solidFill>
              </a:rPr>
              <a:t>proceedings</a:t>
            </a:r>
            <a:r>
              <a:rPr lang="de-DE" sz="1600" b="1" dirty="0">
                <a:solidFill>
                  <a:schemeClr val="bg1">
                    <a:lumMod val="50000"/>
                  </a:schemeClr>
                </a:solidFill>
              </a:rPr>
              <a:t> in…</a:t>
            </a:r>
          </a:p>
          <a:p>
            <a:pPr marL="625475" lvl="1" indent="-174625">
              <a:lnSpc>
                <a:spcPts val="2013"/>
              </a:lnSpc>
              <a:spcBef>
                <a:spcPts val="0"/>
              </a:spcBef>
              <a:buClr>
                <a:schemeClr val="bg1">
                  <a:lumMod val="50000"/>
                </a:schemeClr>
              </a:buClr>
              <a:buSzPct val="90000"/>
              <a:buFont typeface="+mj-lt"/>
              <a:buAutoNum type="arabi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400" dirty="0">
                <a:solidFill>
                  <a:schemeClr val="bg1">
                    <a:lumMod val="50000"/>
                  </a:schemeClr>
                </a:solidFill>
              </a:rPr>
              <a:t>United </a:t>
            </a:r>
            <a:r>
              <a:rPr lang="de-DE" sz="1400" dirty="0" err="1">
                <a:solidFill>
                  <a:schemeClr val="bg1">
                    <a:lumMod val="50000"/>
                  </a:schemeClr>
                </a:solidFill>
              </a:rPr>
              <a:t>Kingdom</a:t>
            </a:r>
            <a:endParaRPr lang="de-DE" sz="1400" dirty="0">
              <a:solidFill>
                <a:schemeClr val="bg1">
                  <a:lumMod val="50000"/>
                </a:schemeClr>
              </a:solidFill>
            </a:endParaRPr>
          </a:p>
          <a:p>
            <a:pPr marL="625475" lvl="1" indent="-174625">
              <a:lnSpc>
                <a:spcPts val="2013"/>
              </a:lnSpc>
              <a:spcBef>
                <a:spcPts val="0"/>
              </a:spcBef>
              <a:buClr>
                <a:schemeClr val="bg1">
                  <a:lumMod val="50000"/>
                </a:schemeClr>
              </a:buClr>
              <a:buSzPct val="90000"/>
              <a:buFont typeface="+mj-lt"/>
              <a:buAutoNum type="arabi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400" dirty="0">
                <a:solidFill>
                  <a:schemeClr val="bg1">
                    <a:lumMod val="50000"/>
                  </a:schemeClr>
                </a:solidFill>
              </a:rPr>
              <a:t>The </a:t>
            </a:r>
            <a:r>
              <a:rPr lang="de-DE" sz="1400" dirty="0" err="1">
                <a:solidFill>
                  <a:schemeClr val="bg1">
                    <a:lumMod val="50000"/>
                  </a:schemeClr>
                </a:solidFill>
              </a:rPr>
              <a:t>Netherlands</a:t>
            </a:r>
            <a:endParaRPr lang="de-DE" sz="1400" dirty="0">
              <a:solidFill>
                <a:schemeClr val="bg1">
                  <a:lumMod val="50000"/>
                </a:schemeClr>
              </a:solidFill>
            </a:endParaRPr>
          </a:p>
          <a:p>
            <a:pPr marL="625475" lvl="1" indent="-174625">
              <a:lnSpc>
                <a:spcPts val="2013"/>
              </a:lnSpc>
              <a:spcBef>
                <a:spcPts val="0"/>
              </a:spcBef>
              <a:buClr>
                <a:schemeClr val="bg1">
                  <a:lumMod val="50000"/>
                </a:schemeClr>
              </a:buClr>
              <a:buSzPct val="90000"/>
              <a:buFont typeface="+mj-lt"/>
              <a:buAutoNum type="arabi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400" dirty="0">
                <a:solidFill>
                  <a:schemeClr val="bg1">
                    <a:lumMod val="50000"/>
                  </a:schemeClr>
                </a:solidFill>
              </a:rPr>
              <a:t>Germany</a:t>
            </a:r>
          </a:p>
          <a:p>
            <a:pPr marL="400050" indent="-400050">
              <a:lnSpc>
                <a:spcPts val="2013"/>
              </a:lnSpc>
              <a:spcBef>
                <a:spcPts val="600"/>
              </a:spcBef>
              <a:buClr>
                <a:schemeClr val="bg1">
                  <a:lumMod val="50000"/>
                </a:schemeClr>
              </a:buClr>
              <a:buSzPct val="90000"/>
              <a:buFont typeface="+mj-lt"/>
              <a:buAutoNum type="romanU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600" b="1" dirty="0" err="1">
                <a:solidFill>
                  <a:schemeClr val="bg1">
                    <a:lumMod val="50000"/>
                  </a:schemeClr>
                </a:solidFill>
              </a:rPr>
              <a:t>Financing</a:t>
            </a:r>
            <a:r>
              <a:rPr lang="de-DE" sz="1600" b="1" dirty="0">
                <a:solidFill>
                  <a:schemeClr val="bg1">
                    <a:lumMod val="50000"/>
                  </a:schemeClr>
                </a:solidFill>
              </a:rPr>
              <a:t> </a:t>
            </a:r>
            <a:r>
              <a:rPr lang="de-DE" sz="1600" b="1" dirty="0" err="1">
                <a:solidFill>
                  <a:schemeClr val="bg1">
                    <a:lumMod val="50000"/>
                  </a:schemeClr>
                </a:solidFill>
              </a:rPr>
              <a:t>by</a:t>
            </a:r>
            <a:r>
              <a:rPr lang="de-DE" sz="1600" b="1" dirty="0">
                <a:solidFill>
                  <a:schemeClr val="bg1">
                    <a:lumMod val="50000"/>
                  </a:schemeClr>
                </a:solidFill>
              </a:rPr>
              <a:t> Stakeholders</a:t>
            </a:r>
          </a:p>
          <a:p>
            <a:pPr marL="625475" lvl="1" indent="-174625">
              <a:lnSpc>
                <a:spcPts val="2013"/>
              </a:lnSpc>
              <a:spcBef>
                <a:spcPts val="0"/>
              </a:spcBef>
              <a:buClr>
                <a:schemeClr val="bg1">
                  <a:lumMod val="50000"/>
                </a:schemeClr>
              </a:buClr>
              <a:buSzPct val="90000"/>
              <a:buFont typeface="+mj-lt"/>
              <a:buAutoNum type="arabi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400" dirty="0" err="1">
                <a:solidFill>
                  <a:schemeClr val="bg1">
                    <a:lumMod val="50000"/>
                  </a:schemeClr>
                </a:solidFill>
              </a:rPr>
              <a:t>Secured</a:t>
            </a:r>
            <a:r>
              <a:rPr lang="de-DE" sz="1400" dirty="0">
                <a:solidFill>
                  <a:schemeClr val="bg1">
                    <a:lumMod val="50000"/>
                  </a:schemeClr>
                </a:solidFill>
              </a:rPr>
              <a:t> </a:t>
            </a:r>
            <a:r>
              <a:rPr lang="de-DE" sz="1400" dirty="0" err="1">
                <a:solidFill>
                  <a:schemeClr val="bg1">
                    <a:lumMod val="50000"/>
                  </a:schemeClr>
                </a:solidFill>
              </a:rPr>
              <a:t>creditors</a:t>
            </a:r>
            <a:endParaRPr lang="de-DE" sz="1400" dirty="0">
              <a:solidFill>
                <a:schemeClr val="bg1">
                  <a:lumMod val="50000"/>
                </a:schemeClr>
              </a:solidFill>
            </a:endParaRPr>
          </a:p>
          <a:p>
            <a:pPr marL="625475" lvl="1" indent="-174625">
              <a:lnSpc>
                <a:spcPts val="2013"/>
              </a:lnSpc>
              <a:spcBef>
                <a:spcPts val="0"/>
              </a:spcBef>
              <a:buClr>
                <a:schemeClr val="bg1">
                  <a:lumMod val="50000"/>
                </a:schemeClr>
              </a:buClr>
              <a:buSzPct val="90000"/>
              <a:buFont typeface="+mj-lt"/>
              <a:buAutoNum type="arabi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400" dirty="0">
                <a:solidFill>
                  <a:schemeClr val="bg1">
                    <a:lumMod val="50000"/>
                  </a:schemeClr>
                </a:solidFill>
              </a:rPr>
              <a:t>Customers / </a:t>
            </a:r>
            <a:r>
              <a:rPr lang="de-DE" sz="1400" dirty="0" err="1">
                <a:solidFill>
                  <a:schemeClr val="bg1">
                    <a:lumMod val="50000"/>
                  </a:schemeClr>
                </a:solidFill>
              </a:rPr>
              <a:t>business</a:t>
            </a:r>
            <a:r>
              <a:rPr lang="de-DE" sz="1400" dirty="0">
                <a:solidFill>
                  <a:schemeClr val="bg1">
                    <a:lumMod val="50000"/>
                  </a:schemeClr>
                </a:solidFill>
              </a:rPr>
              <a:t> </a:t>
            </a:r>
            <a:r>
              <a:rPr lang="de-DE" sz="1400" dirty="0" err="1">
                <a:solidFill>
                  <a:schemeClr val="bg1">
                    <a:lumMod val="50000"/>
                  </a:schemeClr>
                </a:solidFill>
              </a:rPr>
              <a:t>partners</a:t>
            </a:r>
            <a:endParaRPr lang="de-DE" sz="1400" dirty="0">
              <a:solidFill>
                <a:schemeClr val="bg1">
                  <a:lumMod val="50000"/>
                </a:schemeClr>
              </a:solidFill>
            </a:endParaRPr>
          </a:p>
          <a:p>
            <a:pPr marL="625475" lvl="1" indent="-174625">
              <a:lnSpc>
                <a:spcPts val="2013"/>
              </a:lnSpc>
              <a:spcBef>
                <a:spcPts val="0"/>
              </a:spcBef>
              <a:buClr>
                <a:schemeClr val="bg1">
                  <a:lumMod val="50000"/>
                </a:schemeClr>
              </a:buClr>
              <a:buSzPct val="90000"/>
              <a:buFont typeface="+mj-lt"/>
              <a:buAutoNum type="arabi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400" dirty="0">
                <a:solidFill>
                  <a:schemeClr val="bg1">
                    <a:lumMod val="50000"/>
                  </a:schemeClr>
                </a:solidFill>
              </a:rPr>
              <a:t>Potential </a:t>
            </a:r>
            <a:r>
              <a:rPr lang="de-DE" sz="1400" dirty="0" err="1">
                <a:solidFill>
                  <a:schemeClr val="bg1">
                    <a:lumMod val="50000"/>
                  </a:schemeClr>
                </a:solidFill>
              </a:rPr>
              <a:t>buyers</a:t>
            </a:r>
            <a:r>
              <a:rPr lang="de-DE" sz="1400" dirty="0">
                <a:solidFill>
                  <a:schemeClr val="bg1">
                    <a:lumMod val="50000"/>
                  </a:schemeClr>
                </a:solidFill>
              </a:rPr>
              <a:t> / </a:t>
            </a:r>
            <a:r>
              <a:rPr lang="de-DE" sz="1400" dirty="0" err="1">
                <a:solidFill>
                  <a:schemeClr val="bg1">
                    <a:lumMod val="50000"/>
                  </a:schemeClr>
                </a:solidFill>
              </a:rPr>
              <a:t>investors</a:t>
            </a:r>
            <a:endParaRPr lang="de-DE" sz="1400" dirty="0">
              <a:solidFill>
                <a:schemeClr val="bg1">
                  <a:lumMod val="50000"/>
                </a:schemeClr>
              </a:solidFill>
            </a:endParaRPr>
          </a:p>
          <a:p>
            <a:pPr marL="400050" indent="-400050">
              <a:lnSpc>
                <a:spcPts val="2013"/>
              </a:lnSpc>
              <a:spcBef>
                <a:spcPts val="600"/>
              </a:spcBef>
              <a:buClr>
                <a:schemeClr val="bg1">
                  <a:lumMod val="50000"/>
                </a:schemeClr>
              </a:buClr>
              <a:buSzPct val="90000"/>
              <a:buFont typeface="+mj-lt"/>
              <a:buAutoNum type="romanU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600" b="1" dirty="0" err="1">
                <a:solidFill>
                  <a:schemeClr val="bg1">
                    <a:lumMod val="50000"/>
                  </a:schemeClr>
                </a:solidFill>
              </a:rPr>
              <a:t>Cost</a:t>
            </a:r>
            <a:r>
              <a:rPr lang="de-DE" sz="1600" b="1" dirty="0">
                <a:solidFill>
                  <a:schemeClr val="bg1">
                    <a:lumMod val="50000"/>
                  </a:schemeClr>
                </a:solidFill>
              </a:rPr>
              <a:t> </a:t>
            </a:r>
            <a:r>
              <a:rPr lang="de-DE" sz="1600" b="1" dirty="0" err="1">
                <a:solidFill>
                  <a:schemeClr val="bg1">
                    <a:lumMod val="50000"/>
                  </a:schemeClr>
                </a:solidFill>
              </a:rPr>
              <a:t>Mitigation</a:t>
            </a:r>
            <a:endParaRPr lang="de-DE" sz="1600" b="1" dirty="0">
              <a:solidFill>
                <a:schemeClr val="bg1">
                  <a:lumMod val="50000"/>
                </a:schemeClr>
              </a:solidFill>
            </a:endParaRPr>
          </a:p>
          <a:p>
            <a:pPr marL="625475" lvl="1" indent="-174625">
              <a:lnSpc>
                <a:spcPts val="2013"/>
              </a:lnSpc>
              <a:spcBef>
                <a:spcPts val="0"/>
              </a:spcBef>
              <a:buClr>
                <a:schemeClr val="bg1">
                  <a:lumMod val="50000"/>
                </a:schemeClr>
              </a:buClr>
              <a:buSzPct val="90000"/>
              <a:buFont typeface="+mj-lt"/>
              <a:buAutoNum type="arabi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400" dirty="0" err="1">
                <a:solidFill>
                  <a:schemeClr val="bg1">
                    <a:lumMod val="50000"/>
                  </a:schemeClr>
                </a:solidFill>
              </a:rPr>
              <a:t>Rent</a:t>
            </a:r>
            <a:r>
              <a:rPr lang="de-DE" sz="1400" dirty="0">
                <a:solidFill>
                  <a:schemeClr val="bg1">
                    <a:lumMod val="50000"/>
                  </a:schemeClr>
                </a:solidFill>
              </a:rPr>
              <a:t> </a:t>
            </a:r>
            <a:r>
              <a:rPr lang="de-DE" sz="1400" dirty="0" err="1">
                <a:solidFill>
                  <a:schemeClr val="bg1">
                    <a:lumMod val="50000"/>
                  </a:schemeClr>
                </a:solidFill>
              </a:rPr>
              <a:t>payments</a:t>
            </a:r>
            <a:endParaRPr lang="de-DE" sz="1400" dirty="0">
              <a:solidFill>
                <a:schemeClr val="bg1">
                  <a:lumMod val="50000"/>
                </a:schemeClr>
              </a:solidFill>
            </a:endParaRPr>
          </a:p>
          <a:p>
            <a:pPr marL="625475" lvl="1" indent="-174625">
              <a:lnSpc>
                <a:spcPts val="2013"/>
              </a:lnSpc>
              <a:spcBef>
                <a:spcPts val="0"/>
              </a:spcBef>
              <a:buClr>
                <a:schemeClr val="bg1">
                  <a:lumMod val="50000"/>
                </a:schemeClr>
              </a:buClr>
              <a:buSzPct val="90000"/>
              <a:buFont typeface="+mj-lt"/>
              <a:buAutoNum type="arabi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400" dirty="0">
                <a:solidFill>
                  <a:schemeClr val="bg1">
                    <a:lumMod val="50000"/>
                  </a:schemeClr>
                </a:solidFill>
              </a:rPr>
              <a:t>Labor </a:t>
            </a:r>
            <a:r>
              <a:rPr lang="de-DE" sz="1400" dirty="0" err="1">
                <a:solidFill>
                  <a:schemeClr val="bg1">
                    <a:lumMod val="50000"/>
                  </a:schemeClr>
                </a:solidFill>
              </a:rPr>
              <a:t>costs</a:t>
            </a:r>
            <a:endParaRPr lang="de-DE" sz="1400" dirty="0">
              <a:solidFill>
                <a:schemeClr val="bg1">
                  <a:lumMod val="50000"/>
                </a:schemeClr>
              </a:solidFill>
            </a:endParaRPr>
          </a:p>
          <a:p>
            <a:pPr marL="625475" lvl="1" indent="-174625">
              <a:lnSpc>
                <a:spcPts val="2013"/>
              </a:lnSpc>
              <a:spcBef>
                <a:spcPts val="0"/>
              </a:spcBef>
              <a:buClr>
                <a:schemeClr val="bg1">
                  <a:lumMod val="50000"/>
                </a:schemeClr>
              </a:buClr>
              <a:buSzPct val="90000"/>
              <a:buFont typeface="+mj-lt"/>
              <a:buAutoNum type="arabi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400" dirty="0">
                <a:solidFill>
                  <a:schemeClr val="bg1">
                    <a:lumMod val="50000"/>
                  </a:schemeClr>
                </a:solidFill>
              </a:rPr>
              <a:t>Tax </a:t>
            </a:r>
            <a:r>
              <a:rPr lang="de-DE" sz="1400" dirty="0" err="1">
                <a:solidFill>
                  <a:schemeClr val="bg1">
                    <a:lumMod val="50000"/>
                  </a:schemeClr>
                </a:solidFill>
              </a:rPr>
              <a:t>payments</a:t>
            </a:r>
            <a:endParaRPr lang="de-DE" sz="1400" dirty="0">
              <a:solidFill>
                <a:schemeClr val="bg1">
                  <a:lumMod val="50000"/>
                </a:schemeClr>
              </a:solidFill>
            </a:endParaRPr>
          </a:p>
          <a:p>
            <a:pPr marL="400050" indent="-400050">
              <a:lnSpc>
                <a:spcPts val="2013"/>
              </a:lnSpc>
              <a:spcBef>
                <a:spcPts val="600"/>
              </a:spcBef>
              <a:buClr>
                <a:schemeClr val="bg1">
                  <a:lumMod val="50000"/>
                </a:schemeClr>
              </a:buClr>
              <a:buSzPct val="90000"/>
              <a:buFont typeface="+mj-lt"/>
              <a:buAutoNum type="romanU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600" b="1" dirty="0">
                <a:solidFill>
                  <a:schemeClr val="bg1">
                    <a:lumMod val="50000"/>
                  </a:schemeClr>
                </a:solidFill>
              </a:rPr>
              <a:t>Public </a:t>
            </a:r>
            <a:r>
              <a:rPr lang="de-DE" sz="1600" b="1" dirty="0" err="1">
                <a:solidFill>
                  <a:schemeClr val="bg1">
                    <a:lumMod val="50000"/>
                  </a:schemeClr>
                </a:solidFill>
              </a:rPr>
              <a:t>interest</a:t>
            </a:r>
            <a:r>
              <a:rPr lang="de-DE" sz="1600" b="1" dirty="0">
                <a:solidFill>
                  <a:schemeClr val="bg1">
                    <a:lumMod val="50000"/>
                  </a:schemeClr>
                </a:solidFill>
              </a:rPr>
              <a:t> </a:t>
            </a:r>
            <a:r>
              <a:rPr lang="de-DE" sz="1600" b="1" dirty="0" err="1">
                <a:solidFill>
                  <a:schemeClr val="bg1">
                    <a:lumMod val="50000"/>
                  </a:schemeClr>
                </a:solidFill>
              </a:rPr>
              <a:t>financing</a:t>
            </a:r>
            <a:endParaRPr lang="de-DE" sz="1600" b="1" dirty="0">
              <a:solidFill>
                <a:schemeClr val="bg1">
                  <a:lumMod val="50000"/>
                </a:schemeClr>
              </a:solidFill>
            </a:endParaRPr>
          </a:p>
          <a:p>
            <a:pPr marL="400050" indent="-400050">
              <a:lnSpc>
                <a:spcPts val="2013"/>
              </a:lnSpc>
              <a:spcBef>
                <a:spcPts val="600"/>
              </a:spcBef>
              <a:buClr>
                <a:schemeClr val="bg1">
                  <a:lumMod val="50000"/>
                </a:schemeClr>
              </a:buClr>
              <a:buSzPct val="90000"/>
              <a:buFont typeface="+mj-lt"/>
              <a:buAutoNum type="romanU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600" b="1" dirty="0" err="1">
                <a:solidFill>
                  <a:schemeClr val="bg1">
                    <a:lumMod val="50000"/>
                  </a:schemeClr>
                </a:solidFill>
              </a:rPr>
              <a:t>Litigation</a:t>
            </a:r>
            <a:r>
              <a:rPr lang="de-DE" sz="1600" b="1" dirty="0">
                <a:solidFill>
                  <a:schemeClr val="bg1">
                    <a:lumMod val="50000"/>
                  </a:schemeClr>
                </a:solidFill>
              </a:rPr>
              <a:t> </a:t>
            </a:r>
            <a:r>
              <a:rPr lang="de-DE" sz="1600" b="1" dirty="0" err="1">
                <a:solidFill>
                  <a:schemeClr val="bg1">
                    <a:lumMod val="50000"/>
                  </a:schemeClr>
                </a:solidFill>
              </a:rPr>
              <a:t>Financing</a:t>
            </a:r>
            <a:endParaRPr lang="de-DE" sz="1600" b="1" dirty="0">
              <a:solidFill>
                <a:schemeClr val="bg1">
                  <a:lumMod val="50000"/>
                </a:schemeClr>
              </a:solidFill>
            </a:endParaRPr>
          </a:p>
          <a:p>
            <a:pPr marL="400050" indent="-400050">
              <a:lnSpc>
                <a:spcPts val="2013"/>
              </a:lnSpc>
              <a:spcBef>
                <a:spcPts val="600"/>
              </a:spcBef>
              <a:buClr>
                <a:schemeClr val="bg1">
                  <a:lumMod val="50000"/>
                </a:schemeClr>
              </a:buClr>
              <a:buSzPct val="90000"/>
              <a:buFont typeface="+mj-lt"/>
              <a:buAutoNum type="romanU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600" b="1" dirty="0">
                <a:solidFill>
                  <a:schemeClr val="bg1">
                    <a:lumMod val="50000"/>
                  </a:schemeClr>
                </a:solidFill>
              </a:rPr>
              <a:t>DIP </a:t>
            </a:r>
            <a:r>
              <a:rPr lang="de-DE" sz="1600" b="1" dirty="0" err="1">
                <a:solidFill>
                  <a:schemeClr val="bg1">
                    <a:lumMod val="50000"/>
                  </a:schemeClr>
                </a:solidFill>
              </a:rPr>
              <a:t>Financing</a:t>
            </a:r>
            <a:endParaRPr lang="de-DE" sz="1600" b="1" dirty="0">
              <a:solidFill>
                <a:schemeClr val="bg1">
                  <a:lumMod val="50000"/>
                </a:schemeClr>
              </a:solidFill>
            </a:endParaRPr>
          </a:p>
          <a:p>
            <a:pPr marL="400050" indent="-400050">
              <a:lnSpc>
                <a:spcPts val="2013"/>
              </a:lnSpc>
              <a:spcBef>
                <a:spcPts val="600"/>
              </a:spcBef>
              <a:buClr>
                <a:schemeClr val="bg1">
                  <a:lumMod val="50000"/>
                </a:schemeClr>
              </a:buClr>
              <a:buSzPct val="90000"/>
              <a:buFont typeface="+mj-lt"/>
              <a:buAutoNum type="romanUcPeriod"/>
              <a:tabLst>
                <a:tab pos="155575" algn="l"/>
                <a:tab pos="603250" algn="l"/>
                <a:tab pos="1052513" algn="l"/>
                <a:tab pos="1501775" algn="l"/>
                <a:tab pos="1951038" algn="l"/>
                <a:tab pos="2400300" algn="l"/>
                <a:tab pos="2849563" algn="l"/>
                <a:tab pos="3298825" algn="l"/>
                <a:tab pos="3748088" algn="l"/>
                <a:tab pos="4197350" algn="l"/>
                <a:tab pos="4646613" algn="l"/>
                <a:tab pos="5095875" algn="l"/>
                <a:tab pos="5545138" algn="l"/>
                <a:tab pos="5994400" algn="l"/>
                <a:tab pos="6443663" algn="l"/>
                <a:tab pos="6892925" algn="l"/>
                <a:tab pos="7342188" algn="l"/>
                <a:tab pos="7791450" algn="l"/>
                <a:tab pos="8240713" algn="l"/>
                <a:tab pos="8689975" algn="l"/>
                <a:tab pos="9139238" algn="l"/>
              </a:tabLst>
            </a:pPr>
            <a:r>
              <a:rPr lang="de-DE" sz="1600" b="1" dirty="0">
                <a:solidFill>
                  <a:schemeClr val="bg1">
                    <a:lumMod val="50000"/>
                  </a:schemeClr>
                </a:solidFill>
              </a:rPr>
              <a:t>Final </a:t>
            </a:r>
            <a:r>
              <a:rPr lang="de-DE" sz="1600" b="1" dirty="0" err="1">
                <a:solidFill>
                  <a:schemeClr val="bg1">
                    <a:lumMod val="50000"/>
                  </a:schemeClr>
                </a:solidFill>
              </a:rPr>
              <a:t>remarks</a:t>
            </a:r>
            <a:r>
              <a:rPr lang="de-DE" sz="1600" b="1" dirty="0">
                <a:solidFill>
                  <a:schemeClr val="bg1">
                    <a:lumMod val="50000"/>
                  </a:schemeClr>
                </a:solidFill>
              </a:rPr>
              <a:t> / Q&amp;A</a:t>
            </a:r>
          </a:p>
        </p:txBody>
      </p:sp>
      <p:sp>
        <p:nvSpPr>
          <p:cNvPr id="5" name="Rechteck 4"/>
          <p:cNvSpPr/>
          <p:nvPr/>
        </p:nvSpPr>
        <p:spPr>
          <a:xfrm>
            <a:off x="981225" y="1428106"/>
            <a:ext cx="6325009" cy="461665"/>
          </a:xfrm>
          <a:prstGeom prst="rect">
            <a:avLst/>
          </a:prstGeom>
        </p:spPr>
        <p:txBody>
          <a:bodyPr wrap="square">
            <a:spAutoFit/>
          </a:bodyPr>
          <a:lstStyle/>
          <a:p>
            <a:pPr algn="ctr"/>
            <a:r>
              <a:rPr lang="de-DE" sz="2400" b="1" dirty="0" err="1">
                <a:solidFill>
                  <a:schemeClr val="tx2"/>
                </a:solidFill>
              </a:rPr>
              <a:t>Overview</a:t>
            </a:r>
            <a:r>
              <a:rPr lang="de-DE" sz="2400" b="1" dirty="0">
                <a:solidFill>
                  <a:schemeClr val="tx2"/>
                </a:solidFill>
              </a:rPr>
              <a:t> on </a:t>
            </a:r>
            <a:r>
              <a:rPr lang="de-DE" sz="2400" b="1" dirty="0" err="1">
                <a:solidFill>
                  <a:schemeClr val="tx2"/>
                </a:solidFill>
              </a:rPr>
              <a:t>panel</a:t>
            </a:r>
            <a:endParaRPr lang="de-DE" sz="2400" b="1" dirty="0">
              <a:solidFill>
                <a:schemeClr val="tx2"/>
              </a:solidFill>
            </a:endParaRPr>
          </a:p>
        </p:txBody>
      </p:sp>
    </p:spTree>
    <p:extLst>
      <p:ext uri="{BB962C8B-B14F-4D97-AF65-F5344CB8AC3E}">
        <p14:creationId xmlns:p14="http://schemas.microsoft.com/office/powerpoint/2010/main" val="112371216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4003"/>
            <a:ext cx="8229600" cy="458233"/>
          </a:xfrm>
        </p:spPr>
        <p:txBody>
          <a:bodyPr>
            <a:normAutofit/>
          </a:bodyPr>
          <a:lstStyle/>
          <a:p>
            <a:r>
              <a:rPr lang="de-DE" sz="2400" b="1" dirty="0">
                <a:solidFill>
                  <a:srgbClr val="014E9E"/>
                </a:solidFill>
              </a:rPr>
              <a:t>I.1 </a:t>
            </a:r>
            <a:r>
              <a:rPr lang="en-US" sz="2400" b="1" dirty="0">
                <a:solidFill>
                  <a:srgbClr val="014E9E"/>
                </a:solidFill>
              </a:rPr>
              <a:t>In a nutshell: Insolvency proceedings in UK</a:t>
            </a:r>
            <a:endParaRPr lang="de-DE" sz="2400" dirty="0"/>
          </a:p>
        </p:txBody>
      </p:sp>
      <p:sp>
        <p:nvSpPr>
          <p:cNvPr id="35" name="Line 3"/>
          <p:cNvSpPr>
            <a:spLocks noChangeShapeType="1"/>
          </p:cNvSpPr>
          <p:nvPr/>
        </p:nvSpPr>
        <p:spPr bwMode="auto">
          <a:xfrm>
            <a:off x="4763643" y="2321170"/>
            <a:ext cx="0" cy="3736088"/>
          </a:xfrm>
          <a:prstGeom prst="line">
            <a:avLst/>
          </a:prstGeom>
          <a:noFill/>
          <a:ln w="12700">
            <a:solidFill>
              <a:schemeClr val="bg1">
                <a:lumMod val="65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36" name="Text Box 4"/>
          <p:cNvSpPr txBox="1">
            <a:spLocks noChangeArrowheads="1"/>
          </p:cNvSpPr>
          <p:nvPr/>
        </p:nvSpPr>
        <p:spPr bwMode="auto">
          <a:xfrm>
            <a:off x="4645440" y="2204263"/>
            <a:ext cx="23764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000">
                <a:solidFill>
                  <a:schemeClr val="tx1"/>
                </a:solidFill>
                <a:latin typeface="Arial" charset="0"/>
                <a:cs typeface="Arial" charset="0"/>
              </a:defRPr>
            </a:lvl1pPr>
            <a:lvl2pPr marL="742950" indent="-285750" eaLnBrk="0" hangingPunct="0">
              <a:defRPr sz="3000">
                <a:solidFill>
                  <a:schemeClr val="tx1"/>
                </a:solidFill>
                <a:latin typeface="Arial" charset="0"/>
                <a:cs typeface="Arial" charset="0"/>
              </a:defRPr>
            </a:lvl2pPr>
            <a:lvl3pPr marL="1143000" indent="-228600" eaLnBrk="0" hangingPunct="0">
              <a:defRPr sz="3000">
                <a:solidFill>
                  <a:schemeClr val="tx1"/>
                </a:solidFill>
                <a:latin typeface="Arial" charset="0"/>
                <a:cs typeface="Arial" charset="0"/>
              </a:defRPr>
            </a:lvl3pPr>
            <a:lvl4pPr marL="1600200" indent="-228600" eaLnBrk="0" hangingPunct="0">
              <a:defRPr sz="3000">
                <a:solidFill>
                  <a:schemeClr val="tx1"/>
                </a:solidFill>
                <a:latin typeface="Arial" charset="0"/>
                <a:cs typeface="Arial" charset="0"/>
              </a:defRPr>
            </a:lvl4pPr>
            <a:lvl5pPr marL="2057400" indent="-228600" eaLnBrk="0" hangingPunct="0">
              <a:defRPr sz="3000">
                <a:solidFill>
                  <a:schemeClr val="tx1"/>
                </a:solidFill>
                <a:latin typeface="Arial" charset="0"/>
                <a:cs typeface="Arial" charset="0"/>
              </a:defRPr>
            </a:lvl5pPr>
            <a:lvl6pPr marL="2514600" indent="-228600" eaLnBrk="0" fontAlgn="base" hangingPunct="0">
              <a:spcBef>
                <a:spcPct val="0"/>
              </a:spcBef>
              <a:spcAft>
                <a:spcPct val="0"/>
              </a:spcAft>
              <a:defRPr sz="3000">
                <a:solidFill>
                  <a:schemeClr val="tx1"/>
                </a:solidFill>
                <a:latin typeface="Arial" charset="0"/>
                <a:cs typeface="Arial" charset="0"/>
              </a:defRPr>
            </a:lvl6pPr>
            <a:lvl7pPr marL="2971800" indent="-228600" eaLnBrk="0" fontAlgn="base" hangingPunct="0">
              <a:spcBef>
                <a:spcPct val="0"/>
              </a:spcBef>
              <a:spcAft>
                <a:spcPct val="0"/>
              </a:spcAft>
              <a:defRPr sz="3000">
                <a:solidFill>
                  <a:schemeClr val="tx1"/>
                </a:solidFill>
                <a:latin typeface="Arial" charset="0"/>
                <a:cs typeface="Arial" charset="0"/>
              </a:defRPr>
            </a:lvl7pPr>
            <a:lvl8pPr marL="3429000" indent="-228600" eaLnBrk="0" fontAlgn="base" hangingPunct="0">
              <a:spcBef>
                <a:spcPct val="0"/>
              </a:spcBef>
              <a:spcAft>
                <a:spcPct val="0"/>
              </a:spcAft>
              <a:defRPr sz="3000">
                <a:solidFill>
                  <a:schemeClr val="tx1"/>
                </a:solidFill>
                <a:latin typeface="Arial" charset="0"/>
                <a:cs typeface="Arial" charset="0"/>
              </a:defRPr>
            </a:lvl8pPr>
            <a:lvl9pPr marL="3886200" indent="-228600" eaLnBrk="0" fontAlgn="base" hangingPunct="0">
              <a:spcBef>
                <a:spcPct val="0"/>
              </a:spcBef>
              <a:spcAft>
                <a:spcPct val="0"/>
              </a:spcAft>
              <a:defRPr sz="3000">
                <a:solidFill>
                  <a:schemeClr val="tx1"/>
                </a:solidFill>
                <a:latin typeface="Arial" charset="0"/>
                <a:cs typeface="Arial" charset="0"/>
              </a:defRPr>
            </a:lvl9pPr>
          </a:lstStyle>
          <a:p>
            <a:pPr algn="ctr" eaLnBrk="1" hangingPunct="1">
              <a:spcBef>
                <a:spcPct val="50000"/>
              </a:spcBef>
            </a:pPr>
            <a:r>
              <a:rPr lang="en-GB" altLang="en-US" sz="1800" b="1" dirty="0">
                <a:solidFill>
                  <a:schemeClr val="bg1">
                    <a:lumMod val="50000"/>
                  </a:schemeClr>
                </a:solidFill>
              </a:rPr>
              <a:t>Secured creditors’ remedy</a:t>
            </a:r>
          </a:p>
        </p:txBody>
      </p:sp>
      <p:sp>
        <p:nvSpPr>
          <p:cNvPr id="37" name="Rectangle 5"/>
          <p:cNvSpPr>
            <a:spLocks noChangeArrowheads="1"/>
          </p:cNvSpPr>
          <p:nvPr/>
        </p:nvSpPr>
        <p:spPr bwMode="auto">
          <a:xfrm>
            <a:off x="4972550" y="2881332"/>
            <a:ext cx="1722268" cy="547668"/>
          </a:xfrm>
          <a:prstGeom prst="rect">
            <a:avLst/>
          </a:prstGeom>
          <a:solidFill>
            <a:srgbClr val="93CDDD">
              <a:alpha val="55686"/>
            </a:srgbClr>
          </a:solidFill>
          <a:ln w="9525" cap="flat" cmpd="sng" algn="ctr">
            <a:noFill/>
            <a:prstDash val="solid"/>
          </a:ln>
          <a:effectLst/>
          <a:extLst/>
        </p:spPr>
        <p:txBody>
          <a:bodyPr rtlCol="0" anchor="ctr"/>
          <a:lstStyle/>
          <a:p>
            <a:pPr algn="ctr" defTabSz="914400"/>
            <a:r>
              <a:rPr lang="fr-FR" altLang="en-US" sz="1300" kern="0" dirty="0" err="1"/>
              <a:t>Fixed</a:t>
            </a:r>
            <a:r>
              <a:rPr lang="fr-FR" altLang="en-US" sz="1300" kern="0" dirty="0"/>
              <a:t> Charge </a:t>
            </a:r>
            <a:r>
              <a:rPr lang="fr-FR" altLang="en-US" sz="1300" kern="0" dirty="0" err="1"/>
              <a:t>Receivership</a:t>
            </a:r>
            <a:endParaRPr lang="en-GB" altLang="en-US" sz="1300" kern="0" dirty="0"/>
          </a:p>
        </p:txBody>
      </p:sp>
      <p:sp>
        <p:nvSpPr>
          <p:cNvPr id="38" name="Rectangle 6"/>
          <p:cNvSpPr>
            <a:spLocks noChangeArrowheads="1"/>
          </p:cNvSpPr>
          <p:nvPr/>
        </p:nvSpPr>
        <p:spPr bwMode="auto">
          <a:xfrm>
            <a:off x="4971494" y="3501232"/>
            <a:ext cx="1722267" cy="576262"/>
          </a:xfrm>
          <a:prstGeom prst="rect">
            <a:avLst/>
          </a:prstGeom>
          <a:solidFill>
            <a:srgbClr val="93CDDD">
              <a:alpha val="55686"/>
            </a:srgbClr>
          </a:solidFill>
          <a:ln w="9525" cap="flat" cmpd="sng" algn="ctr">
            <a:noFill/>
            <a:prstDash val="solid"/>
          </a:ln>
          <a:effectLst/>
          <a:extLst/>
        </p:spPr>
        <p:txBody>
          <a:bodyPr rtlCol="0" anchor="ctr"/>
          <a:lstStyle/>
          <a:p>
            <a:pPr algn="ctr" defTabSz="914400"/>
            <a:r>
              <a:rPr lang="fr-FR" altLang="en-US" sz="1300" kern="0" dirty="0"/>
              <a:t>Administrative </a:t>
            </a:r>
            <a:r>
              <a:rPr lang="fr-FR" altLang="en-US" sz="1300" kern="0" dirty="0" err="1"/>
              <a:t>Receivership</a:t>
            </a:r>
            <a:endParaRPr lang="en-GB" altLang="en-US" sz="1300" kern="0" dirty="0"/>
          </a:p>
        </p:txBody>
      </p:sp>
      <p:sp>
        <p:nvSpPr>
          <p:cNvPr id="39" name="Text Box 7"/>
          <p:cNvSpPr txBox="1">
            <a:spLocks noChangeArrowheads="1"/>
          </p:cNvSpPr>
          <p:nvPr/>
        </p:nvSpPr>
        <p:spPr bwMode="auto">
          <a:xfrm>
            <a:off x="103431" y="4607478"/>
            <a:ext cx="100726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000">
                <a:solidFill>
                  <a:schemeClr val="tx1"/>
                </a:solidFill>
                <a:latin typeface="Arial" charset="0"/>
                <a:cs typeface="Arial" charset="0"/>
              </a:defRPr>
            </a:lvl1pPr>
            <a:lvl2pPr marL="742950" indent="-285750" eaLnBrk="0" hangingPunct="0">
              <a:defRPr sz="3000">
                <a:solidFill>
                  <a:schemeClr val="tx1"/>
                </a:solidFill>
                <a:latin typeface="Arial" charset="0"/>
                <a:cs typeface="Arial" charset="0"/>
              </a:defRPr>
            </a:lvl2pPr>
            <a:lvl3pPr marL="1143000" indent="-228600" eaLnBrk="0" hangingPunct="0">
              <a:defRPr sz="3000">
                <a:solidFill>
                  <a:schemeClr val="tx1"/>
                </a:solidFill>
                <a:latin typeface="Arial" charset="0"/>
                <a:cs typeface="Arial" charset="0"/>
              </a:defRPr>
            </a:lvl3pPr>
            <a:lvl4pPr marL="1600200" indent="-228600" eaLnBrk="0" hangingPunct="0">
              <a:defRPr sz="3000">
                <a:solidFill>
                  <a:schemeClr val="tx1"/>
                </a:solidFill>
                <a:latin typeface="Arial" charset="0"/>
                <a:cs typeface="Arial" charset="0"/>
              </a:defRPr>
            </a:lvl4pPr>
            <a:lvl5pPr marL="2057400" indent="-228600" eaLnBrk="0" hangingPunct="0">
              <a:defRPr sz="3000">
                <a:solidFill>
                  <a:schemeClr val="tx1"/>
                </a:solidFill>
                <a:latin typeface="Arial" charset="0"/>
                <a:cs typeface="Arial" charset="0"/>
              </a:defRPr>
            </a:lvl5pPr>
            <a:lvl6pPr marL="2514600" indent="-228600" eaLnBrk="0" fontAlgn="base" hangingPunct="0">
              <a:spcBef>
                <a:spcPct val="0"/>
              </a:spcBef>
              <a:spcAft>
                <a:spcPct val="0"/>
              </a:spcAft>
              <a:defRPr sz="3000">
                <a:solidFill>
                  <a:schemeClr val="tx1"/>
                </a:solidFill>
                <a:latin typeface="Arial" charset="0"/>
                <a:cs typeface="Arial" charset="0"/>
              </a:defRPr>
            </a:lvl6pPr>
            <a:lvl7pPr marL="2971800" indent="-228600" eaLnBrk="0" fontAlgn="base" hangingPunct="0">
              <a:spcBef>
                <a:spcPct val="0"/>
              </a:spcBef>
              <a:spcAft>
                <a:spcPct val="0"/>
              </a:spcAft>
              <a:defRPr sz="3000">
                <a:solidFill>
                  <a:schemeClr val="tx1"/>
                </a:solidFill>
                <a:latin typeface="Arial" charset="0"/>
                <a:cs typeface="Arial" charset="0"/>
              </a:defRPr>
            </a:lvl7pPr>
            <a:lvl8pPr marL="3429000" indent="-228600" eaLnBrk="0" fontAlgn="base" hangingPunct="0">
              <a:spcBef>
                <a:spcPct val="0"/>
              </a:spcBef>
              <a:spcAft>
                <a:spcPct val="0"/>
              </a:spcAft>
              <a:defRPr sz="3000">
                <a:solidFill>
                  <a:schemeClr val="tx1"/>
                </a:solidFill>
                <a:latin typeface="Arial" charset="0"/>
                <a:cs typeface="Arial" charset="0"/>
              </a:defRPr>
            </a:lvl8pPr>
            <a:lvl9pPr marL="3886200" indent="-228600" eaLnBrk="0" fontAlgn="base" hangingPunct="0">
              <a:spcBef>
                <a:spcPct val="0"/>
              </a:spcBef>
              <a:spcAft>
                <a:spcPct val="0"/>
              </a:spcAft>
              <a:defRPr sz="3000">
                <a:solidFill>
                  <a:schemeClr val="tx1"/>
                </a:solidFill>
                <a:latin typeface="Arial" charset="0"/>
                <a:cs typeface="Arial" charset="0"/>
              </a:defRPr>
            </a:lvl9pPr>
          </a:lstStyle>
          <a:p>
            <a:pPr eaLnBrk="1" hangingPunct="1">
              <a:spcBef>
                <a:spcPct val="50000"/>
              </a:spcBef>
            </a:pPr>
            <a:r>
              <a:rPr lang="en-GB" altLang="en-US" sz="1200" b="1" dirty="0">
                <a:solidFill>
                  <a:schemeClr val="bg1">
                    <a:lumMod val="50000"/>
                  </a:schemeClr>
                </a:solidFill>
              </a:rPr>
              <a:t>Possible outcomes*</a:t>
            </a:r>
          </a:p>
        </p:txBody>
      </p:sp>
      <p:sp>
        <p:nvSpPr>
          <p:cNvPr id="41" name="Text Box 9"/>
          <p:cNvSpPr txBox="1">
            <a:spLocks noChangeArrowheads="1"/>
          </p:cNvSpPr>
          <p:nvPr/>
        </p:nvSpPr>
        <p:spPr bwMode="auto">
          <a:xfrm>
            <a:off x="2649540" y="2204263"/>
            <a:ext cx="23749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000">
                <a:solidFill>
                  <a:schemeClr val="tx1"/>
                </a:solidFill>
                <a:latin typeface="Arial" charset="0"/>
                <a:cs typeface="Arial" charset="0"/>
              </a:defRPr>
            </a:lvl1pPr>
            <a:lvl2pPr marL="742950" indent="-285750" eaLnBrk="0" hangingPunct="0">
              <a:defRPr sz="3000">
                <a:solidFill>
                  <a:schemeClr val="tx1"/>
                </a:solidFill>
                <a:latin typeface="Arial" charset="0"/>
                <a:cs typeface="Arial" charset="0"/>
              </a:defRPr>
            </a:lvl2pPr>
            <a:lvl3pPr marL="1143000" indent="-228600" eaLnBrk="0" hangingPunct="0">
              <a:defRPr sz="3000">
                <a:solidFill>
                  <a:schemeClr val="tx1"/>
                </a:solidFill>
                <a:latin typeface="Arial" charset="0"/>
                <a:cs typeface="Arial" charset="0"/>
              </a:defRPr>
            </a:lvl3pPr>
            <a:lvl4pPr marL="1600200" indent="-228600" eaLnBrk="0" hangingPunct="0">
              <a:defRPr sz="3000">
                <a:solidFill>
                  <a:schemeClr val="tx1"/>
                </a:solidFill>
                <a:latin typeface="Arial" charset="0"/>
                <a:cs typeface="Arial" charset="0"/>
              </a:defRPr>
            </a:lvl4pPr>
            <a:lvl5pPr marL="2057400" indent="-228600" eaLnBrk="0" hangingPunct="0">
              <a:defRPr sz="3000">
                <a:solidFill>
                  <a:schemeClr val="tx1"/>
                </a:solidFill>
                <a:latin typeface="Arial" charset="0"/>
                <a:cs typeface="Arial" charset="0"/>
              </a:defRPr>
            </a:lvl5pPr>
            <a:lvl6pPr marL="2514600" indent="-228600" eaLnBrk="0" fontAlgn="base" hangingPunct="0">
              <a:spcBef>
                <a:spcPct val="0"/>
              </a:spcBef>
              <a:spcAft>
                <a:spcPct val="0"/>
              </a:spcAft>
              <a:defRPr sz="3000">
                <a:solidFill>
                  <a:schemeClr val="tx1"/>
                </a:solidFill>
                <a:latin typeface="Arial" charset="0"/>
                <a:cs typeface="Arial" charset="0"/>
              </a:defRPr>
            </a:lvl6pPr>
            <a:lvl7pPr marL="2971800" indent="-228600" eaLnBrk="0" fontAlgn="base" hangingPunct="0">
              <a:spcBef>
                <a:spcPct val="0"/>
              </a:spcBef>
              <a:spcAft>
                <a:spcPct val="0"/>
              </a:spcAft>
              <a:defRPr sz="3000">
                <a:solidFill>
                  <a:schemeClr val="tx1"/>
                </a:solidFill>
                <a:latin typeface="Arial" charset="0"/>
                <a:cs typeface="Arial" charset="0"/>
              </a:defRPr>
            </a:lvl7pPr>
            <a:lvl8pPr marL="3429000" indent="-228600" eaLnBrk="0" fontAlgn="base" hangingPunct="0">
              <a:spcBef>
                <a:spcPct val="0"/>
              </a:spcBef>
              <a:spcAft>
                <a:spcPct val="0"/>
              </a:spcAft>
              <a:defRPr sz="3000">
                <a:solidFill>
                  <a:schemeClr val="tx1"/>
                </a:solidFill>
                <a:latin typeface="Arial" charset="0"/>
                <a:cs typeface="Arial" charset="0"/>
              </a:defRPr>
            </a:lvl8pPr>
            <a:lvl9pPr marL="3886200" indent="-228600" eaLnBrk="0" fontAlgn="base" hangingPunct="0">
              <a:spcBef>
                <a:spcPct val="0"/>
              </a:spcBef>
              <a:spcAft>
                <a:spcPct val="0"/>
              </a:spcAft>
              <a:defRPr sz="3000">
                <a:solidFill>
                  <a:schemeClr val="tx1"/>
                </a:solidFill>
                <a:latin typeface="Arial" charset="0"/>
                <a:cs typeface="Arial" charset="0"/>
              </a:defRPr>
            </a:lvl9pPr>
          </a:lstStyle>
          <a:p>
            <a:pPr algn="ctr" eaLnBrk="1" hangingPunct="1">
              <a:spcBef>
                <a:spcPct val="50000"/>
              </a:spcBef>
            </a:pPr>
            <a:r>
              <a:rPr lang="en-GB" altLang="en-US" sz="1800" b="1" dirty="0">
                <a:solidFill>
                  <a:schemeClr val="bg1">
                    <a:lumMod val="50000"/>
                  </a:schemeClr>
                </a:solidFill>
              </a:rPr>
              <a:t>Cram-down mechanisms</a:t>
            </a:r>
          </a:p>
        </p:txBody>
      </p:sp>
      <p:sp>
        <p:nvSpPr>
          <p:cNvPr id="42" name="Rectangle 10"/>
          <p:cNvSpPr>
            <a:spLocks noChangeArrowheads="1"/>
          </p:cNvSpPr>
          <p:nvPr/>
        </p:nvSpPr>
        <p:spPr bwMode="auto">
          <a:xfrm>
            <a:off x="2986884" y="3246105"/>
            <a:ext cx="1728788" cy="798513"/>
          </a:xfrm>
          <a:prstGeom prst="rect">
            <a:avLst/>
          </a:prstGeom>
          <a:solidFill>
            <a:srgbClr val="93CDDD">
              <a:alpha val="55686"/>
            </a:srgbClr>
          </a:solidFill>
          <a:ln w="9525" cap="flat" cmpd="sng" algn="ctr">
            <a:noFill/>
            <a:prstDash val="solid"/>
          </a:ln>
          <a:effectLst/>
          <a:extLst/>
        </p:spPr>
        <p:txBody>
          <a:bodyPr rtlCol="0" anchor="ctr"/>
          <a:lstStyle/>
          <a:p>
            <a:pPr algn="ctr" defTabSz="914400"/>
            <a:r>
              <a:rPr lang="fr-FR" altLang="en-US" sz="1300" kern="0" dirty="0" err="1"/>
              <a:t>Company</a:t>
            </a:r>
            <a:r>
              <a:rPr lang="fr-FR" altLang="en-US" sz="1300" kern="0" dirty="0"/>
              <a:t> </a:t>
            </a:r>
            <a:r>
              <a:rPr lang="fr-FR" altLang="en-US" sz="1300" kern="0" dirty="0" err="1"/>
              <a:t>Voluntary</a:t>
            </a:r>
            <a:r>
              <a:rPr lang="fr-FR" altLang="en-US" sz="1300" kern="0" dirty="0"/>
              <a:t> Arrangement</a:t>
            </a:r>
            <a:endParaRPr lang="en-GB" altLang="en-US" sz="1300" kern="0" dirty="0"/>
          </a:p>
        </p:txBody>
      </p:sp>
      <p:grpSp>
        <p:nvGrpSpPr>
          <p:cNvPr id="5" name="Gruppieren 4"/>
          <p:cNvGrpSpPr/>
          <p:nvPr/>
        </p:nvGrpSpPr>
        <p:grpSpPr>
          <a:xfrm>
            <a:off x="3259934" y="5053243"/>
            <a:ext cx="1154113" cy="1017588"/>
            <a:chOff x="3259934" y="4946317"/>
            <a:chExt cx="1154113" cy="1017588"/>
          </a:xfrm>
        </p:grpSpPr>
        <p:sp>
          <p:nvSpPr>
            <p:cNvPr id="44" name="Rectangle 12"/>
            <p:cNvSpPr>
              <a:spLocks noChangeArrowheads="1"/>
            </p:cNvSpPr>
            <p:nvPr/>
          </p:nvSpPr>
          <p:spPr bwMode="auto">
            <a:xfrm>
              <a:off x="3259934" y="4946317"/>
              <a:ext cx="1154113" cy="471488"/>
            </a:xfrm>
            <a:prstGeom prst="rect">
              <a:avLst/>
            </a:prstGeom>
            <a:solidFill>
              <a:srgbClr val="4F81BD">
                <a:alpha val="69020"/>
              </a:srgbClr>
            </a:solidFill>
            <a:ln w="9525" cap="flat" cmpd="sng" algn="ctr">
              <a:noFill/>
              <a:prstDash val="solid"/>
            </a:ln>
            <a:effectLst/>
            <a:extLst/>
          </p:spPr>
          <p:txBody>
            <a:bodyPr rtlCol="0" anchor="ctr"/>
            <a:lstStyle/>
            <a:p>
              <a:pPr algn="ctr" defTabSz="914400"/>
              <a:r>
                <a:rPr lang="fr-FR" altLang="en-US" sz="1300" b="1" kern="0" dirty="0" err="1">
                  <a:solidFill>
                    <a:prstClr val="white"/>
                  </a:solidFill>
                </a:rPr>
                <a:t>Cram</a:t>
              </a:r>
              <a:r>
                <a:rPr lang="fr-FR" altLang="en-US" sz="1300" b="1" kern="0" dirty="0">
                  <a:solidFill>
                    <a:prstClr val="white"/>
                  </a:solidFill>
                </a:rPr>
                <a:t>-down</a:t>
              </a:r>
              <a:endParaRPr lang="en-GB" altLang="en-US" sz="1300" b="1" kern="0" dirty="0">
                <a:solidFill>
                  <a:prstClr val="white"/>
                </a:solidFill>
              </a:endParaRPr>
            </a:p>
          </p:txBody>
        </p:sp>
        <p:sp>
          <p:nvSpPr>
            <p:cNvPr id="45" name="Rectangle 13"/>
            <p:cNvSpPr>
              <a:spLocks noChangeArrowheads="1"/>
            </p:cNvSpPr>
            <p:nvPr/>
          </p:nvSpPr>
          <p:spPr bwMode="auto">
            <a:xfrm>
              <a:off x="3259934" y="5503530"/>
              <a:ext cx="1154113" cy="460375"/>
            </a:xfrm>
            <a:prstGeom prst="rect">
              <a:avLst/>
            </a:prstGeom>
            <a:solidFill>
              <a:srgbClr val="4F81BD">
                <a:alpha val="69020"/>
              </a:srgbClr>
            </a:solidFill>
            <a:ln w="9525" cap="flat" cmpd="sng" algn="ctr">
              <a:noFill/>
              <a:prstDash val="solid"/>
            </a:ln>
            <a:effectLst/>
            <a:extLst/>
          </p:spPr>
          <p:txBody>
            <a:bodyPr rtlCol="0" anchor="ctr"/>
            <a:lstStyle/>
            <a:p>
              <a:pPr algn="ctr" defTabSz="914400"/>
              <a:r>
                <a:rPr lang="fr-FR" altLang="en-US" sz="1300" b="1" kern="0" dirty="0" err="1">
                  <a:solidFill>
                    <a:prstClr val="white"/>
                  </a:solidFill>
                </a:rPr>
                <a:t>Compromi-se</a:t>
              </a:r>
              <a:r>
                <a:rPr lang="fr-FR" altLang="en-US" sz="1300" b="1" kern="0" dirty="0">
                  <a:solidFill>
                    <a:prstClr val="white"/>
                  </a:solidFill>
                </a:rPr>
                <a:t> of </a:t>
              </a:r>
              <a:r>
                <a:rPr lang="fr-FR" altLang="en-US" sz="1300" b="1" kern="0" dirty="0" err="1">
                  <a:solidFill>
                    <a:prstClr val="white"/>
                  </a:solidFill>
                </a:rPr>
                <a:t>debt</a:t>
              </a:r>
              <a:endParaRPr lang="en-GB" altLang="en-US" sz="1300" b="1" kern="0" dirty="0">
                <a:solidFill>
                  <a:prstClr val="white"/>
                </a:solidFill>
              </a:endParaRPr>
            </a:p>
          </p:txBody>
        </p:sp>
      </p:grpSp>
      <p:grpSp>
        <p:nvGrpSpPr>
          <p:cNvPr id="6" name="Gruppieren 5"/>
          <p:cNvGrpSpPr/>
          <p:nvPr/>
        </p:nvGrpSpPr>
        <p:grpSpPr>
          <a:xfrm>
            <a:off x="5220145" y="5053243"/>
            <a:ext cx="1227077" cy="1004015"/>
            <a:chOff x="5325330" y="4959890"/>
            <a:chExt cx="1227077" cy="1004015"/>
          </a:xfrm>
        </p:grpSpPr>
        <p:sp>
          <p:nvSpPr>
            <p:cNvPr id="49" name="Rectangle 17"/>
            <p:cNvSpPr>
              <a:spLocks noChangeArrowheads="1"/>
            </p:cNvSpPr>
            <p:nvPr/>
          </p:nvSpPr>
          <p:spPr bwMode="auto">
            <a:xfrm>
              <a:off x="5325331" y="4959890"/>
              <a:ext cx="1227076" cy="482017"/>
            </a:xfrm>
            <a:prstGeom prst="rect">
              <a:avLst/>
            </a:prstGeom>
            <a:solidFill>
              <a:srgbClr val="4F81BD">
                <a:alpha val="69020"/>
              </a:srgbClr>
            </a:solidFill>
            <a:ln w="9525" cap="flat" cmpd="sng" algn="ctr">
              <a:noFill/>
              <a:prstDash val="solid"/>
            </a:ln>
            <a:effectLst/>
            <a:extLst/>
          </p:spPr>
          <p:txBody>
            <a:bodyPr rtlCol="0" anchor="ctr"/>
            <a:lstStyle/>
            <a:p>
              <a:pPr algn="ctr" defTabSz="914400"/>
              <a:r>
                <a:rPr lang="fr-FR" altLang="en-US" sz="1300" b="1" kern="0" dirty="0" err="1">
                  <a:solidFill>
                    <a:prstClr val="white"/>
                  </a:solidFill>
                </a:rPr>
                <a:t>Enforcement</a:t>
              </a:r>
              <a:r>
                <a:rPr lang="fr-FR" altLang="en-US" sz="1300" b="1" kern="0" dirty="0">
                  <a:solidFill>
                    <a:prstClr val="white"/>
                  </a:solidFill>
                </a:rPr>
                <a:t> of </a:t>
              </a:r>
              <a:r>
                <a:rPr lang="fr-FR" altLang="en-US" sz="1300" b="1" kern="0" dirty="0" err="1">
                  <a:solidFill>
                    <a:prstClr val="white"/>
                  </a:solidFill>
                </a:rPr>
                <a:t>security</a:t>
              </a:r>
              <a:endParaRPr lang="en-GB" altLang="en-US" sz="1300" b="1" kern="0" dirty="0">
                <a:solidFill>
                  <a:prstClr val="white"/>
                </a:solidFill>
              </a:endParaRPr>
            </a:p>
          </p:txBody>
        </p:sp>
        <p:sp>
          <p:nvSpPr>
            <p:cNvPr id="50" name="Rectangle 18"/>
            <p:cNvSpPr>
              <a:spLocks noChangeArrowheads="1"/>
            </p:cNvSpPr>
            <p:nvPr/>
          </p:nvSpPr>
          <p:spPr bwMode="auto">
            <a:xfrm>
              <a:off x="5325330" y="5532105"/>
              <a:ext cx="1227076" cy="431800"/>
            </a:xfrm>
            <a:prstGeom prst="rect">
              <a:avLst/>
            </a:prstGeom>
            <a:solidFill>
              <a:srgbClr val="4F81BD">
                <a:alpha val="69020"/>
              </a:srgbClr>
            </a:solidFill>
            <a:ln w="9525" cap="flat" cmpd="sng" algn="ctr">
              <a:noFill/>
              <a:prstDash val="solid"/>
            </a:ln>
            <a:effectLst/>
            <a:extLst/>
          </p:spPr>
          <p:txBody>
            <a:bodyPr rtlCol="0" anchor="ctr"/>
            <a:lstStyle/>
            <a:p>
              <a:pPr algn="ctr" defTabSz="914400"/>
              <a:r>
                <a:rPr lang="fr-FR" altLang="en-US" sz="1300" b="1" kern="0" dirty="0">
                  <a:solidFill>
                    <a:prstClr val="white"/>
                  </a:solidFill>
                </a:rPr>
                <a:t>Distribution of </a:t>
              </a:r>
              <a:r>
                <a:rPr lang="fr-FR" altLang="en-US" sz="1300" b="1" kern="0" dirty="0" err="1">
                  <a:solidFill>
                    <a:prstClr val="white"/>
                  </a:solidFill>
                </a:rPr>
                <a:t>proceeds</a:t>
              </a:r>
              <a:endParaRPr lang="en-GB" altLang="en-US" sz="1300" b="1" kern="0" dirty="0">
                <a:solidFill>
                  <a:prstClr val="white"/>
                </a:solidFill>
              </a:endParaRPr>
            </a:p>
          </p:txBody>
        </p:sp>
      </p:grpSp>
      <p:sp>
        <p:nvSpPr>
          <p:cNvPr id="51" name="Text Box 19"/>
          <p:cNvSpPr txBox="1">
            <a:spLocks noChangeArrowheads="1"/>
          </p:cNvSpPr>
          <p:nvPr/>
        </p:nvSpPr>
        <p:spPr bwMode="auto">
          <a:xfrm>
            <a:off x="607067" y="6269255"/>
            <a:ext cx="7920038"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000">
                <a:solidFill>
                  <a:schemeClr val="tx1"/>
                </a:solidFill>
                <a:latin typeface="Arial" charset="0"/>
                <a:cs typeface="Arial" charset="0"/>
              </a:defRPr>
            </a:lvl1pPr>
            <a:lvl2pPr marL="742950" indent="-285750" eaLnBrk="0" hangingPunct="0">
              <a:defRPr sz="3000">
                <a:solidFill>
                  <a:schemeClr val="tx1"/>
                </a:solidFill>
                <a:latin typeface="Arial" charset="0"/>
                <a:cs typeface="Arial" charset="0"/>
              </a:defRPr>
            </a:lvl2pPr>
            <a:lvl3pPr marL="1143000" indent="-228600" eaLnBrk="0" hangingPunct="0">
              <a:defRPr sz="3000">
                <a:solidFill>
                  <a:schemeClr val="tx1"/>
                </a:solidFill>
                <a:latin typeface="Arial" charset="0"/>
                <a:cs typeface="Arial" charset="0"/>
              </a:defRPr>
            </a:lvl3pPr>
            <a:lvl4pPr marL="1600200" indent="-228600" eaLnBrk="0" hangingPunct="0">
              <a:defRPr sz="3000">
                <a:solidFill>
                  <a:schemeClr val="tx1"/>
                </a:solidFill>
                <a:latin typeface="Arial" charset="0"/>
                <a:cs typeface="Arial" charset="0"/>
              </a:defRPr>
            </a:lvl4pPr>
            <a:lvl5pPr marL="2057400" indent="-228600" eaLnBrk="0" hangingPunct="0">
              <a:defRPr sz="3000">
                <a:solidFill>
                  <a:schemeClr val="tx1"/>
                </a:solidFill>
                <a:latin typeface="Arial" charset="0"/>
                <a:cs typeface="Arial" charset="0"/>
              </a:defRPr>
            </a:lvl5pPr>
            <a:lvl6pPr marL="2514600" indent="-228600" eaLnBrk="0" fontAlgn="base" hangingPunct="0">
              <a:spcBef>
                <a:spcPct val="0"/>
              </a:spcBef>
              <a:spcAft>
                <a:spcPct val="0"/>
              </a:spcAft>
              <a:defRPr sz="3000">
                <a:solidFill>
                  <a:schemeClr val="tx1"/>
                </a:solidFill>
                <a:latin typeface="Arial" charset="0"/>
                <a:cs typeface="Arial" charset="0"/>
              </a:defRPr>
            </a:lvl6pPr>
            <a:lvl7pPr marL="2971800" indent="-228600" eaLnBrk="0" fontAlgn="base" hangingPunct="0">
              <a:spcBef>
                <a:spcPct val="0"/>
              </a:spcBef>
              <a:spcAft>
                <a:spcPct val="0"/>
              </a:spcAft>
              <a:defRPr sz="3000">
                <a:solidFill>
                  <a:schemeClr val="tx1"/>
                </a:solidFill>
                <a:latin typeface="Arial" charset="0"/>
                <a:cs typeface="Arial" charset="0"/>
              </a:defRPr>
            </a:lvl7pPr>
            <a:lvl8pPr marL="3429000" indent="-228600" eaLnBrk="0" fontAlgn="base" hangingPunct="0">
              <a:spcBef>
                <a:spcPct val="0"/>
              </a:spcBef>
              <a:spcAft>
                <a:spcPct val="0"/>
              </a:spcAft>
              <a:defRPr sz="3000">
                <a:solidFill>
                  <a:schemeClr val="tx1"/>
                </a:solidFill>
                <a:latin typeface="Arial" charset="0"/>
                <a:cs typeface="Arial" charset="0"/>
              </a:defRPr>
            </a:lvl8pPr>
            <a:lvl9pPr marL="3886200" indent="-228600" eaLnBrk="0" fontAlgn="base" hangingPunct="0">
              <a:spcBef>
                <a:spcPct val="0"/>
              </a:spcBef>
              <a:spcAft>
                <a:spcPct val="0"/>
              </a:spcAft>
              <a:defRPr sz="3000">
                <a:solidFill>
                  <a:schemeClr val="tx1"/>
                </a:solidFill>
                <a:latin typeface="Arial" charset="0"/>
                <a:cs typeface="Arial" charset="0"/>
              </a:defRPr>
            </a:lvl9pPr>
          </a:lstStyle>
          <a:p>
            <a:pPr eaLnBrk="1" hangingPunct="1">
              <a:spcBef>
                <a:spcPct val="50000"/>
              </a:spcBef>
            </a:pPr>
            <a:r>
              <a:rPr lang="en-GB" altLang="en-US" sz="1000" dirty="0">
                <a:solidFill>
                  <a:schemeClr val="bg1">
                    <a:lumMod val="50000"/>
                  </a:schemeClr>
                </a:solidFill>
                <a:latin typeface="+mn-lt"/>
              </a:rPr>
              <a:t>* The above indicates some typical outcomes of each procedure but is not intended to be exhaustive or mutually exclusive.  </a:t>
            </a:r>
          </a:p>
        </p:txBody>
      </p:sp>
      <p:sp>
        <p:nvSpPr>
          <p:cNvPr id="52" name="Line 20"/>
          <p:cNvSpPr>
            <a:spLocks noChangeShapeType="1"/>
          </p:cNvSpPr>
          <p:nvPr/>
        </p:nvSpPr>
        <p:spPr bwMode="auto">
          <a:xfrm>
            <a:off x="6877050" y="2321170"/>
            <a:ext cx="0" cy="3755056"/>
          </a:xfrm>
          <a:prstGeom prst="line">
            <a:avLst/>
          </a:prstGeom>
          <a:noFill/>
          <a:ln w="12700">
            <a:solidFill>
              <a:schemeClr val="bg1">
                <a:lumMod val="65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3" name="Rectangle 22"/>
          <p:cNvSpPr>
            <a:spLocks noChangeArrowheads="1"/>
          </p:cNvSpPr>
          <p:nvPr/>
        </p:nvSpPr>
        <p:spPr bwMode="auto">
          <a:xfrm>
            <a:off x="7003402" y="2845613"/>
            <a:ext cx="1728788" cy="583387"/>
          </a:xfrm>
          <a:prstGeom prst="rect">
            <a:avLst/>
          </a:prstGeom>
          <a:solidFill>
            <a:srgbClr val="93CDDD">
              <a:alpha val="55686"/>
            </a:srgbClr>
          </a:solidFill>
          <a:ln w="9525" cap="flat" cmpd="sng" algn="ctr">
            <a:noFill/>
            <a:prstDash val="solid"/>
          </a:ln>
          <a:effectLst/>
          <a:extLst/>
        </p:spPr>
        <p:txBody>
          <a:bodyPr rtlCol="0" anchor="ctr"/>
          <a:lstStyle/>
          <a:p>
            <a:pPr algn="ctr" defTabSz="914400"/>
            <a:r>
              <a:rPr lang="fr-FR" altLang="en-US" sz="1300" kern="0" dirty="0" err="1"/>
              <a:t>Compulsory</a:t>
            </a:r>
            <a:r>
              <a:rPr lang="fr-FR" altLang="en-US" sz="1300" kern="0" dirty="0"/>
              <a:t> Liquidation</a:t>
            </a:r>
            <a:endParaRPr lang="en-GB" altLang="en-US" sz="1300" kern="0" dirty="0"/>
          </a:p>
        </p:txBody>
      </p:sp>
      <p:sp>
        <p:nvSpPr>
          <p:cNvPr id="54" name="Rectangle 23"/>
          <p:cNvSpPr>
            <a:spLocks noChangeArrowheads="1"/>
          </p:cNvSpPr>
          <p:nvPr/>
        </p:nvSpPr>
        <p:spPr bwMode="auto">
          <a:xfrm>
            <a:off x="6992883" y="3501232"/>
            <a:ext cx="1728788" cy="576262"/>
          </a:xfrm>
          <a:prstGeom prst="rect">
            <a:avLst/>
          </a:prstGeom>
          <a:solidFill>
            <a:srgbClr val="93CDDD">
              <a:alpha val="55686"/>
            </a:srgbClr>
          </a:solidFill>
          <a:ln w="9525" cap="flat" cmpd="sng" algn="ctr">
            <a:noFill/>
            <a:prstDash val="solid"/>
          </a:ln>
          <a:effectLst/>
          <a:extLst/>
        </p:spPr>
        <p:txBody>
          <a:bodyPr rtlCol="0" anchor="ctr"/>
          <a:lstStyle/>
          <a:p>
            <a:pPr algn="ctr" defTabSz="914400"/>
            <a:r>
              <a:rPr lang="fr-FR" altLang="en-US" sz="1300" kern="0" dirty="0" err="1"/>
              <a:t>Voluntary</a:t>
            </a:r>
            <a:r>
              <a:rPr lang="fr-FR" altLang="en-US" sz="1300" kern="0" dirty="0"/>
              <a:t> Liquidation</a:t>
            </a:r>
            <a:endParaRPr lang="en-GB" altLang="en-US" sz="1300" kern="0" dirty="0"/>
          </a:p>
        </p:txBody>
      </p:sp>
      <p:sp>
        <p:nvSpPr>
          <p:cNvPr id="57" name="Text Box 26"/>
          <p:cNvSpPr txBox="1">
            <a:spLocks noChangeArrowheads="1"/>
          </p:cNvSpPr>
          <p:nvPr/>
        </p:nvSpPr>
        <p:spPr bwMode="auto">
          <a:xfrm>
            <a:off x="103431" y="2845613"/>
            <a:ext cx="158432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000">
                <a:solidFill>
                  <a:schemeClr val="tx1"/>
                </a:solidFill>
                <a:latin typeface="Arial" charset="0"/>
                <a:cs typeface="Arial" charset="0"/>
              </a:defRPr>
            </a:lvl1pPr>
            <a:lvl2pPr marL="742950" indent="-285750" eaLnBrk="0" hangingPunct="0">
              <a:defRPr sz="3000">
                <a:solidFill>
                  <a:schemeClr val="tx1"/>
                </a:solidFill>
                <a:latin typeface="Arial" charset="0"/>
                <a:cs typeface="Arial" charset="0"/>
              </a:defRPr>
            </a:lvl2pPr>
            <a:lvl3pPr marL="1143000" indent="-228600" eaLnBrk="0" hangingPunct="0">
              <a:defRPr sz="3000">
                <a:solidFill>
                  <a:schemeClr val="tx1"/>
                </a:solidFill>
                <a:latin typeface="Arial" charset="0"/>
                <a:cs typeface="Arial" charset="0"/>
              </a:defRPr>
            </a:lvl3pPr>
            <a:lvl4pPr marL="1600200" indent="-228600" eaLnBrk="0" hangingPunct="0">
              <a:defRPr sz="3000">
                <a:solidFill>
                  <a:schemeClr val="tx1"/>
                </a:solidFill>
                <a:latin typeface="Arial" charset="0"/>
                <a:cs typeface="Arial" charset="0"/>
              </a:defRPr>
            </a:lvl4pPr>
            <a:lvl5pPr marL="2057400" indent="-228600" eaLnBrk="0" hangingPunct="0">
              <a:defRPr sz="3000">
                <a:solidFill>
                  <a:schemeClr val="tx1"/>
                </a:solidFill>
                <a:latin typeface="Arial" charset="0"/>
                <a:cs typeface="Arial" charset="0"/>
              </a:defRPr>
            </a:lvl5pPr>
            <a:lvl6pPr marL="2514600" indent="-228600" eaLnBrk="0" fontAlgn="base" hangingPunct="0">
              <a:spcBef>
                <a:spcPct val="0"/>
              </a:spcBef>
              <a:spcAft>
                <a:spcPct val="0"/>
              </a:spcAft>
              <a:defRPr sz="3000">
                <a:solidFill>
                  <a:schemeClr val="tx1"/>
                </a:solidFill>
                <a:latin typeface="Arial" charset="0"/>
                <a:cs typeface="Arial" charset="0"/>
              </a:defRPr>
            </a:lvl6pPr>
            <a:lvl7pPr marL="2971800" indent="-228600" eaLnBrk="0" fontAlgn="base" hangingPunct="0">
              <a:spcBef>
                <a:spcPct val="0"/>
              </a:spcBef>
              <a:spcAft>
                <a:spcPct val="0"/>
              </a:spcAft>
              <a:defRPr sz="3000">
                <a:solidFill>
                  <a:schemeClr val="tx1"/>
                </a:solidFill>
                <a:latin typeface="Arial" charset="0"/>
                <a:cs typeface="Arial" charset="0"/>
              </a:defRPr>
            </a:lvl7pPr>
            <a:lvl8pPr marL="3429000" indent="-228600" eaLnBrk="0" fontAlgn="base" hangingPunct="0">
              <a:spcBef>
                <a:spcPct val="0"/>
              </a:spcBef>
              <a:spcAft>
                <a:spcPct val="0"/>
              </a:spcAft>
              <a:defRPr sz="3000">
                <a:solidFill>
                  <a:schemeClr val="tx1"/>
                </a:solidFill>
                <a:latin typeface="Arial" charset="0"/>
                <a:cs typeface="Arial" charset="0"/>
              </a:defRPr>
            </a:lvl8pPr>
            <a:lvl9pPr marL="3886200" indent="-228600" eaLnBrk="0" fontAlgn="base" hangingPunct="0">
              <a:spcBef>
                <a:spcPct val="0"/>
              </a:spcBef>
              <a:spcAft>
                <a:spcPct val="0"/>
              </a:spcAft>
              <a:defRPr sz="3000">
                <a:solidFill>
                  <a:schemeClr val="tx1"/>
                </a:solidFill>
                <a:latin typeface="Arial" charset="0"/>
                <a:cs typeface="Arial" charset="0"/>
              </a:defRPr>
            </a:lvl9pPr>
          </a:lstStyle>
          <a:p>
            <a:pPr eaLnBrk="1" hangingPunct="1">
              <a:spcBef>
                <a:spcPct val="50000"/>
              </a:spcBef>
            </a:pPr>
            <a:r>
              <a:rPr lang="en-GB" altLang="en-US" sz="1200" b="1" dirty="0">
                <a:solidFill>
                  <a:schemeClr val="bg1">
                    <a:lumMod val="50000"/>
                  </a:schemeClr>
                </a:solidFill>
              </a:rPr>
              <a:t>Rescue procedures</a:t>
            </a:r>
          </a:p>
        </p:txBody>
      </p:sp>
      <p:sp>
        <p:nvSpPr>
          <p:cNvPr id="58" name="Rectangle 27"/>
          <p:cNvSpPr>
            <a:spLocks noChangeArrowheads="1"/>
          </p:cNvSpPr>
          <p:nvPr/>
        </p:nvSpPr>
        <p:spPr bwMode="auto">
          <a:xfrm>
            <a:off x="1185862" y="3500547"/>
            <a:ext cx="1265107" cy="571499"/>
          </a:xfrm>
          <a:prstGeom prst="rect">
            <a:avLst/>
          </a:prstGeom>
          <a:solidFill>
            <a:srgbClr val="93CDDD">
              <a:alpha val="55686"/>
            </a:srgbClr>
          </a:solidFill>
          <a:ln w="9525" cap="flat" cmpd="sng" algn="ctr">
            <a:noFill/>
            <a:prstDash val="solid"/>
          </a:ln>
          <a:effectLst/>
          <a:extLst/>
        </p:spPr>
        <p:txBody>
          <a:bodyPr rtlCol="0" anchor="ctr"/>
          <a:lstStyle/>
          <a:p>
            <a:pPr algn="ctr" defTabSz="914400"/>
            <a:r>
              <a:rPr lang="fr-FR" altLang="en-US" sz="1300" kern="0" dirty="0"/>
              <a:t>Administration</a:t>
            </a:r>
          </a:p>
          <a:p>
            <a:pPr algn="ctr" defTabSz="914400"/>
            <a:r>
              <a:rPr lang="fr-FR" altLang="en-US" sz="1300" kern="0" dirty="0"/>
              <a:t>(moratorium)</a:t>
            </a:r>
            <a:endParaRPr lang="en-GB" altLang="en-US" sz="1300" kern="0" dirty="0"/>
          </a:p>
        </p:txBody>
      </p:sp>
      <p:grpSp>
        <p:nvGrpSpPr>
          <p:cNvPr id="4" name="Gruppieren 3"/>
          <p:cNvGrpSpPr/>
          <p:nvPr/>
        </p:nvGrpSpPr>
        <p:grpSpPr>
          <a:xfrm>
            <a:off x="1185862" y="4602567"/>
            <a:ext cx="1166720" cy="1468264"/>
            <a:chOff x="1185863" y="4475958"/>
            <a:chExt cx="1166720" cy="1468264"/>
          </a:xfrm>
        </p:grpSpPr>
        <p:sp>
          <p:nvSpPr>
            <p:cNvPr id="59" name="Rectangle 28"/>
            <p:cNvSpPr>
              <a:spLocks noChangeArrowheads="1"/>
            </p:cNvSpPr>
            <p:nvPr/>
          </p:nvSpPr>
          <p:spPr bwMode="auto">
            <a:xfrm>
              <a:off x="1185863" y="5022057"/>
              <a:ext cx="1166720" cy="418638"/>
            </a:xfrm>
            <a:prstGeom prst="rect">
              <a:avLst/>
            </a:prstGeom>
            <a:solidFill>
              <a:srgbClr val="4F81BD">
                <a:alpha val="69020"/>
              </a:srgbClr>
            </a:solidFill>
            <a:ln w="9525" cap="flat" cmpd="sng" algn="ctr">
              <a:noFill/>
              <a:prstDash val="solid"/>
            </a:ln>
            <a:effectLst/>
            <a:extLst/>
          </p:spPr>
          <p:txBody>
            <a:bodyPr rtlCol="0" anchor="ctr"/>
            <a:lstStyle/>
            <a:p>
              <a:pPr algn="ctr" defTabSz="914400"/>
              <a:r>
                <a:rPr lang="fr-FR" altLang="en-US" sz="1300" b="1" kern="0" dirty="0">
                  <a:solidFill>
                    <a:prstClr val="white"/>
                  </a:solidFill>
                </a:rPr>
                <a:t>Sale of business</a:t>
              </a:r>
              <a:endParaRPr lang="en-GB" altLang="en-US" sz="1300" b="1" kern="0" dirty="0">
                <a:solidFill>
                  <a:prstClr val="white"/>
                </a:solidFill>
              </a:endParaRPr>
            </a:p>
          </p:txBody>
        </p:sp>
        <p:sp>
          <p:nvSpPr>
            <p:cNvPr id="60" name="Rectangle 29"/>
            <p:cNvSpPr>
              <a:spLocks noChangeArrowheads="1"/>
            </p:cNvSpPr>
            <p:nvPr/>
          </p:nvSpPr>
          <p:spPr bwMode="auto">
            <a:xfrm>
              <a:off x="1185863" y="5551788"/>
              <a:ext cx="1166720" cy="392434"/>
            </a:xfrm>
            <a:prstGeom prst="rect">
              <a:avLst/>
            </a:prstGeom>
            <a:solidFill>
              <a:srgbClr val="4F81BD">
                <a:alpha val="69020"/>
              </a:srgbClr>
            </a:solidFill>
            <a:ln w="9525" cap="flat" cmpd="sng" algn="ctr">
              <a:noFill/>
              <a:prstDash val="solid"/>
            </a:ln>
            <a:effectLst/>
            <a:extLst/>
          </p:spPr>
          <p:txBody>
            <a:bodyPr rtlCol="0" anchor="ctr"/>
            <a:lstStyle/>
            <a:p>
              <a:pPr algn="ctr" defTabSz="914400"/>
              <a:r>
                <a:rPr lang="en-GB" altLang="en-US" sz="1300" b="1" kern="0" dirty="0">
                  <a:solidFill>
                    <a:prstClr val="white"/>
                  </a:solidFill>
                </a:rPr>
                <a:t>“</a:t>
              </a:r>
              <a:r>
                <a:rPr lang="fr-FR" altLang="en-US" sz="1300" b="1" kern="0" dirty="0" err="1">
                  <a:solidFill>
                    <a:prstClr val="white"/>
                  </a:solidFill>
                </a:rPr>
                <a:t>Pre</a:t>
              </a:r>
              <a:r>
                <a:rPr lang="fr-FR" altLang="en-US" sz="1300" b="1" kern="0" dirty="0">
                  <a:solidFill>
                    <a:prstClr val="white"/>
                  </a:solidFill>
                </a:rPr>
                <a:t>-pack</a:t>
              </a:r>
              <a:r>
                <a:rPr lang="en-GB" altLang="en-US" sz="1300" b="1" kern="0" dirty="0">
                  <a:solidFill>
                    <a:prstClr val="white"/>
                  </a:solidFill>
                </a:rPr>
                <a:t>”</a:t>
              </a:r>
              <a:r>
                <a:rPr lang="fr-FR" altLang="en-US" sz="1300" b="1" kern="0" dirty="0">
                  <a:solidFill>
                    <a:prstClr val="white"/>
                  </a:solidFill>
                </a:rPr>
                <a:t> sale</a:t>
              </a:r>
              <a:endParaRPr lang="en-GB" altLang="en-US" sz="1300" b="1" kern="0" dirty="0">
                <a:solidFill>
                  <a:prstClr val="white"/>
                </a:solidFill>
              </a:endParaRPr>
            </a:p>
          </p:txBody>
        </p:sp>
        <p:sp>
          <p:nvSpPr>
            <p:cNvPr id="62" name="Rectangle 31"/>
            <p:cNvSpPr>
              <a:spLocks noChangeArrowheads="1"/>
            </p:cNvSpPr>
            <p:nvPr/>
          </p:nvSpPr>
          <p:spPr bwMode="auto">
            <a:xfrm>
              <a:off x="1185863" y="4475958"/>
              <a:ext cx="1166720" cy="471488"/>
            </a:xfrm>
            <a:prstGeom prst="rect">
              <a:avLst/>
            </a:prstGeom>
            <a:solidFill>
              <a:srgbClr val="4F81BD">
                <a:alpha val="69020"/>
              </a:srgbClr>
            </a:solidFill>
            <a:ln w="9525" cap="flat" cmpd="sng" algn="ctr">
              <a:noFill/>
              <a:prstDash val="solid"/>
            </a:ln>
            <a:effectLst/>
            <a:extLst/>
          </p:spPr>
          <p:txBody>
            <a:bodyPr rtlCol="0" anchor="ctr"/>
            <a:lstStyle/>
            <a:p>
              <a:pPr algn="ctr" defTabSz="914400"/>
              <a:r>
                <a:rPr lang="fr-FR" altLang="en-US" sz="1300" b="1" kern="0" dirty="0" err="1">
                  <a:solidFill>
                    <a:prstClr val="white"/>
                  </a:solidFill>
                </a:rPr>
                <a:t>Rescue</a:t>
              </a:r>
              <a:r>
                <a:rPr lang="fr-FR" altLang="en-US" sz="1300" b="1" kern="0" dirty="0">
                  <a:solidFill>
                    <a:prstClr val="white"/>
                  </a:solidFill>
                </a:rPr>
                <a:t> of </a:t>
              </a:r>
              <a:r>
                <a:rPr lang="fr-FR" altLang="en-US" sz="1300" b="1" kern="0" dirty="0" err="1">
                  <a:solidFill>
                    <a:prstClr val="white"/>
                  </a:solidFill>
                </a:rPr>
                <a:t>entity</a:t>
              </a:r>
              <a:endParaRPr lang="en-GB" altLang="en-US" sz="1300" b="1" kern="0" dirty="0">
                <a:solidFill>
                  <a:prstClr val="white"/>
                </a:solidFill>
              </a:endParaRPr>
            </a:p>
          </p:txBody>
        </p:sp>
      </p:grpSp>
      <p:grpSp>
        <p:nvGrpSpPr>
          <p:cNvPr id="7" name="Gruppieren 6"/>
          <p:cNvGrpSpPr/>
          <p:nvPr/>
        </p:nvGrpSpPr>
        <p:grpSpPr>
          <a:xfrm>
            <a:off x="7258731" y="5053243"/>
            <a:ext cx="1246246" cy="1022983"/>
            <a:chOff x="7258731" y="4940922"/>
            <a:chExt cx="1246246" cy="1022983"/>
          </a:xfrm>
        </p:grpSpPr>
        <p:sp>
          <p:nvSpPr>
            <p:cNvPr id="56" name="Rectangle 25"/>
            <p:cNvSpPr>
              <a:spLocks noChangeArrowheads="1"/>
            </p:cNvSpPr>
            <p:nvPr/>
          </p:nvSpPr>
          <p:spPr bwMode="auto">
            <a:xfrm>
              <a:off x="7258731" y="4940922"/>
              <a:ext cx="1246246" cy="452205"/>
            </a:xfrm>
            <a:prstGeom prst="rect">
              <a:avLst/>
            </a:prstGeom>
            <a:solidFill>
              <a:srgbClr val="4F81BD">
                <a:alpha val="69020"/>
              </a:srgbClr>
            </a:solidFill>
            <a:ln w="9525" cap="flat" cmpd="sng" algn="ctr">
              <a:noFill/>
              <a:prstDash val="solid"/>
            </a:ln>
            <a:effectLst/>
            <a:extLst/>
          </p:spPr>
          <p:txBody>
            <a:bodyPr rtlCol="0" anchor="ctr"/>
            <a:lstStyle/>
            <a:p>
              <a:pPr algn="ctr" defTabSz="914400"/>
              <a:r>
                <a:rPr lang="fr-FR" altLang="en-US" sz="1300" b="1" kern="0" dirty="0">
                  <a:solidFill>
                    <a:prstClr val="white"/>
                  </a:solidFill>
                </a:rPr>
                <a:t>Liquidation of </a:t>
              </a:r>
              <a:r>
                <a:rPr lang="fr-FR" altLang="en-US" sz="1300" b="1" kern="0" dirty="0" err="1">
                  <a:solidFill>
                    <a:prstClr val="white"/>
                  </a:solidFill>
                </a:rPr>
                <a:t>entity</a:t>
              </a:r>
              <a:endParaRPr lang="en-GB" altLang="en-US" sz="1300" b="1" kern="0" dirty="0">
                <a:solidFill>
                  <a:prstClr val="white"/>
                </a:solidFill>
              </a:endParaRPr>
            </a:p>
          </p:txBody>
        </p:sp>
        <p:sp>
          <p:nvSpPr>
            <p:cNvPr id="63" name="Rectangle 32"/>
            <p:cNvSpPr>
              <a:spLocks noChangeArrowheads="1"/>
            </p:cNvSpPr>
            <p:nvPr/>
          </p:nvSpPr>
          <p:spPr bwMode="auto">
            <a:xfrm>
              <a:off x="7258731" y="5482432"/>
              <a:ext cx="1246246" cy="481473"/>
            </a:xfrm>
            <a:prstGeom prst="rect">
              <a:avLst/>
            </a:prstGeom>
            <a:solidFill>
              <a:srgbClr val="4F81BD">
                <a:alpha val="69020"/>
              </a:srgbClr>
            </a:solidFill>
            <a:ln w="9525" cap="flat" cmpd="sng" algn="ctr">
              <a:noFill/>
              <a:prstDash val="solid"/>
            </a:ln>
            <a:effectLst/>
            <a:extLst/>
          </p:spPr>
          <p:txBody>
            <a:bodyPr rtlCol="0" anchor="ctr"/>
            <a:lstStyle/>
            <a:p>
              <a:pPr algn="ctr" defTabSz="914400"/>
              <a:r>
                <a:rPr lang="fr-FR" altLang="en-US" sz="1300" b="1" kern="0" dirty="0">
                  <a:solidFill>
                    <a:prstClr val="white"/>
                  </a:solidFill>
                </a:rPr>
                <a:t>Distribution of </a:t>
              </a:r>
              <a:r>
                <a:rPr lang="fr-FR" altLang="en-US" sz="1300" b="1" kern="0" dirty="0" err="1">
                  <a:solidFill>
                    <a:prstClr val="white"/>
                  </a:solidFill>
                </a:rPr>
                <a:t>proceeds</a:t>
              </a:r>
              <a:endParaRPr lang="en-GB" altLang="en-US" sz="1300" b="1" kern="0" dirty="0">
                <a:solidFill>
                  <a:prstClr val="white"/>
                </a:solidFill>
              </a:endParaRPr>
            </a:p>
          </p:txBody>
        </p:sp>
      </p:grpSp>
      <p:sp>
        <p:nvSpPr>
          <p:cNvPr id="64" name="Line 33"/>
          <p:cNvSpPr>
            <a:spLocks noChangeShapeType="1"/>
          </p:cNvSpPr>
          <p:nvPr/>
        </p:nvSpPr>
        <p:spPr bwMode="auto">
          <a:xfrm>
            <a:off x="2843213" y="2321170"/>
            <a:ext cx="0" cy="3736088"/>
          </a:xfrm>
          <a:prstGeom prst="line">
            <a:avLst/>
          </a:prstGeom>
          <a:noFill/>
          <a:ln w="12700">
            <a:solidFill>
              <a:schemeClr val="bg1">
                <a:lumMod val="65000"/>
              </a:schemeClr>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3" name="AutoShape 30"/>
          <p:cNvSpPr>
            <a:spLocks noChangeArrowheads="1"/>
          </p:cNvSpPr>
          <p:nvPr/>
        </p:nvSpPr>
        <p:spPr bwMode="auto">
          <a:xfrm>
            <a:off x="3620296" y="4270607"/>
            <a:ext cx="433387" cy="567703"/>
          </a:xfrm>
          <a:prstGeom prst="downArrow">
            <a:avLst>
              <a:gd name="adj1" fmla="val 50000"/>
              <a:gd name="adj2" fmla="val 63261"/>
            </a:avLst>
          </a:prstGeom>
          <a:solidFill>
            <a:srgbClr val="D9D9D9"/>
          </a:solidFill>
          <a:ln w="9525" cap="flat" cmpd="sng" algn="ctr">
            <a:noFill/>
            <a:prstDash val="solid"/>
          </a:ln>
          <a:effectLst/>
          <a:extLst/>
        </p:spPr>
        <p:txBody>
          <a:bodyPr rtlCol="0" anchor="ctr"/>
          <a:lstStyle/>
          <a:p>
            <a:pPr algn="ctr" defTabSz="914400"/>
            <a:endParaRPr lang="en-US" altLang="en-US" sz="1400" kern="0">
              <a:solidFill>
                <a:schemeClr val="bg1">
                  <a:lumMod val="50000"/>
                </a:schemeClr>
              </a:solidFill>
            </a:endParaRPr>
          </a:p>
        </p:txBody>
      </p:sp>
      <p:sp>
        <p:nvSpPr>
          <p:cNvPr id="66" name="AutoShape 30"/>
          <p:cNvSpPr>
            <a:spLocks noChangeArrowheads="1"/>
          </p:cNvSpPr>
          <p:nvPr/>
        </p:nvSpPr>
        <p:spPr bwMode="auto">
          <a:xfrm>
            <a:off x="1552528" y="4105810"/>
            <a:ext cx="433387" cy="467127"/>
          </a:xfrm>
          <a:prstGeom prst="downArrow">
            <a:avLst>
              <a:gd name="adj1" fmla="val 50000"/>
              <a:gd name="adj2" fmla="val 63261"/>
            </a:avLst>
          </a:prstGeom>
          <a:solidFill>
            <a:srgbClr val="D9D9D9"/>
          </a:solidFill>
          <a:ln w="9525" cap="flat" cmpd="sng" algn="ctr">
            <a:noFill/>
            <a:prstDash val="solid"/>
          </a:ln>
          <a:effectLst/>
          <a:extLst/>
        </p:spPr>
        <p:txBody>
          <a:bodyPr rtlCol="0" anchor="ctr"/>
          <a:lstStyle/>
          <a:p>
            <a:pPr algn="ctr" defTabSz="914400"/>
            <a:endParaRPr lang="en-US" altLang="en-US" sz="1400" kern="0">
              <a:solidFill>
                <a:schemeClr val="bg1">
                  <a:lumMod val="50000"/>
                </a:schemeClr>
              </a:solidFill>
            </a:endParaRPr>
          </a:p>
        </p:txBody>
      </p:sp>
      <p:sp>
        <p:nvSpPr>
          <p:cNvPr id="67" name="AutoShape 30"/>
          <p:cNvSpPr>
            <a:spLocks noChangeArrowheads="1"/>
          </p:cNvSpPr>
          <p:nvPr/>
        </p:nvSpPr>
        <p:spPr bwMode="auto">
          <a:xfrm>
            <a:off x="7651102" y="4270605"/>
            <a:ext cx="433387" cy="567703"/>
          </a:xfrm>
          <a:prstGeom prst="downArrow">
            <a:avLst>
              <a:gd name="adj1" fmla="val 50000"/>
              <a:gd name="adj2" fmla="val 63261"/>
            </a:avLst>
          </a:prstGeom>
          <a:solidFill>
            <a:srgbClr val="D9D9D9"/>
          </a:solidFill>
          <a:ln w="9525" cap="flat" cmpd="sng" algn="ctr">
            <a:noFill/>
            <a:prstDash val="solid"/>
          </a:ln>
          <a:effectLst/>
          <a:extLst/>
        </p:spPr>
        <p:txBody>
          <a:bodyPr rtlCol="0" anchor="ctr"/>
          <a:lstStyle/>
          <a:p>
            <a:pPr algn="ctr" defTabSz="914400"/>
            <a:endParaRPr lang="en-US" altLang="en-US" sz="1400" kern="0">
              <a:solidFill>
                <a:schemeClr val="bg1">
                  <a:lumMod val="50000"/>
                </a:schemeClr>
              </a:solidFill>
            </a:endParaRPr>
          </a:p>
        </p:txBody>
      </p:sp>
      <p:sp>
        <p:nvSpPr>
          <p:cNvPr id="68" name="AutoShape 30"/>
          <p:cNvSpPr>
            <a:spLocks noChangeArrowheads="1"/>
          </p:cNvSpPr>
          <p:nvPr/>
        </p:nvSpPr>
        <p:spPr bwMode="auto">
          <a:xfrm>
            <a:off x="5615933" y="4270606"/>
            <a:ext cx="433387" cy="567703"/>
          </a:xfrm>
          <a:prstGeom prst="downArrow">
            <a:avLst>
              <a:gd name="adj1" fmla="val 50000"/>
              <a:gd name="adj2" fmla="val 63261"/>
            </a:avLst>
          </a:prstGeom>
          <a:solidFill>
            <a:srgbClr val="D9D9D9"/>
          </a:solidFill>
          <a:ln w="9525" cap="flat" cmpd="sng" algn="ctr">
            <a:noFill/>
            <a:prstDash val="solid"/>
          </a:ln>
          <a:effectLst/>
          <a:extLst/>
        </p:spPr>
        <p:txBody>
          <a:bodyPr rtlCol="0" anchor="ctr"/>
          <a:lstStyle/>
          <a:p>
            <a:pPr algn="ctr" defTabSz="914400"/>
            <a:endParaRPr lang="en-US" altLang="en-US" sz="1400" kern="0">
              <a:solidFill>
                <a:schemeClr val="bg1">
                  <a:lumMod val="50000"/>
                </a:schemeClr>
              </a:solidFill>
            </a:endParaRPr>
          </a:p>
        </p:txBody>
      </p:sp>
      <p:pic>
        <p:nvPicPr>
          <p:cNvPr id="34" name="Grafik 3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0557" y="1578258"/>
            <a:ext cx="521971" cy="388454"/>
          </a:xfrm>
          <a:prstGeom prst="rect">
            <a:avLst/>
          </a:prstGeom>
        </p:spPr>
      </p:pic>
    </p:spTree>
    <p:extLst>
      <p:ext uri="{BB962C8B-B14F-4D97-AF65-F5344CB8AC3E}">
        <p14:creationId xmlns:p14="http://schemas.microsoft.com/office/powerpoint/2010/main" val="161824520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13175"/>
            <a:ext cx="8229600" cy="458233"/>
          </a:xfrm>
        </p:spPr>
        <p:txBody>
          <a:bodyPr>
            <a:noAutofit/>
          </a:bodyPr>
          <a:lstStyle/>
          <a:p>
            <a:br>
              <a:rPr lang="de-DE" sz="1600" b="1" dirty="0">
                <a:solidFill>
                  <a:srgbClr val="014E9E"/>
                </a:solidFill>
              </a:rPr>
            </a:br>
            <a:r>
              <a:rPr lang="de-DE" sz="2400" b="1" dirty="0">
                <a:solidFill>
                  <a:srgbClr val="014E9E"/>
                </a:solidFill>
              </a:rPr>
              <a:t>I.1 </a:t>
            </a:r>
            <a:r>
              <a:rPr lang="en-US" sz="2400" b="1" dirty="0">
                <a:solidFill>
                  <a:srgbClr val="014E9E"/>
                </a:solidFill>
              </a:rPr>
              <a:t>In a nutshell: Insolvency proceedings in The UK</a:t>
            </a:r>
            <a:br>
              <a:rPr lang="en-US" sz="1600" b="1" dirty="0">
                <a:solidFill>
                  <a:srgbClr val="014E9E"/>
                </a:solidFill>
              </a:rPr>
            </a:br>
            <a:br>
              <a:rPr lang="en-US" sz="1600" b="1" dirty="0">
                <a:solidFill>
                  <a:srgbClr val="014E9E"/>
                </a:solidFill>
              </a:rPr>
            </a:br>
            <a:r>
              <a:rPr lang="en-US" sz="1600" b="1" dirty="0">
                <a:solidFill>
                  <a:srgbClr val="014E9E"/>
                </a:solidFill>
              </a:rPr>
              <a:t>Order of priority in English insolvency proceedings</a:t>
            </a:r>
            <a:endParaRPr lang="en-GB" sz="1600" dirty="0"/>
          </a:p>
        </p:txBody>
      </p:sp>
      <p:graphicFrame>
        <p:nvGraphicFramePr>
          <p:cNvPr id="4" name="Content Placeholder 3"/>
          <p:cNvGraphicFramePr>
            <a:graphicFrameLocks noGrp="1"/>
          </p:cNvGraphicFramePr>
          <p:nvPr>
            <p:ph idx="1"/>
            <p:extLst/>
          </p:nvPr>
        </p:nvGraphicFramePr>
        <p:xfrm>
          <a:off x="504334" y="2471181"/>
          <a:ext cx="8229600" cy="3180080"/>
        </p:xfrm>
        <a:graphic>
          <a:graphicData uri="http://schemas.openxmlformats.org/drawingml/2006/table">
            <a:tbl>
              <a:tblPr firstRow="1" bandRow="1">
                <a:tableStyleId>{5C22544A-7EE6-4342-B048-85BDC9FD1C3A}</a:tableStyleId>
              </a:tblPr>
              <a:tblGrid>
                <a:gridCol w="274320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gridCol w="2743200">
                  <a:extLst>
                    <a:ext uri="{9D8B030D-6E8A-4147-A177-3AD203B41FA5}">
                      <a16:colId xmlns:a16="http://schemas.microsoft.com/office/drawing/2014/main" val="20003"/>
                    </a:ext>
                  </a:extLst>
                </a:gridCol>
              </a:tblGrid>
              <a:tr h="370840">
                <a:tc>
                  <a:txBody>
                    <a:bodyPr/>
                    <a:lstStyle/>
                    <a:p>
                      <a:pPr algn="ctr"/>
                      <a:r>
                        <a:rPr lang="en-GB" sz="1400" dirty="0"/>
                        <a:t>Unsecured</a:t>
                      </a:r>
                      <a:r>
                        <a:rPr lang="en-GB" sz="1400" baseline="0" dirty="0"/>
                        <a:t> asset realisations</a:t>
                      </a:r>
                      <a:endParaRPr lang="en-GB" sz="1400" dirty="0"/>
                    </a:p>
                  </a:txBody>
                  <a:tcPr/>
                </a:tc>
                <a:tc gridSpan="2">
                  <a:txBody>
                    <a:bodyPr/>
                    <a:lstStyle/>
                    <a:p>
                      <a:pPr algn="ctr"/>
                      <a:r>
                        <a:rPr lang="en-GB" sz="1400" dirty="0"/>
                        <a:t>Floating charge realisations</a:t>
                      </a:r>
                    </a:p>
                  </a:txBody>
                  <a:tcPr/>
                </a:tc>
                <a:tc hMerge="1">
                  <a:txBody>
                    <a:bodyPr/>
                    <a:lstStyle/>
                    <a:p>
                      <a:endParaRPr lang="en-GB"/>
                    </a:p>
                  </a:txBody>
                  <a:tcPr/>
                </a:tc>
                <a:tc>
                  <a:txBody>
                    <a:bodyPr/>
                    <a:lstStyle/>
                    <a:p>
                      <a:pPr algn="ctr"/>
                      <a:r>
                        <a:rPr lang="en-GB" sz="1400" dirty="0"/>
                        <a:t>Fixed</a:t>
                      </a:r>
                      <a:r>
                        <a:rPr lang="en-GB" sz="1400" baseline="0" dirty="0"/>
                        <a:t> charge realisations</a:t>
                      </a:r>
                      <a:endParaRPr lang="en-GB" sz="1400" dirty="0"/>
                    </a:p>
                  </a:txBody>
                  <a:tcPr/>
                </a:tc>
                <a:extLst>
                  <a:ext uri="{0D108BD9-81ED-4DB2-BD59-A6C34878D82A}">
                    <a16:rowId xmlns:a16="http://schemas.microsoft.com/office/drawing/2014/main" val="10000"/>
                  </a:ext>
                </a:extLst>
              </a:tr>
              <a:tr h="259080">
                <a:tc rowSpan="2">
                  <a:txBody>
                    <a:bodyPr/>
                    <a:lstStyle/>
                    <a:p>
                      <a:r>
                        <a:rPr lang="en-GB" sz="1400" dirty="0">
                          <a:solidFill>
                            <a:schemeClr val="tx1"/>
                          </a:solidFill>
                        </a:rPr>
                        <a:t>Liquidation and administration expenses</a:t>
                      </a:r>
                    </a:p>
                  </a:txBody>
                  <a:tcPr/>
                </a:tc>
                <a:tc rowSpan="2">
                  <a:txBody>
                    <a:bodyPr/>
                    <a:lstStyle/>
                    <a:p>
                      <a:r>
                        <a:rPr lang="en-GB" sz="1400" dirty="0">
                          <a:solidFill>
                            <a:schemeClr val="tx1"/>
                          </a:solidFill>
                        </a:rPr>
                        <a:t>Where unsecured assets are insufficient</a:t>
                      </a:r>
                    </a:p>
                  </a:txBody>
                  <a:tcPr/>
                </a:tc>
                <a:tc>
                  <a:txBody>
                    <a:bodyPr/>
                    <a:lstStyle/>
                    <a:p>
                      <a:r>
                        <a:rPr lang="en-GB" sz="1400" dirty="0">
                          <a:solidFill>
                            <a:schemeClr val="tx1"/>
                          </a:solidFill>
                        </a:rPr>
                        <a:t>Liquidation and</a:t>
                      </a:r>
                      <a:r>
                        <a:rPr lang="en-GB" sz="1400" baseline="0" dirty="0">
                          <a:solidFill>
                            <a:schemeClr val="tx1"/>
                          </a:solidFill>
                        </a:rPr>
                        <a:t> administration expenses</a:t>
                      </a:r>
                      <a:endParaRPr lang="en-GB" sz="1400" dirty="0">
                        <a:solidFill>
                          <a:schemeClr val="tx1"/>
                        </a:solidFill>
                      </a:endParaRPr>
                    </a:p>
                  </a:txBody>
                  <a:tcPr/>
                </a:tc>
                <a:tc rowSpan="2">
                  <a:txBody>
                    <a:bodyPr/>
                    <a:lstStyle/>
                    <a:p>
                      <a:r>
                        <a:rPr lang="en-GB" sz="1400" dirty="0">
                          <a:solidFill>
                            <a:schemeClr val="tx1"/>
                          </a:solidFill>
                        </a:rPr>
                        <a:t>Expenses incurred in preserving or realising the fixed charge assets</a:t>
                      </a:r>
                    </a:p>
                  </a:txBody>
                  <a:tcPr/>
                </a:tc>
                <a:extLst>
                  <a:ext uri="{0D108BD9-81ED-4DB2-BD59-A6C34878D82A}">
                    <a16:rowId xmlns:a16="http://schemas.microsoft.com/office/drawing/2014/main" val="10001"/>
                  </a:ext>
                </a:extLst>
              </a:tr>
              <a:tr h="259080">
                <a:tc vMerge="1">
                  <a:txBody>
                    <a:bodyPr/>
                    <a:lstStyle/>
                    <a:p>
                      <a:endParaRPr lang="en-GB"/>
                    </a:p>
                  </a:txBody>
                  <a:tcPr/>
                </a:tc>
                <a:tc vMerge="1">
                  <a:txBody>
                    <a:bodyPr/>
                    <a:lstStyle/>
                    <a:p>
                      <a:endParaRPr lang="en-GB"/>
                    </a:p>
                  </a:txBody>
                  <a:tcPr/>
                </a:tc>
                <a:tc>
                  <a:txBody>
                    <a:bodyPr/>
                    <a:lstStyle/>
                    <a:p>
                      <a:r>
                        <a:rPr lang="en-GB" sz="1400" dirty="0">
                          <a:solidFill>
                            <a:schemeClr val="tx1"/>
                          </a:solidFill>
                        </a:rPr>
                        <a:t>Preferential</a:t>
                      </a:r>
                      <a:r>
                        <a:rPr lang="en-GB" sz="1400" baseline="0" dirty="0">
                          <a:solidFill>
                            <a:schemeClr val="tx1"/>
                          </a:solidFill>
                        </a:rPr>
                        <a:t> debts</a:t>
                      </a:r>
                      <a:endParaRPr lang="en-GB" sz="1400" dirty="0">
                        <a:solidFill>
                          <a:schemeClr val="tx1"/>
                        </a:solidFill>
                      </a:endParaRPr>
                    </a:p>
                  </a:txBody>
                  <a:tcPr/>
                </a:tc>
                <a:tc v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dirty="0">
                          <a:solidFill>
                            <a:schemeClr val="tx1"/>
                          </a:solidFill>
                        </a:rPr>
                        <a:t>Preferential debts (primarily certain amounts due to employees)</a:t>
                      </a:r>
                    </a:p>
                  </a:txBody>
                  <a:tcPr/>
                </a:tc>
                <a:tc gridSpan="2">
                  <a:txBody>
                    <a:bodyPr/>
                    <a:lstStyle/>
                    <a:p>
                      <a:r>
                        <a:rPr lang="en-GB" sz="1400" dirty="0">
                          <a:solidFill>
                            <a:schemeClr val="tx1"/>
                          </a:solidFill>
                        </a:rPr>
                        <a:t>Prescribed part (max £600k –</a:t>
                      </a:r>
                      <a:r>
                        <a:rPr lang="en-GB" sz="1400" baseline="0" dirty="0">
                          <a:solidFill>
                            <a:schemeClr val="tx1"/>
                          </a:solidFill>
                        </a:rPr>
                        <a:t> this is made available towards paying the unsecured creditors)</a:t>
                      </a:r>
                      <a:endParaRPr lang="en-GB" sz="1400" dirty="0">
                        <a:solidFill>
                          <a:schemeClr val="tx1"/>
                        </a:solidFill>
                      </a:endParaRPr>
                    </a:p>
                  </a:txBody>
                  <a:tcPr/>
                </a:tc>
                <a:tc hMerge="1">
                  <a:txBody>
                    <a:bodyPr/>
                    <a:lstStyle/>
                    <a:p>
                      <a:endParaRPr lang="en-GB"/>
                    </a:p>
                  </a:txBody>
                  <a:tcPr/>
                </a:tc>
                <a:tc rowSpan="3">
                  <a:txBody>
                    <a:bodyPr/>
                    <a:lstStyle/>
                    <a:p>
                      <a:r>
                        <a:rPr lang="en-GB" sz="1400" dirty="0">
                          <a:solidFill>
                            <a:schemeClr val="tx1"/>
                          </a:solidFill>
                        </a:rPr>
                        <a:t>Fixed charge holder</a:t>
                      </a:r>
                    </a:p>
                  </a:txBody>
                  <a:tcPr/>
                </a:tc>
                <a:extLst>
                  <a:ext uri="{0D108BD9-81ED-4DB2-BD59-A6C34878D82A}">
                    <a16:rowId xmlns:a16="http://schemas.microsoft.com/office/drawing/2014/main" val="10003"/>
                  </a:ext>
                </a:extLst>
              </a:tr>
              <a:tr h="370840">
                <a:tc>
                  <a:txBody>
                    <a:bodyPr/>
                    <a:lstStyle/>
                    <a:p>
                      <a:r>
                        <a:rPr lang="en-GB" sz="1400" dirty="0">
                          <a:solidFill>
                            <a:schemeClr val="tx1"/>
                          </a:solidFill>
                        </a:rPr>
                        <a:t>Unsecured creditors</a:t>
                      </a:r>
                    </a:p>
                  </a:txBody>
                  <a:tcPr/>
                </a:tc>
                <a:tc rowSpan="2" gridSpan="2">
                  <a:txBody>
                    <a:bodyPr/>
                    <a:lstStyle/>
                    <a:p>
                      <a:r>
                        <a:rPr lang="en-GB" sz="1400" dirty="0">
                          <a:solidFill>
                            <a:schemeClr val="tx1"/>
                          </a:solidFill>
                        </a:rPr>
                        <a:t>Floating charge holder</a:t>
                      </a:r>
                    </a:p>
                  </a:txBody>
                  <a:tcPr/>
                </a:tc>
                <a:tc rowSpan="2" hMerge="1">
                  <a:txBody>
                    <a:bodyPr/>
                    <a:lstStyle/>
                    <a:p>
                      <a:endParaRPr lang="en-GB"/>
                    </a:p>
                  </a:txBody>
                  <a:tcPr/>
                </a:tc>
                <a:tc vMerge="1">
                  <a:txBody>
                    <a:bodyPr/>
                    <a:lstStyle/>
                    <a:p>
                      <a:endParaRPr lang="en-GB" sz="1400" dirty="0"/>
                    </a:p>
                  </a:txBody>
                  <a:tcPr/>
                </a:tc>
                <a:extLst>
                  <a:ext uri="{0D108BD9-81ED-4DB2-BD59-A6C34878D82A}">
                    <a16:rowId xmlns:a16="http://schemas.microsoft.com/office/drawing/2014/main" val="10004"/>
                  </a:ext>
                </a:extLst>
              </a:tr>
              <a:tr h="370840">
                <a:tc>
                  <a:txBody>
                    <a:bodyPr/>
                    <a:lstStyle/>
                    <a:p>
                      <a:r>
                        <a:rPr lang="en-GB" sz="1200" dirty="0">
                          <a:solidFill>
                            <a:schemeClr val="tx1"/>
                          </a:solidFill>
                        </a:rPr>
                        <a:t>Shareholders</a:t>
                      </a:r>
                      <a:r>
                        <a:rPr lang="en-GB" sz="1200" baseline="0" dirty="0">
                          <a:solidFill>
                            <a:schemeClr val="tx1"/>
                          </a:solidFill>
                        </a:rPr>
                        <a:t> according to their rights and interests in the company</a:t>
                      </a:r>
                      <a:endParaRPr lang="en-GB" sz="1200" dirty="0">
                        <a:solidFill>
                          <a:schemeClr val="tx1"/>
                        </a:solidFill>
                      </a:endParaRPr>
                    </a:p>
                  </a:txBody>
                  <a:tcPr/>
                </a:tc>
                <a:tc gridSpan="2" vMerge="1">
                  <a:txBody>
                    <a:bodyPr/>
                    <a:lstStyle/>
                    <a:p>
                      <a:endParaRPr lang="en-GB" sz="1400" dirty="0"/>
                    </a:p>
                  </a:txBody>
                  <a:tcPr/>
                </a:tc>
                <a:tc hMerge="1" vMerge="1">
                  <a:txBody>
                    <a:bodyPr/>
                    <a:lstStyle/>
                    <a:p>
                      <a:endParaRPr lang="en-GB"/>
                    </a:p>
                  </a:txBody>
                  <a:tcPr/>
                </a:tc>
                <a:tc vMerge="1">
                  <a:txBody>
                    <a:bodyPr/>
                    <a:lstStyle/>
                    <a:p>
                      <a:endParaRPr lang="en-GB" sz="1400" dirty="0"/>
                    </a:p>
                  </a:txBody>
                  <a:tcPr/>
                </a:tc>
                <a:extLst>
                  <a:ext uri="{0D108BD9-81ED-4DB2-BD59-A6C34878D82A}">
                    <a16:rowId xmlns:a16="http://schemas.microsoft.com/office/drawing/2014/main" val="10005"/>
                  </a:ext>
                </a:extLst>
              </a:tr>
            </a:tbl>
          </a:graphicData>
        </a:graphic>
      </p:graphicFrame>
      <p:sp>
        <p:nvSpPr>
          <p:cNvPr id="5" name="TextBox 4"/>
          <p:cNvSpPr txBox="1"/>
          <p:nvPr/>
        </p:nvSpPr>
        <p:spPr>
          <a:xfrm>
            <a:off x="938330" y="5816338"/>
            <a:ext cx="6872140" cy="600164"/>
          </a:xfrm>
          <a:prstGeom prst="rect">
            <a:avLst/>
          </a:prstGeom>
          <a:noFill/>
        </p:spPr>
        <p:txBody>
          <a:bodyPr wrap="square" rtlCol="0">
            <a:spAutoFit/>
          </a:bodyPr>
          <a:lstStyle/>
          <a:p>
            <a:r>
              <a:rPr lang="en-GB" sz="1100" dirty="0">
                <a:solidFill>
                  <a:schemeClr val="bg1">
                    <a:lumMod val="50000"/>
                  </a:schemeClr>
                </a:solidFill>
              </a:rPr>
              <a:t>There are amendments made to the order of priority when security involves financial collateral such that a floating charge holder ranks above amounts which would ordinarily come ahead of it (expenses, preferential debts and the prescribed part).</a:t>
            </a:r>
          </a:p>
        </p:txBody>
      </p:sp>
      <p:pic>
        <p:nvPicPr>
          <p:cNvPr id="6" name="Grafi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2815" y="1455778"/>
            <a:ext cx="521971" cy="388454"/>
          </a:xfrm>
          <a:prstGeom prst="rect">
            <a:avLst/>
          </a:prstGeom>
        </p:spPr>
      </p:pic>
    </p:spTree>
    <p:extLst>
      <p:ext uri="{BB962C8B-B14F-4D97-AF65-F5344CB8AC3E}">
        <p14:creationId xmlns:p14="http://schemas.microsoft.com/office/powerpoint/2010/main" val="287787080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72910" y="1446578"/>
            <a:ext cx="8229600" cy="458233"/>
          </a:xfrm>
        </p:spPr>
        <p:txBody>
          <a:bodyPr>
            <a:normAutofit/>
          </a:bodyPr>
          <a:lstStyle/>
          <a:p>
            <a:r>
              <a:rPr lang="de-DE" sz="2400" b="1" dirty="0">
                <a:solidFill>
                  <a:srgbClr val="014E9E"/>
                </a:solidFill>
              </a:rPr>
              <a:t>I.2 </a:t>
            </a:r>
            <a:r>
              <a:rPr lang="en-US" sz="2400" b="1" dirty="0">
                <a:solidFill>
                  <a:srgbClr val="014E9E"/>
                </a:solidFill>
              </a:rPr>
              <a:t>In a nutshell: Insolvency proceedings in the Netherlands</a:t>
            </a:r>
            <a:endParaRPr lang="de-DE" sz="2400" dirty="0"/>
          </a:p>
        </p:txBody>
      </p:sp>
      <p:grpSp>
        <p:nvGrpSpPr>
          <p:cNvPr id="4" name="Gruppieren 4"/>
          <p:cNvGrpSpPr/>
          <p:nvPr/>
        </p:nvGrpSpPr>
        <p:grpSpPr>
          <a:xfrm>
            <a:off x="224802" y="2033042"/>
            <a:ext cx="8497114" cy="4701026"/>
            <a:chOff x="-324714" y="1635011"/>
            <a:chExt cx="8497114" cy="4701026"/>
          </a:xfrm>
        </p:grpSpPr>
        <p:grpSp>
          <p:nvGrpSpPr>
            <p:cNvPr id="5" name="Gruppieren 5"/>
            <p:cNvGrpSpPr/>
            <p:nvPr/>
          </p:nvGrpSpPr>
          <p:grpSpPr>
            <a:xfrm>
              <a:off x="-324714" y="1635011"/>
              <a:ext cx="8497114" cy="4701026"/>
              <a:chOff x="-324715" y="1882893"/>
              <a:chExt cx="8497114" cy="4701026"/>
            </a:xfrm>
          </p:grpSpPr>
          <p:sp>
            <p:nvSpPr>
              <p:cNvPr id="8" name="Rechteck 8"/>
              <p:cNvSpPr/>
              <p:nvPr/>
            </p:nvSpPr>
            <p:spPr>
              <a:xfrm>
                <a:off x="3301726" y="1954674"/>
                <a:ext cx="4870673" cy="1834366"/>
              </a:xfrm>
              <a:prstGeom prst="rect">
                <a:avLst/>
              </a:prstGeom>
              <a:solidFill>
                <a:srgbClr val="1F497D">
                  <a:alpha val="21000"/>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prstClr val="white"/>
                  </a:solidFill>
                  <a:effectLst/>
                  <a:uLnTx/>
                  <a:uFillTx/>
                  <a:latin typeface="Calibri"/>
                  <a:ea typeface="+mn-ea"/>
                  <a:cs typeface="+mn-cs"/>
                </a:endParaRPr>
              </a:p>
            </p:txBody>
          </p:sp>
          <p:sp>
            <p:nvSpPr>
              <p:cNvPr id="9" name="Rechteck 9"/>
              <p:cNvSpPr/>
              <p:nvPr/>
            </p:nvSpPr>
            <p:spPr>
              <a:xfrm>
                <a:off x="1877435" y="1941742"/>
                <a:ext cx="1418813" cy="1847298"/>
              </a:xfrm>
              <a:prstGeom prst="rect">
                <a:avLst/>
              </a:prstGeom>
              <a:solidFill>
                <a:sysClr val="window" lastClr="FFFFFF">
                  <a:lumMod val="85000"/>
                  <a:alpha val="56000"/>
                </a:sys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prstClr val="white"/>
                  </a:solidFill>
                  <a:effectLst/>
                  <a:uLnTx/>
                  <a:uFillTx/>
                  <a:latin typeface="Calibri"/>
                  <a:ea typeface="+mn-ea"/>
                  <a:cs typeface="+mn-cs"/>
                </a:endParaRPr>
              </a:p>
            </p:txBody>
          </p:sp>
          <p:cxnSp>
            <p:nvCxnSpPr>
              <p:cNvPr id="10" name="Gerade Verbindung mit Pfeil 10"/>
              <p:cNvCxnSpPr/>
              <p:nvPr/>
            </p:nvCxnSpPr>
            <p:spPr>
              <a:xfrm>
                <a:off x="765284" y="2789750"/>
                <a:ext cx="7368442" cy="17354"/>
              </a:xfrm>
              <a:prstGeom prst="straightConnector1">
                <a:avLst/>
              </a:prstGeom>
              <a:noFill/>
              <a:ln w="25400" cap="flat" cmpd="sng" algn="ctr">
                <a:solidFill>
                  <a:srgbClr val="014E9E"/>
                </a:solidFill>
                <a:prstDash val="solid"/>
                <a:tailEnd type="arrow"/>
              </a:ln>
              <a:effectLst>
                <a:outerShdw blurRad="40000" dist="20000" dir="5400000" rotWithShape="0">
                  <a:srgbClr val="000000">
                    <a:alpha val="38000"/>
                  </a:srgbClr>
                </a:outerShdw>
              </a:effectLst>
            </p:spPr>
          </p:cxnSp>
          <p:cxnSp>
            <p:nvCxnSpPr>
              <p:cNvPr id="11" name="Gerade Verbindung 11"/>
              <p:cNvCxnSpPr/>
              <p:nvPr/>
            </p:nvCxnSpPr>
            <p:spPr>
              <a:xfrm>
                <a:off x="1877435" y="2553405"/>
                <a:ext cx="1" cy="206449"/>
              </a:xfrm>
              <a:prstGeom prst="line">
                <a:avLst/>
              </a:prstGeom>
              <a:noFill/>
              <a:ln w="25400" cap="flat" cmpd="sng" algn="ctr">
                <a:solidFill>
                  <a:srgbClr val="014E9E"/>
                </a:solidFill>
                <a:prstDash val="solid"/>
              </a:ln>
              <a:effectLst>
                <a:outerShdw blurRad="40000" dist="20000" dir="5400000" rotWithShape="0">
                  <a:srgbClr val="000000">
                    <a:alpha val="38000"/>
                  </a:srgbClr>
                </a:outerShdw>
              </a:effectLst>
            </p:spPr>
          </p:cxnSp>
          <p:cxnSp>
            <p:nvCxnSpPr>
              <p:cNvPr id="12" name="Gerade Verbindung 12"/>
              <p:cNvCxnSpPr/>
              <p:nvPr/>
            </p:nvCxnSpPr>
            <p:spPr>
              <a:xfrm>
                <a:off x="3301991" y="2517679"/>
                <a:ext cx="0" cy="252919"/>
              </a:xfrm>
              <a:prstGeom prst="line">
                <a:avLst/>
              </a:prstGeom>
              <a:noFill/>
              <a:ln w="25400" cap="flat" cmpd="sng" algn="ctr">
                <a:solidFill>
                  <a:srgbClr val="014E9E"/>
                </a:solidFill>
                <a:prstDash val="solid"/>
              </a:ln>
              <a:effectLst>
                <a:outerShdw blurRad="40000" dist="20000" dir="5400000" rotWithShape="0">
                  <a:srgbClr val="000000">
                    <a:alpha val="38000"/>
                  </a:srgbClr>
                </a:outerShdw>
              </a:effectLst>
            </p:spPr>
          </p:cxnSp>
          <p:cxnSp>
            <p:nvCxnSpPr>
              <p:cNvPr id="13" name="Gerade Verbindung 13"/>
              <p:cNvCxnSpPr/>
              <p:nvPr/>
            </p:nvCxnSpPr>
            <p:spPr>
              <a:xfrm flipV="1">
                <a:off x="4726021" y="2455150"/>
                <a:ext cx="0" cy="5948"/>
              </a:xfrm>
              <a:prstGeom prst="line">
                <a:avLst/>
              </a:prstGeom>
              <a:noFill/>
              <a:ln w="25400" cap="flat" cmpd="sng" algn="ctr">
                <a:solidFill>
                  <a:srgbClr val="014E9E"/>
                </a:solidFill>
                <a:prstDash val="solid"/>
              </a:ln>
              <a:effectLst>
                <a:outerShdw blurRad="40000" dist="20000" dir="5400000" rotWithShape="0">
                  <a:srgbClr val="000000">
                    <a:alpha val="38000"/>
                  </a:srgbClr>
                </a:outerShdw>
              </a:effectLst>
            </p:spPr>
          </p:cxnSp>
          <p:cxnSp>
            <p:nvCxnSpPr>
              <p:cNvPr id="14" name="Gerade Verbindung 14"/>
              <p:cNvCxnSpPr/>
              <p:nvPr/>
            </p:nvCxnSpPr>
            <p:spPr>
              <a:xfrm>
                <a:off x="6012160" y="2517680"/>
                <a:ext cx="0" cy="252919"/>
              </a:xfrm>
              <a:prstGeom prst="line">
                <a:avLst/>
              </a:prstGeom>
              <a:noFill/>
              <a:ln w="25400" cap="flat" cmpd="sng" algn="ctr">
                <a:solidFill>
                  <a:srgbClr val="014E9E"/>
                </a:solidFill>
                <a:prstDash val="solid"/>
              </a:ln>
              <a:effectLst>
                <a:outerShdw blurRad="40000" dist="20000" dir="5400000" rotWithShape="0">
                  <a:srgbClr val="000000">
                    <a:alpha val="38000"/>
                  </a:srgbClr>
                </a:outerShdw>
              </a:effectLst>
            </p:spPr>
          </p:cxnSp>
          <p:sp>
            <p:nvSpPr>
              <p:cNvPr id="15" name="Textfeld 15"/>
              <p:cNvSpPr txBox="1"/>
              <p:nvPr/>
            </p:nvSpPr>
            <p:spPr>
              <a:xfrm>
                <a:off x="1401985" y="2169126"/>
                <a:ext cx="1249060" cy="246221"/>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applying</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for</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pre</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-pack</a:t>
                </a:r>
              </a:p>
            </p:txBody>
          </p:sp>
          <p:sp>
            <p:nvSpPr>
              <p:cNvPr id="16" name="Textfeld 16"/>
              <p:cNvSpPr txBox="1"/>
              <p:nvPr/>
            </p:nvSpPr>
            <p:spPr>
              <a:xfrm>
                <a:off x="2725280" y="1882893"/>
                <a:ext cx="3016588" cy="707886"/>
              </a:xfrm>
              <a:prstGeom prst="rect">
                <a:avLst/>
              </a:prstGeom>
              <a:noFill/>
            </p:spPr>
            <p:txBody>
              <a:bodyPr wrap="squar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Filing</a:t>
                </a:r>
                <a:r>
                  <a:rPr kumimoji="0" lang="de-DE" sz="1000" b="1" i="0" u="none" strike="noStrike" kern="0" cap="none" spc="0" normalizeH="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noProof="0" dirty="0" err="1">
                    <a:ln>
                      <a:noFill/>
                    </a:ln>
                    <a:solidFill>
                      <a:prstClr val="black"/>
                    </a:solidFill>
                    <a:effectLst/>
                    <a:uLnTx/>
                    <a:uFillTx/>
                    <a:latin typeface="Arial Narrow" panose="020B0606020202030204" pitchFamily="34" charset="0"/>
                    <a:cs typeface="Arial" panose="020B0604020202020204" pitchFamily="34" charset="0"/>
                  </a:rPr>
                  <a:t>for</a:t>
                </a:r>
                <a:r>
                  <a:rPr kumimoji="0" lang="de-DE" sz="1000" b="1" i="0" u="none" strike="noStrike" kern="0" cap="none" spc="0" normalizeH="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noProof="0" dirty="0" err="1">
                    <a:ln>
                      <a:noFill/>
                    </a:ln>
                    <a:solidFill>
                      <a:prstClr val="black"/>
                    </a:solidFill>
                    <a:effectLst/>
                    <a:uLnTx/>
                    <a:uFillTx/>
                    <a:latin typeface="Arial Narrow" panose="020B0606020202030204" pitchFamily="34" charset="0"/>
                    <a:cs typeface="Arial" panose="020B0604020202020204" pitchFamily="34" charset="0"/>
                  </a:rPr>
                  <a:t>insolvency</a:t>
                </a:r>
                <a:br>
                  <a:rPr kumimoji="0" lang="de-DE" sz="1000" b="1" i="0" u="none" strike="noStrike" kern="0" cap="none" spc="0" normalizeH="0" noProof="0" dirty="0">
                    <a:ln>
                      <a:noFill/>
                    </a:ln>
                    <a:solidFill>
                      <a:prstClr val="black"/>
                    </a:solidFill>
                    <a:effectLst/>
                    <a:uLnTx/>
                    <a:uFillTx/>
                    <a:latin typeface="Arial Narrow" panose="020B0606020202030204" pitchFamily="34" charset="0"/>
                    <a:cs typeface="Arial" panose="020B0604020202020204" pitchFamily="34" charset="0"/>
                  </a:rPr>
                </a:br>
                <a:r>
                  <a:rPr kumimoji="0" lang="de-DE" sz="1000" b="1" i="0" u="none" strike="noStrike" kern="0" cap="none" spc="0" normalizeH="0" noProof="0" dirty="0">
                    <a:ln>
                      <a:noFill/>
                    </a:ln>
                    <a:solidFill>
                      <a:prstClr val="black"/>
                    </a:solidFill>
                    <a:effectLst/>
                    <a:uLnTx/>
                    <a:uFillTx/>
                    <a:latin typeface="Arial Narrow" panose="020B0606020202030204" pitchFamily="34" charset="0"/>
                    <a:cs typeface="Arial" panose="020B0604020202020204" pitchFamily="34" charset="0"/>
                    <a:sym typeface="Wingdings" panose="05000000000000000000" pitchFamily="2" charset="2"/>
                  </a:rPr>
                  <a:t> immediate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opening</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of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suspension</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of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payment</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proceedings</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 </a:t>
                </a:r>
                <a:r>
                  <a:rPr lang="de-DE" sz="1000" b="1" kern="0" noProof="0" dirty="0" err="1">
                    <a:solidFill>
                      <a:prstClr val="black"/>
                    </a:solidFill>
                    <a:latin typeface="Arial Narrow" panose="020B0606020202030204" pitchFamily="34" charset="0"/>
                    <a:cs typeface="Arial" panose="020B0604020202020204" pitchFamily="34" charset="0"/>
                  </a:rPr>
                  <a:t>Opening</a:t>
                </a:r>
                <a:r>
                  <a:rPr lang="de-DE" sz="1000" b="1" kern="0" noProof="0" dirty="0">
                    <a:solidFill>
                      <a:prstClr val="black"/>
                    </a:solidFill>
                    <a:latin typeface="Arial Narrow" panose="020B0606020202030204" pitchFamily="34" charset="0"/>
                    <a:cs typeface="Arial" panose="020B0604020202020204" pitchFamily="34" charset="0"/>
                  </a:rPr>
                  <a:t> </a:t>
                </a:r>
                <a:r>
                  <a:rPr lang="de-DE" sz="1000" b="1" kern="0" noProof="0" dirty="0" err="1">
                    <a:solidFill>
                      <a:prstClr val="black"/>
                    </a:solidFill>
                    <a:latin typeface="Arial Narrow" panose="020B0606020202030204" pitchFamily="34" charset="0"/>
                    <a:cs typeface="Arial" panose="020B0604020202020204" pitchFamily="34" charset="0"/>
                  </a:rPr>
                  <a:t>bankruptcy</a:t>
                </a:r>
                <a:r>
                  <a:rPr lang="de-DE" sz="1000" b="1" kern="0" noProof="0" dirty="0">
                    <a:solidFill>
                      <a:prstClr val="black"/>
                    </a:solidFill>
                    <a:latin typeface="Arial Narrow" panose="020B0606020202030204" pitchFamily="34" charset="0"/>
                    <a:cs typeface="Arial" panose="020B0604020202020204" pitchFamily="34" charset="0"/>
                  </a:rPr>
                  <a:t> </a:t>
                </a:r>
                <a:r>
                  <a:rPr lang="de-DE" sz="1000" b="1" kern="0" noProof="0" dirty="0" err="1">
                    <a:solidFill>
                      <a:prstClr val="black"/>
                    </a:solidFill>
                    <a:latin typeface="Arial Narrow" panose="020B0606020202030204" pitchFamily="34" charset="0"/>
                    <a:cs typeface="Arial" panose="020B0604020202020204" pitchFamily="34" charset="0"/>
                  </a:rPr>
                  <a:t>proceedings</a:t>
                </a:r>
                <a:r>
                  <a:rPr lang="de-DE" sz="1000" b="1" kern="0" noProof="0" dirty="0">
                    <a:solidFill>
                      <a:prstClr val="black"/>
                    </a:solidFill>
                    <a:latin typeface="Arial Narrow" panose="020B0606020202030204" pitchFamily="34" charset="0"/>
                    <a:cs typeface="Arial" panose="020B0604020202020204" pitchFamily="34" charset="0"/>
                  </a:rPr>
                  <a:t> </a:t>
                </a:r>
                <a:r>
                  <a:rPr lang="de-DE" sz="1000" b="1" kern="0" noProof="0" dirty="0" err="1">
                    <a:solidFill>
                      <a:prstClr val="black"/>
                    </a:solidFill>
                    <a:latin typeface="Arial Narrow" panose="020B0606020202030204" pitchFamily="34" charset="0"/>
                    <a:cs typeface="Arial" panose="020B0604020202020204" pitchFamily="34" charset="0"/>
                  </a:rPr>
                  <a:t>following</a:t>
                </a:r>
                <a:r>
                  <a:rPr lang="de-DE" sz="1000" b="1" kern="0" noProof="0" dirty="0">
                    <a:solidFill>
                      <a:prstClr val="black"/>
                    </a:solidFill>
                    <a:latin typeface="Arial Narrow" panose="020B0606020202030204" pitchFamily="34" charset="0"/>
                    <a:cs typeface="Arial" panose="020B0604020202020204" pitchFamily="34" charset="0"/>
                  </a:rPr>
                  <a:t> </a:t>
                </a:r>
                <a:r>
                  <a:rPr lang="de-DE" sz="1000" b="1" kern="0" noProof="0" dirty="0" err="1">
                    <a:solidFill>
                      <a:prstClr val="black"/>
                    </a:solidFill>
                    <a:latin typeface="Arial Narrow" panose="020B0606020202030204" pitchFamily="34" charset="0"/>
                    <a:cs typeface="Arial" panose="020B0604020202020204" pitchFamily="34" charset="0"/>
                  </a:rPr>
                  <a:t>hearing</a:t>
                </a:r>
                <a:endPar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17" name="Textfeld 17"/>
              <p:cNvSpPr txBox="1"/>
              <p:nvPr/>
            </p:nvSpPr>
            <p:spPr>
              <a:xfrm>
                <a:off x="1032725" y="3056876"/>
                <a:ext cx="761748" cy="400110"/>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de-DE" sz="1000" b="1" i="0" u="none" strike="noStrike" kern="0" cap="none" spc="0" normalizeH="0" baseline="0" noProof="0" dirty="0" err="1">
                    <a:ln>
                      <a:noFill/>
                    </a:ln>
                    <a:solidFill>
                      <a:schemeClr val="tx2"/>
                    </a:solidFill>
                    <a:effectLst/>
                    <a:uLnTx/>
                    <a:uFillTx/>
                    <a:latin typeface="Arial Narrow" panose="020B0606020202030204" pitchFamily="34" charset="0"/>
                    <a:cs typeface="Arial" panose="020B0604020202020204" pitchFamily="34" charset="0"/>
                  </a:rPr>
                  <a:t>preparation</a:t>
                </a:r>
                <a:endParaRPr kumimoji="0" lang="de-DE" sz="1000" b="1" i="0" u="none" strike="noStrike" kern="0" cap="none" spc="0" normalizeH="0" baseline="0" noProof="0" dirty="0">
                  <a:ln>
                    <a:noFill/>
                  </a:ln>
                  <a:solidFill>
                    <a:schemeClr val="tx2"/>
                  </a:solidFill>
                  <a:effectLst/>
                  <a:uLnTx/>
                  <a:uFillTx/>
                  <a:latin typeface="Arial Narrow" panose="020B0606020202030204" pitchFamily="34" charset="0"/>
                  <a:cs typeface="Arial" panose="020B0604020202020204" pitchFamily="34" charset="0"/>
                </a:endParaRPr>
              </a:p>
              <a:p>
                <a:pPr marL="0" marR="0" lvl="0" indent="0" algn="ctr" defTabSz="457200" eaLnBrk="1" fontAlgn="auto" latinLnBrk="0" hangingPunct="1">
                  <a:lnSpc>
                    <a:spcPct val="100000"/>
                  </a:lnSpc>
                  <a:spcBef>
                    <a:spcPts val="0"/>
                  </a:spcBef>
                  <a:spcAft>
                    <a:spcPts val="0"/>
                  </a:spcAft>
                  <a:buClrTx/>
                  <a:buSzTx/>
                  <a:buFontTx/>
                  <a:buNone/>
                  <a:tabLst/>
                  <a:defRPr/>
                </a:pPr>
                <a:r>
                  <a:rPr lang="de-DE" sz="1000" b="1" kern="0" dirty="0" err="1">
                    <a:solidFill>
                      <a:schemeClr val="tx2"/>
                    </a:solidFill>
                    <a:latin typeface="Arial Narrow" panose="020B0606020202030204" pitchFamily="34" charset="0"/>
                    <a:cs typeface="Arial" panose="020B0604020202020204" pitchFamily="34" charset="0"/>
                  </a:rPr>
                  <a:t>period</a:t>
                </a:r>
                <a:endParaRPr kumimoji="0" lang="de-DE" sz="1000" b="1" i="0" u="none" strike="noStrike" kern="0" cap="none" spc="0" normalizeH="0" baseline="0" noProof="0" dirty="0">
                  <a:ln>
                    <a:noFill/>
                  </a:ln>
                  <a:solidFill>
                    <a:schemeClr val="tx2"/>
                  </a:solidFill>
                  <a:effectLst/>
                  <a:uLnTx/>
                  <a:uFillTx/>
                  <a:latin typeface="Arial Narrow" panose="020B0606020202030204" pitchFamily="34" charset="0"/>
                  <a:cs typeface="Arial" panose="020B0604020202020204" pitchFamily="34" charset="0"/>
                </a:endParaRPr>
              </a:p>
            </p:txBody>
          </p:sp>
          <p:sp>
            <p:nvSpPr>
              <p:cNvPr id="18" name="Textfeld 18"/>
              <p:cNvSpPr txBox="1"/>
              <p:nvPr/>
            </p:nvSpPr>
            <p:spPr>
              <a:xfrm>
                <a:off x="1875643" y="2837000"/>
                <a:ext cx="1426083" cy="646331"/>
              </a:xfrm>
              <a:prstGeom prst="rect">
                <a:avLst/>
              </a:prstGeom>
              <a:noFill/>
            </p:spPr>
            <p:txBody>
              <a:bodyPr wrap="squar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lang="de-DE" sz="900" kern="0" dirty="0" err="1">
                    <a:latin typeface="Arial Narrow" panose="020B0606020202030204" pitchFamily="34" charset="0"/>
                    <a:cs typeface="Arial" panose="020B0604020202020204" pitchFamily="34" charset="0"/>
                  </a:rPr>
                  <a:t>Usually</a:t>
                </a:r>
                <a:r>
                  <a:rPr lang="de-DE" sz="900" kern="0" dirty="0">
                    <a:latin typeface="Arial Narrow" panose="020B0606020202030204" pitchFamily="34" charset="0"/>
                    <a:cs typeface="Arial" panose="020B0604020202020204" pitchFamily="34" charset="0"/>
                  </a:rPr>
                  <a:t> 2 </a:t>
                </a:r>
                <a:r>
                  <a:rPr lang="de-DE" sz="900" kern="0" dirty="0" err="1">
                    <a:latin typeface="Arial Narrow" panose="020B0606020202030204" pitchFamily="34" charset="0"/>
                    <a:cs typeface="Arial" panose="020B0604020202020204" pitchFamily="34" charset="0"/>
                  </a:rPr>
                  <a:t>weeks</a:t>
                </a:r>
                <a:br>
                  <a:rPr kumimoji="0" lang="de-DE" sz="900" i="0" u="none" strike="noStrike" kern="0" cap="none" spc="0" normalizeH="0" baseline="0" noProof="0" dirty="0">
                    <a:ln>
                      <a:noFill/>
                    </a:ln>
                    <a:effectLst/>
                    <a:uLnTx/>
                    <a:uFillTx/>
                    <a:latin typeface="Arial Narrow" panose="020B0606020202030204" pitchFamily="34" charset="0"/>
                    <a:cs typeface="Arial" panose="020B0604020202020204" pitchFamily="34" charset="0"/>
                  </a:rPr>
                </a:br>
                <a:r>
                  <a:rPr kumimoji="0" lang="de-DE" sz="900" i="0" u="none" strike="noStrike" kern="0" cap="none" spc="0" normalizeH="0" baseline="0" noProof="0" dirty="0" err="1">
                    <a:ln>
                      <a:noFill/>
                    </a:ln>
                    <a:effectLst/>
                    <a:uLnTx/>
                    <a:uFillTx/>
                    <a:latin typeface="Arial Narrow" panose="020B0606020202030204" pitchFamily="34" charset="0"/>
                    <a:cs typeface="Arial" panose="020B0604020202020204" pitchFamily="34" charset="0"/>
                  </a:rPr>
                  <a:t>pre</a:t>
                </a:r>
                <a:r>
                  <a:rPr kumimoji="0" lang="de-DE" sz="900" i="0" u="none" strike="noStrike" kern="0" cap="none" spc="0" normalizeH="0" baseline="0" noProof="0" dirty="0">
                    <a:ln>
                      <a:noFill/>
                    </a:ln>
                    <a:effectLst/>
                    <a:uLnTx/>
                    <a:uFillTx/>
                    <a:latin typeface="Arial Narrow" panose="020B0606020202030204" pitchFamily="34" charset="0"/>
                    <a:cs typeface="Arial" panose="020B0604020202020204" pitchFamily="34" charset="0"/>
                  </a:rPr>
                  <a:t>-pack </a:t>
                </a:r>
                <a:r>
                  <a:rPr kumimoji="0" lang="de-DE" sz="900" i="0" u="none" strike="noStrike" kern="0" cap="none" spc="0" normalizeH="0" baseline="0" noProof="0" dirty="0" err="1">
                    <a:ln>
                      <a:noFill/>
                    </a:ln>
                    <a:effectLst/>
                    <a:uLnTx/>
                    <a:uFillTx/>
                    <a:latin typeface="Arial Narrow" panose="020B0606020202030204" pitchFamily="34" charset="0"/>
                    <a:cs typeface="Arial" panose="020B0604020202020204" pitchFamily="34" charset="0"/>
                  </a:rPr>
                  <a:t>proceedings</a:t>
                </a:r>
                <a:r>
                  <a:rPr kumimoji="0" lang="de-DE" sz="900" i="0" u="none" strike="noStrike" kern="0" cap="none" spc="0" normalizeH="0" baseline="0" noProof="0" dirty="0">
                    <a:ln>
                      <a:noFill/>
                    </a:ln>
                    <a:effectLst/>
                    <a:uLnTx/>
                    <a:uFillTx/>
                    <a:latin typeface="Arial Narrow" panose="020B0606020202030204" pitchFamily="34" charset="0"/>
                    <a:cs typeface="Arial" panose="020B0604020202020204" pitchFamily="34" charset="0"/>
                  </a:rPr>
                  <a:t> </a:t>
                </a:r>
              </a:p>
              <a:p>
                <a:pPr marL="0" marR="0" lvl="0" indent="0" algn="ctr" defTabSz="457200" eaLnBrk="1" fontAlgn="auto" latinLnBrk="0" hangingPunct="1">
                  <a:lnSpc>
                    <a:spcPct val="100000"/>
                  </a:lnSpc>
                  <a:spcBef>
                    <a:spcPts val="0"/>
                  </a:spcBef>
                  <a:spcAft>
                    <a:spcPts val="0"/>
                  </a:spcAft>
                  <a:buClrTx/>
                  <a:buSzTx/>
                  <a:buFontTx/>
                  <a:buNone/>
                  <a:tabLst/>
                  <a:defRPr/>
                </a:pPr>
                <a:r>
                  <a:rPr lang="de-DE" sz="900" kern="0" dirty="0">
                    <a:latin typeface="Arial Narrow" panose="020B0606020202030204" pitchFamily="34" charset="0"/>
                    <a:cs typeface="Arial" panose="020B0604020202020204" pitchFamily="34" charset="0"/>
                  </a:rPr>
                  <a:t>(not </a:t>
                </a:r>
                <a:r>
                  <a:rPr lang="de-DE" sz="900" kern="0" dirty="0" err="1">
                    <a:latin typeface="Arial Narrow" panose="020B0606020202030204" pitchFamily="34" charset="0"/>
                    <a:cs typeface="Arial" panose="020B0604020202020204" pitchFamily="34" charset="0"/>
                  </a:rPr>
                  <a:t>yet</a:t>
                </a:r>
                <a:r>
                  <a:rPr lang="de-DE" sz="900" kern="0" dirty="0">
                    <a:latin typeface="Arial Narrow" panose="020B0606020202030204" pitchFamily="34" charset="0"/>
                    <a:cs typeface="Arial" panose="020B0604020202020204" pitchFamily="34" charset="0"/>
                  </a:rPr>
                  <a:t> </a:t>
                </a:r>
                <a:r>
                  <a:rPr lang="de-DE" sz="900" kern="0" dirty="0" err="1">
                    <a:latin typeface="Arial Narrow" panose="020B0606020202030204" pitchFamily="34" charset="0"/>
                    <a:cs typeface="Arial" panose="020B0604020202020204" pitchFamily="34" charset="0"/>
                  </a:rPr>
                  <a:t>regulated</a:t>
                </a:r>
                <a:r>
                  <a:rPr lang="de-DE" sz="900" kern="0" dirty="0">
                    <a:latin typeface="Arial Narrow" panose="020B0606020202030204" pitchFamily="34" charset="0"/>
                    <a:cs typeface="Arial" panose="020B0604020202020204" pitchFamily="34" charset="0"/>
                  </a:rPr>
                  <a:t> </a:t>
                </a:r>
                <a:r>
                  <a:rPr lang="de-DE" sz="900" kern="0" dirty="0" err="1">
                    <a:latin typeface="Arial Narrow" panose="020B0606020202030204" pitchFamily="34" charset="0"/>
                    <a:cs typeface="Arial" panose="020B0604020202020204" pitchFamily="34" charset="0"/>
                  </a:rPr>
                  <a:t>by</a:t>
                </a:r>
                <a:r>
                  <a:rPr lang="de-DE" sz="900" kern="0" dirty="0">
                    <a:latin typeface="Arial Narrow" panose="020B0606020202030204" pitchFamily="34" charset="0"/>
                    <a:cs typeface="Arial" panose="020B0604020202020204" pitchFamily="34" charset="0"/>
                  </a:rPr>
                  <a:t> </a:t>
                </a:r>
                <a:r>
                  <a:rPr lang="de-DE" sz="900" kern="0" dirty="0" err="1">
                    <a:latin typeface="Arial Narrow" panose="020B0606020202030204" pitchFamily="34" charset="0"/>
                    <a:cs typeface="Arial" panose="020B0604020202020204" pitchFamily="34" charset="0"/>
                  </a:rPr>
                  <a:t>Dutch</a:t>
                </a:r>
                <a:r>
                  <a:rPr lang="de-DE" sz="900" kern="0" dirty="0">
                    <a:latin typeface="Arial Narrow" panose="020B0606020202030204" pitchFamily="34" charset="0"/>
                    <a:cs typeface="Arial" panose="020B0604020202020204" pitchFamily="34" charset="0"/>
                  </a:rPr>
                  <a:t> </a:t>
                </a:r>
                <a:r>
                  <a:rPr lang="de-DE" sz="900" kern="0" dirty="0" err="1">
                    <a:latin typeface="Arial Narrow" panose="020B0606020202030204" pitchFamily="34" charset="0"/>
                    <a:cs typeface="Arial" panose="020B0604020202020204" pitchFamily="34" charset="0"/>
                  </a:rPr>
                  <a:t>law</a:t>
                </a:r>
                <a:r>
                  <a:rPr lang="de-DE" sz="900" b="1" kern="0" dirty="0">
                    <a:latin typeface="Arial Narrow" panose="020B0606020202030204" pitchFamily="34" charset="0"/>
                    <a:cs typeface="Arial" panose="020B0604020202020204" pitchFamily="34" charset="0"/>
                  </a:rPr>
                  <a:t>)</a:t>
                </a:r>
                <a:endParaRPr kumimoji="0" lang="de-DE" sz="900" b="1" i="0" u="none" strike="noStrike" kern="0" cap="none" spc="0" normalizeH="0" baseline="0" noProof="0" dirty="0">
                  <a:ln>
                    <a:noFill/>
                  </a:ln>
                  <a:effectLst/>
                  <a:uLnTx/>
                  <a:uFillTx/>
                  <a:latin typeface="Arial Narrow" panose="020B0606020202030204" pitchFamily="34" charset="0"/>
                  <a:cs typeface="Arial" panose="020B0604020202020204" pitchFamily="34" charset="0"/>
                </a:endParaRPr>
              </a:p>
            </p:txBody>
          </p:sp>
          <p:sp>
            <p:nvSpPr>
              <p:cNvPr id="19" name="Textfeld 19"/>
              <p:cNvSpPr txBox="1"/>
              <p:nvPr/>
            </p:nvSpPr>
            <p:spPr>
              <a:xfrm>
                <a:off x="3941799" y="2590779"/>
                <a:ext cx="184730" cy="246221"/>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20" name="Textfeld 20"/>
              <p:cNvSpPr txBox="1"/>
              <p:nvPr/>
            </p:nvSpPr>
            <p:spPr>
              <a:xfrm>
                <a:off x="6012159" y="2553405"/>
                <a:ext cx="1440161" cy="246221"/>
              </a:xfrm>
              <a:prstGeom prst="rect">
                <a:avLst/>
              </a:prstGeom>
              <a:noFill/>
            </p:spPr>
            <p:txBody>
              <a:bodyPr wrap="square" rtlCol="0">
                <a:spAutoFit/>
              </a:bodyPr>
              <a:lstStyle/>
              <a:p>
                <a:pPr marR="0" lvl="0" defTabSz="457200" eaLnBrk="1" fontAlgn="auto" latinLnBrk="0" hangingPunct="1">
                  <a:lnSpc>
                    <a:spcPct val="100000"/>
                  </a:lnSpc>
                  <a:spcBef>
                    <a:spcPts val="0"/>
                  </a:spcBef>
                  <a:spcAft>
                    <a:spcPts val="0"/>
                  </a:spcAft>
                  <a:buClrTx/>
                  <a:buSzTx/>
                  <a:tabLst/>
                  <a:defRPr/>
                </a:pPr>
                <a:endPar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21" name="Textfeld 21"/>
              <p:cNvSpPr txBox="1"/>
              <p:nvPr/>
            </p:nvSpPr>
            <p:spPr>
              <a:xfrm>
                <a:off x="1875643" y="3885484"/>
                <a:ext cx="1611174" cy="1169551"/>
              </a:xfrm>
              <a:prstGeom prst="rect">
                <a:avLst/>
              </a:prstGeom>
              <a:noFill/>
            </p:spPr>
            <p:txBody>
              <a:bodyPr wrap="square" rtlCol="0">
                <a:spAutoFit/>
              </a:bodyPr>
              <a:lstStyle/>
              <a:p>
                <a:pPr marR="0" lvl="0" defTabSz="457200" eaLnBrk="1" fontAlgn="auto" latinLnBrk="0" hangingPunct="1">
                  <a:lnSpc>
                    <a:spcPct val="100000"/>
                  </a:lnSpc>
                  <a:spcBef>
                    <a:spcPts val="0"/>
                  </a:spcBef>
                  <a:spcAft>
                    <a:spcPts val="600"/>
                  </a:spcAft>
                  <a:buClrTx/>
                  <a:buSzTx/>
                  <a:tabLst/>
                  <a:defRPr/>
                </a:pPr>
                <a:endParaRPr kumimoji="0" lang="de-DE" sz="1000" b="0" i="0" u="none" strike="noStrike" kern="0" cap="none" spc="0" normalizeH="0" baseline="0" noProof="0" dirty="0">
                  <a:ln>
                    <a:noFill/>
                  </a:ln>
                  <a:solidFill>
                    <a:prstClr val="black"/>
                  </a:solidFill>
                  <a:effectLst/>
                  <a:uLnTx/>
                  <a:uFillTx/>
                  <a:latin typeface="+mn-lt"/>
                  <a:cs typeface="Arial" panose="020B0604020202020204" pitchFamily="34" charset="0"/>
                </a:endParaRP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000" b="0" i="0" u="none" strike="noStrike" kern="0" cap="none" spc="0" normalizeH="0" baseline="0" noProof="0" dirty="0">
                    <a:ln>
                      <a:noFill/>
                    </a:ln>
                    <a:solidFill>
                      <a:prstClr val="black"/>
                    </a:solidFill>
                    <a:effectLst/>
                    <a:uLnTx/>
                    <a:uFillTx/>
                    <a:cs typeface="Arial" panose="020B0604020202020204" pitchFamily="34" charset="0"/>
                  </a:rPr>
                  <a:t>Pre-pack proceedings are not disclosed</a:t>
                </a: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000" b="0" i="0" u="none" strike="noStrike" kern="0" cap="none" spc="0" normalizeH="0" baseline="0" noProof="0" dirty="0">
                    <a:ln>
                      <a:noFill/>
                    </a:ln>
                    <a:solidFill>
                      <a:prstClr val="black"/>
                    </a:solidFill>
                    <a:effectLst/>
                    <a:uLnTx/>
                    <a:uFillTx/>
                    <a:cs typeface="Arial" panose="020B0604020202020204" pitchFamily="34" charset="0"/>
                  </a:rPr>
                  <a:t>preparation of </a:t>
                </a:r>
                <a:br>
                  <a:rPr lang="en-GB" sz="1000" kern="0" dirty="0">
                    <a:solidFill>
                      <a:prstClr val="black"/>
                    </a:solidFill>
                    <a:cs typeface="Arial" panose="020B0604020202020204" pitchFamily="34" charset="0"/>
                  </a:rPr>
                </a:br>
                <a:r>
                  <a:rPr lang="en-GB" sz="1000" kern="0" noProof="0" dirty="0">
                    <a:solidFill>
                      <a:prstClr val="black"/>
                    </a:solidFill>
                    <a:cs typeface="Arial" panose="020B0604020202020204" pitchFamily="34" charset="0"/>
                  </a:rPr>
                  <a:t>(pre-packed) transaction</a:t>
                </a:r>
              </a:p>
            </p:txBody>
          </p:sp>
          <p:sp>
            <p:nvSpPr>
              <p:cNvPr id="23" name="Geschweifte Klammer links 23"/>
              <p:cNvSpPr/>
              <p:nvPr/>
            </p:nvSpPr>
            <p:spPr>
              <a:xfrm rot="16200000">
                <a:off x="2434782" y="3509626"/>
                <a:ext cx="191528" cy="1064533"/>
              </a:xfrm>
              <a:prstGeom prst="leftBrace">
                <a:avLst/>
              </a:prstGeom>
              <a:noFill/>
              <a:ln w="25400" cap="flat" cmpd="sng" algn="ctr">
                <a:solidFill>
                  <a:srgbClr val="014E9E">
                    <a:alpha val="50000"/>
                  </a:srgbClr>
                </a:solidFill>
                <a:prstDash val="solid"/>
              </a:ln>
              <a:effectLst>
                <a:outerShdw blurRad="40000" dist="20000" dir="5400000" rotWithShape="0">
                  <a:srgbClr val="000000">
                    <a:alpha val="38000"/>
                  </a:srgb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4" name="Geschweifte Klammer links 24"/>
              <p:cNvSpPr/>
              <p:nvPr/>
            </p:nvSpPr>
            <p:spPr>
              <a:xfrm rot="16200000">
                <a:off x="5624965" y="1637722"/>
                <a:ext cx="191530" cy="4837477"/>
              </a:xfrm>
              <a:prstGeom prst="leftBrace">
                <a:avLst/>
              </a:prstGeom>
              <a:noFill/>
              <a:ln w="25400" cap="flat" cmpd="sng" algn="ctr">
                <a:solidFill>
                  <a:srgbClr val="014E9E">
                    <a:alpha val="50000"/>
                  </a:srgbClr>
                </a:solidFill>
                <a:prstDash val="solid"/>
              </a:ln>
              <a:effectLst>
                <a:outerShdw blurRad="40000" dist="20000" dir="5400000" rotWithShape="0">
                  <a:srgbClr val="000000">
                    <a:alpha val="38000"/>
                  </a:srgb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5" name="Textfeld 25"/>
              <p:cNvSpPr txBox="1"/>
              <p:nvPr/>
            </p:nvSpPr>
            <p:spPr>
              <a:xfrm>
                <a:off x="-41489" y="2590779"/>
                <a:ext cx="801295" cy="338554"/>
              </a:xfrm>
              <a:prstGeom prst="rect">
                <a:avLst/>
              </a:prstGeom>
              <a:solidFill>
                <a:sysClr val="window" lastClr="FFFFFF"/>
              </a:solidFill>
              <a:ln w="25400">
                <a:solidFill>
                  <a:srgbClr val="014E9E"/>
                </a:solidFill>
              </a:ln>
            </p:spPr>
            <p:txBody>
              <a:bodyPr wrap="squar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de-DE" sz="1600" b="0"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Debtor</a:t>
                </a:r>
                <a:endParaRPr kumimoji="0" lang="de-DE" sz="16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26" name="Textfeld 26"/>
              <p:cNvSpPr txBox="1"/>
              <p:nvPr/>
            </p:nvSpPr>
            <p:spPr>
              <a:xfrm>
                <a:off x="-324715" y="3722159"/>
                <a:ext cx="1600091" cy="830997"/>
              </a:xfrm>
              <a:prstGeom prst="rect">
                <a:avLst/>
              </a:prstGeom>
              <a:noFill/>
            </p:spPr>
            <p:txBody>
              <a:bodyPr wrap="square" rtlCol="0">
                <a:spAutoFit/>
              </a:bodyPr>
              <a:lstStyle/>
              <a:p>
                <a:pPr algn="ctr" defTabSz="914400">
                  <a:defRPr/>
                </a:pPr>
                <a:r>
                  <a:rPr lang="de-DE" sz="1200" b="1" dirty="0" err="1">
                    <a:solidFill>
                      <a:schemeClr val="tx2"/>
                    </a:solidFill>
                  </a:rPr>
                  <a:t>Typical</a:t>
                </a:r>
                <a:r>
                  <a:rPr lang="de-DE" sz="1200" b="1" dirty="0">
                    <a:solidFill>
                      <a:schemeClr val="tx2"/>
                    </a:solidFill>
                  </a:rPr>
                  <a:t> </a:t>
                </a:r>
                <a:r>
                  <a:rPr lang="de-DE" sz="1200" b="1" dirty="0" err="1">
                    <a:solidFill>
                      <a:schemeClr val="tx2"/>
                    </a:solidFill>
                  </a:rPr>
                  <a:t>timeline</a:t>
                </a:r>
                <a:r>
                  <a:rPr lang="de-DE" sz="1200" b="1" dirty="0">
                    <a:solidFill>
                      <a:schemeClr val="tx2"/>
                    </a:solidFill>
                  </a:rPr>
                  <a:t> </a:t>
                </a:r>
                <a:r>
                  <a:rPr lang="de-DE" sz="1200" b="1" dirty="0" err="1">
                    <a:solidFill>
                      <a:schemeClr val="tx2"/>
                    </a:solidFill>
                  </a:rPr>
                  <a:t>of</a:t>
                </a:r>
                <a:r>
                  <a:rPr lang="de-DE" sz="1200" b="1" dirty="0">
                    <a:solidFill>
                      <a:schemeClr val="tx2"/>
                    </a:solidFill>
                  </a:rPr>
                  <a:t> </a:t>
                </a:r>
                <a:r>
                  <a:rPr lang="de-DE" sz="1200" b="1" dirty="0" err="1">
                    <a:solidFill>
                      <a:schemeClr val="tx2"/>
                    </a:solidFill>
                  </a:rPr>
                  <a:t>Dutch</a:t>
                </a:r>
                <a:r>
                  <a:rPr lang="de-DE" sz="1200" b="1" dirty="0">
                    <a:solidFill>
                      <a:schemeClr val="tx2"/>
                    </a:solidFill>
                  </a:rPr>
                  <a:t> </a:t>
                </a:r>
                <a:r>
                  <a:rPr lang="de-DE" sz="1200" b="1" dirty="0" err="1">
                    <a:solidFill>
                      <a:schemeClr val="tx2"/>
                    </a:solidFill>
                  </a:rPr>
                  <a:t>insolvency</a:t>
                </a:r>
                <a:r>
                  <a:rPr lang="de-DE" sz="1200" b="1" dirty="0">
                    <a:solidFill>
                      <a:schemeClr val="tx2"/>
                    </a:solidFill>
                  </a:rPr>
                  <a:t> </a:t>
                </a:r>
                <a:r>
                  <a:rPr lang="de-DE" sz="1200" b="1" dirty="0" err="1">
                    <a:solidFill>
                      <a:schemeClr val="tx2"/>
                    </a:solidFill>
                  </a:rPr>
                  <a:t>proceedings</a:t>
                </a:r>
                <a:endParaRPr lang="de-DE" sz="1200" b="1" dirty="0">
                  <a:solidFill>
                    <a:schemeClr val="tx2"/>
                  </a:solidFill>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200" b="1" i="0" u="none" strike="noStrike" kern="0" cap="none" spc="0" normalizeH="0" baseline="0" noProof="0" dirty="0">
                  <a:ln>
                    <a:noFill/>
                  </a:ln>
                  <a:solidFill>
                    <a:prstClr val="white">
                      <a:lumMod val="75000"/>
                    </a:prstClr>
                  </a:solidFill>
                  <a:effectLst/>
                  <a:uLnTx/>
                  <a:uFillTx/>
                </a:endParaRPr>
              </a:p>
            </p:txBody>
          </p:sp>
          <p:sp>
            <p:nvSpPr>
              <p:cNvPr id="27" name="Textfeld 27"/>
              <p:cNvSpPr txBox="1"/>
              <p:nvPr/>
            </p:nvSpPr>
            <p:spPr>
              <a:xfrm>
                <a:off x="3322618" y="3177763"/>
                <a:ext cx="4838500"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de-DE" sz="1200" b="1" i="0" u="none" strike="noStrike" kern="0" cap="none" spc="0" normalizeH="0" baseline="0" noProof="0" dirty="0" err="1">
                    <a:ln>
                      <a:noFill/>
                    </a:ln>
                    <a:solidFill>
                      <a:srgbClr val="1F497D"/>
                    </a:solidFill>
                    <a:effectLst/>
                    <a:uLnTx/>
                    <a:uFillTx/>
                  </a:rPr>
                  <a:t>main</a:t>
                </a:r>
                <a:r>
                  <a:rPr kumimoji="0" lang="de-DE" sz="1200" b="1" i="0" u="none" strike="noStrike" kern="0" cap="none" spc="0" normalizeH="0" baseline="0" noProof="0" dirty="0">
                    <a:ln>
                      <a:noFill/>
                    </a:ln>
                    <a:solidFill>
                      <a:srgbClr val="1F497D"/>
                    </a:solidFill>
                    <a:effectLst/>
                    <a:uLnTx/>
                    <a:uFillTx/>
                  </a:rPr>
                  <a:t> </a:t>
                </a:r>
                <a:r>
                  <a:rPr kumimoji="0" lang="de-DE" sz="1200" b="1" i="0" u="none" strike="noStrike" kern="0" cap="none" spc="0" normalizeH="0" baseline="0" noProof="0" dirty="0" err="1">
                    <a:ln>
                      <a:noFill/>
                    </a:ln>
                    <a:solidFill>
                      <a:srgbClr val="1F497D"/>
                    </a:solidFill>
                    <a:effectLst/>
                    <a:uLnTx/>
                    <a:uFillTx/>
                  </a:rPr>
                  <a:t>proceedings</a:t>
                </a:r>
                <a:r>
                  <a:rPr kumimoji="0" lang="de-DE" sz="1200" b="1" i="0" u="none" strike="noStrike" kern="0" cap="none" spc="0" normalizeH="0" baseline="0" noProof="0" dirty="0">
                    <a:ln>
                      <a:noFill/>
                    </a:ln>
                    <a:solidFill>
                      <a:srgbClr val="1F497D"/>
                    </a:solidFill>
                    <a:effectLst/>
                    <a:uLnTx/>
                    <a:uFillTx/>
                  </a:rPr>
                  <a:t> (</a:t>
                </a:r>
                <a:r>
                  <a:rPr kumimoji="0" lang="de-DE" sz="1200" b="1" i="0" u="none" strike="noStrike" kern="0" cap="none" spc="0" normalizeH="0" baseline="0" noProof="0" dirty="0" err="1">
                    <a:ln>
                      <a:noFill/>
                    </a:ln>
                    <a:solidFill>
                      <a:srgbClr val="1F497D"/>
                    </a:solidFill>
                    <a:effectLst/>
                    <a:uLnTx/>
                    <a:uFillTx/>
                  </a:rPr>
                  <a:t>duration</a:t>
                </a:r>
                <a:r>
                  <a:rPr lang="de-DE" sz="1200" b="1" kern="0" dirty="0">
                    <a:solidFill>
                      <a:srgbClr val="1F497D"/>
                    </a:solidFill>
                  </a:rPr>
                  <a:t>: </a:t>
                </a:r>
                <a:r>
                  <a:rPr lang="de-DE" sz="1200" b="1" kern="0" dirty="0" err="1">
                    <a:solidFill>
                      <a:srgbClr val="1F497D"/>
                    </a:solidFill>
                  </a:rPr>
                  <a:t>one</a:t>
                </a:r>
                <a:r>
                  <a:rPr lang="de-DE" sz="1200" b="1" kern="0" dirty="0">
                    <a:solidFill>
                      <a:srgbClr val="1F497D"/>
                    </a:solidFill>
                  </a:rPr>
                  <a:t> </a:t>
                </a:r>
                <a:r>
                  <a:rPr lang="de-DE" sz="1200" b="1" kern="0" dirty="0" err="1">
                    <a:solidFill>
                      <a:srgbClr val="1F497D"/>
                    </a:solidFill>
                  </a:rPr>
                  <a:t>to</a:t>
                </a:r>
                <a:r>
                  <a:rPr lang="de-DE" sz="1200" b="1" kern="0" dirty="0">
                    <a:solidFill>
                      <a:srgbClr val="1F497D"/>
                    </a:solidFill>
                  </a:rPr>
                  <a:t> </a:t>
                </a:r>
                <a:r>
                  <a:rPr lang="de-DE" sz="1200" b="1" kern="0" dirty="0" err="1">
                    <a:solidFill>
                      <a:srgbClr val="1F497D"/>
                    </a:solidFill>
                  </a:rPr>
                  <a:t>several</a:t>
                </a:r>
                <a:r>
                  <a:rPr lang="de-DE" sz="1200" b="1" kern="0" dirty="0">
                    <a:solidFill>
                      <a:srgbClr val="1F497D"/>
                    </a:solidFill>
                  </a:rPr>
                  <a:t> </a:t>
                </a:r>
                <a:r>
                  <a:rPr lang="de-DE" sz="1200" b="1" kern="0" dirty="0" err="1">
                    <a:solidFill>
                      <a:srgbClr val="1F497D"/>
                    </a:solidFill>
                  </a:rPr>
                  <a:t>years</a:t>
                </a:r>
                <a:r>
                  <a:rPr lang="de-DE" sz="1200" b="1" kern="0" dirty="0">
                    <a:solidFill>
                      <a:srgbClr val="1F497D"/>
                    </a:solidFill>
                  </a:rPr>
                  <a:t>)</a:t>
                </a:r>
                <a:endParaRPr kumimoji="0" lang="de-DE" sz="1200" b="1" i="0" u="none" strike="noStrike" kern="0" cap="none" spc="0" normalizeH="0" baseline="0" noProof="0" dirty="0">
                  <a:ln>
                    <a:noFill/>
                  </a:ln>
                  <a:solidFill>
                    <a:srgbClr val="1F497D"/>
                  </a:solidFill>
                  <a:effectLst/>
                  <a:uLnTx/>
                  <a:uFillTx/>
                </a:endParaRPr>
              </a:p>
            </p:txBody>
          </p:sp>
          <p:sp>
            <p:nvSpPr>
              <p:cNvPr id="28" name="Textfeld 28"/>
              <p:cNvSpPr txBox="1"/>
              <p:nvPr/>
            </p:nvSpPr>
            <p:spPr>
              <a:xfrm>
                <a:off x="4116504" y="2019598"/>
                <a:ext cx="184731" cy="246221"/>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lang="de-DE" sz="1000" b="1" kern="0" dirty="0">
                  <a:solidFill>
                    <a:prstClr val="black"/>
                  </a:solidFill>
                  <a:latin typeface="Arial Narrow" panose="020B0606020202030204" pitchFamily="34" charset="0"/>
                  <a:cs typeface="Arial" panose="020B0604020202020204" pitchFamily="34" charset="0"/>
                </a:endParaRPr>
              </a:p>
            </p:txBody>
          </p:sp>
          <p:sp>
            <p:nvSpPr>
              <p:cNvPr id="30" name="Textfeld 30"/>
              <p:cNvSpPr txBox="1"/>
              <p:nvPr/>
            </p:nvSpPr>
            <p:spPr>
              <a:xfrm>
                <a:off x="3417061" y="4183262"/>
                <a:ext cx="2043804" cy="2400657"/>
              </a:xfrm>
              <a:prstGeom prst="rect">
                <a:avLst/>
              </a:prstGeom>
              <a:noFill/>
            </p:spPr>
            <p:txBody>
              <a:bodyPr wrap="square" rtlCol="0">
                <a:spAutoFit/>
              </a:bodyPr>
              <a:lstStyle/>
              <a:p>
                <a:pPr marL="171450" lvl="0" indent="-171450" defTabSz="914400">
                  <a:spcAft>
                    <a:spcPts val="600"/>
                  </a:spcAft>
                  <a:buFont typeface="Arial" panose="020B0604020202020204" pitchFamily="34" charset="0"/>
                  <a:buChar char="•"/>
                  <a:defRPr/>
                </a:pPr>
                <a:r>
                  <a:rPr lang="en-GB" sz="1000" kern="0" dirty="0">
                    <a:solidFill>
                      <a:prstClr val="black"/>
                    </a:solidFill>
                    <a:cs typeface="Arial" panose="020B0604020202020204" pitchFamily="34" charset="0"/>
                  </a:rPr>
                  <a:t>securing assets</a:t>
                </a:r>
              </a:p>
              <a:p>
                <a:pPr marL="171450" lvl="0" indent="-171450" defTabSz="914400">
                  <a:spcAft>
                    <a:spcPts val="600"/>
                  </a:spcAft>
                  <a:buFont typeface="Arial" panose="020B0604020202020204" pitchFamily="34" charset="0"/>
                  <a:buChar char="•"/>
                  <a:defRPr/>
                </a:pPr>
                <a:r>
                  <a:rPr lang="en-GB" sz="1000" kern="0" dirty="0">
                    <a:solidFill>
                      <a:prstClr val="black"/>
                    </a:solidFill>
                    <a:cs typeface="Arial" panose="020B0604020202020204" pitchFamily="34" charset="0"/>
                  </a:rPr>
                  <a:t>Management board loses (sole) authority to act</a:t>
                </a:r>
              </a:p>
              <a:p>
                <a:pPr marL="171450" lvl="0" indent="-171450" defTabSz="914400">
                  <a:spcAft>
                    <a:spcPts val="600"/>
                  </a:spcAft>
                  <a:buFont typeface="Arial" panose="020B0604020202020204" pitchFamily="34" charset="0"/>
                  <a:buChar char="•"/>
                  <a:defRPr/>
                </a:pPr>
                <a:r>
                  <a:rPr kumimoji="0" lang="en-GB" sz="1000" b="0" i="0" u="none" strike="noStrike" kern="0" cap="none" spc="0" normalizeH="0" baseline="0" noProof="0" dirty="0">
                    <a:ln>
                      <a:noFill/>
                    </a:ln>
                    <a:solidFill>
                      <a:prstClr val="black"/>
                    </a:solidFill>
                    <a:effectLst/>
                    <a:uLnTx/>
                    <a:uFillTx/>
                    <a:cs typeface="Arial" panose="020B0604020202020204" pitchFamily="34" charset="0"/>
                  </a:rPr>
                  <a:t>Usually no continuation of business operations but</a:t>
                </a:r>
                <a:r>
                  <a:rPr kumimoji="0" lang="en-GB" sz="1000" b="0" i="0" u="none" strike="noStrike" kern="0" cap="none" spc="0" normalizeH="0" noProof="0" dirty="0">
                    <a:ln>
                      <a:noFill/>
                    </a:ln>
                    <a:solidFill>
                      <a:prstClr val="black"/>
                    </a:solidFill>
                    <a:effectLst/>
                    <a:uLnTx/>
                    <a:uFillTx/>
                    <a:cs typeface="Arial" panose="020B0604020202020204" pitchFamily="34" charset="0"/>
                  </a:rPr>
                  <a:t> quick asset take over by third party</a:t>
                </a:r>
                <a:br>
                  <a:rPr kumimoji="0" lang="en-GB" sz="1000" b="0" i="0" u="none" strike="noStrike" kern="0" cap="none" spc="0" normalizeH="0" noProof="0" dirty="0">
                    <a:ln>
                      <a:noFill/>
                    </a:ln>
                    <a:solidFill>
                      <a:prstClr val="black"/>
                    </a:solidFill>
                    <a:effectLst/>
                    <a:uLnTx/>
                    <a:uFillTx/>
                    <a:cs typeface="Arial" panose="020B0604020202020204" pitchFamily="34" charset="0"/>
                  </a:rPr>
                </a:br>
                <a:r>
                  <a:rPr kumimoji="0" lang="en-GB" sz="1000" b="0" i="0" u="none" strike="noStrike" kern="0" cap="none" spc="0" normalizeH="0" noProof="0" dirty="0">
                    <a:ln>
                      <a:noFill/>
                    </a:ln>
                    <a:solidFill>
                      <a:prstClr val="black"/>
                    </a:solidFill>
                    <a:effectLst/>
                    <a:uLnTx/>
                    <a:uFillTx/>
                    <a:cs typeface="Arial" panose="020B0604020202020204" pitchFamily="34" charset="0"/>
                  </a:rPr>
                  <a:t>(e.g. </a:t>
                </a:r>
                <a:r>
                  <a:rPr kumimoji="0" lang="en-GB" sz="1000" b="0" i="0" u="none" strike="noStrike" kern="0" cap="none" spc="0" normalizeH="0" noProof="0" dirty="0" err="1">
                    <a:ln>
                      <a:noFill/>
                    </a:ln>
                    <a:solidFill>
                      <a:prstClr val="black"/>
                    </a:solidFill>
                    <a:effectLst/>
                    <a:uLnTx/>
                    <a:uFillTx/>
                    <a:cs typeface="Arial" panose="020B0604020202020204" pitchFamily="34" charset="0"/>
                  </a:rPr>
                  <a:t>m.b.o</a:t>
                </a:r>
                <a:r>
                  <a:rPr kumimoji="0" lang="en-GB" sz="1000" b="0" i="0" u="none" strike="noStrike" kern="0" cap="none" spc="0" normalizeH="0" noProof="0" dirty="0">
                    <a:ln>
                      <a:noFill/>
                    </a:ln>
                    <a:solidFill>
                      <a:prstClr val="black"/>
                    </a:solidFill>
                    <a:effectLst/>
                    <a:uLnTx/>
                    <a:uFillTx/>
                    <a:cs typeface="Arial" panose="020B0604020202020204" pitchFamily="34" charset="0"/>
                  </a:rPr>
                  <a:t>.)</a:t>
                </a:r>
              </a:p>
              <a:p>
                <a:pPr marL="171450" lvl="0" indent="-171450">
                  <a:spcAft>
                    <a:spcPts val="600"/>
                  </a:spcAft>
                  <a:buFont typeface="Arial" panose="020B0604020202020204" pitchFamily="34" charset="0"/>
                  <a:buChar char="•"/>
                  <a:defRPr/>
                </a:pPr>
                <a:r>
                  <a:rPr lang="en-GB" sz="1000" kern="0" dirty="0">
                    <a:solidFill>
                      <a:prstClr val="black"/>
                    </a:solidFill>
                    <a:cs typeface="Arial" panose="020B0604020202020204" pitchFamily="34" charset="0"/>
                  </a:rPr>
                  <a:t>application of insolvency-related measures (i.e. work-force reduction, (early) termination of contracts, etc.)</a:t>
                </a:r>
              </a:p>
              <a:p>
                <a:pPr marL="171450" lvl="0" indent="-171450">
                  <a:spcAft>
                    <a:spcPts val="600"/>
                  </a:spcAft>
                  <a:buFont typeface="Arial" panose="020B0604020202020204" pitchFamily="34" charset="0"/>
                  <a:buChar char="•"/>
                  <a:defRPr/>
                </a:pPr>
                <a:r>
                  <a:rPr lang="en-GB" sz="1000" kern="0" dirty="0">
                    <a:solidFill>
                      <a:prstClr val="black"/>
                    </a:solidFill>
                    <a:cs typeface="Arial" panose="020B0604020202020204" pitchFamily="34" charset="0"/>
                  </a:rPr>
                  <a:t>Claw-back action (if applicable)</a:t>
                </a:r>
                <a:endParaRPr kumimoji="0" lang="en-GB" sz="1000" b="0" i="0" u="none" strike="noStrike" kern="0" cap="none" spc="0" normalizeH="0" baseline="0" noProof="0" dirty="0">
                  <a:ln>
                    <a:noFill/>
                  </a:ln>
                  <a:solidFill>
                    <a:schemeClr val="tx1"/>
                  </a:solidFill>
                  <a:effectLst/>
                  <a:uLnTx/>
                  <a:uFillTx/>
                  <a:cs typeface="Arial" panose="020B0604020202020204" pitchFamily="34" charset="0"/>
                </a:endParaRPr>
              </a:p>
            </p:txBody>
          </p:sp>
        </p:grpSp>
        <p:sp>
          <p:nvSpPr>
            <p:cNvPr id="6" name="Textfeld 6"/>
            <p:cNvSpPr txBox="1"/>
            <p:nvPr/>
          </p:nvSpPr>
          <p:spPr>
            <a:xfrm>
              <a:off x="5670418" y="1693860"/>
              <a:ext cx="1548822" cy="553998"/>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lang="de-DE" sz="1000" b="1" kern="0" dirty="0">
                  <a:solidFill>
                    <a:prstClr val="black"/>
                  </a:solidFill>
                  <a:latin typeface="Arial Narrow" panose="020B0606020202030204" pitchFamily="34" charset="0"/>
                  <a:cs typeface="Arial" panose="020B0604020202020204" pitchFamily="34" charset="0"/>
                </a:rPr>
                <a:t>C</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reditors</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a:t>
              </a:r>
              <a:r>
                <a:rPr kumimoji="0" lang="de-DE" sz="1000" b="1" i="0" u="none" strike="noStrike" kern="0" cap="none" spc="0" normalizeH="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meeting</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in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case</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b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b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of</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distibution</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b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b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to</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ordinary</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creditors</a:t>
              </a:r>
              <a:endPar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7" name="Textfeld 7"/>
            <p:cNvSpPr txBox="1"/>
            <p:nvPr/>
          </p:nvSpPr>
          <p:spPr>
            <a:xfrm>
              <a:off x="5825459" y="3937749"/>
              <a:ext cx="2314011" cy="1862048"/>
            </a:xfrm>
            <a:prstGeom prst="rect">
              <a:avLst/>
            </a:prstGeom>
            <a:noFill/>
          </p:spPr>
          <p:txBody>
            <a:bodyPr wrap="square" rtlCol="0">
              <a:spAutoFit/>
            </a:bodyPr>
            <a:lstStyle/>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lang="en-GB" sz="1000" kern="0" dirty="0">
                  <a:solidFill>
                    <a:prstClr val="black"/>
                  </a:solidFill>
                  <a:cs typeface="Arial" panose="020B0604020202020204" pitchFamily="34" charset="0"/>
                </a:rPr>
                <a:t>c</a:t>
              </a:r>
              <a:r>
                <a:rPr kumimoji="0" lang="en-GB" sz="1000" b="0" i="0" u="none" strike="noStrike" kern="0" cap="none" spc="0" normalizeH="0" baseline="0" noProof="0" dirty="0" err="1">
                  <a:ln>
                    <a:noFill/>
                  </a:ln>
                  <a:solidFill>
                    <a:prstClr val="black"/>
                  </a:solidFill>
                  <a:effectLst/>
                  <a:uLnTx/>
                  <a:uFillTx/>
                  <a:cs typeface="Arial" panose="020B0604020202020204" pitchFamily="34" charset="0"/>
                </a:rPr>
                <a:t>reditors</a:t>
              </a:r>
              <a:r>
                <a:rPr kumimoji="0" lang="en-GB" sz="1000" b="0" i="0" u="none" strike="noStrike" kern="0" cap="none" spc="0" normalizeH="0" baseline="0" noProof="0" dirty="0">
                  <a:ln>
                    <a:noFill/>
                  </a:ln>
                  <a:solidFill>
                    <a:prstClr val="black"/>
                  </a:solidFill>
                  <a:effectLst/>
                  <a:uLnTx/>
                  <a:uFillTx/>
                  <a:cs typeface="Arial" panose="020B0604020202020204" pitchFamily="34" charset="0"/>
                </a:rPr>
                <a:t>‘ meeting in case of distribution to ordinary creditors</a:t>
              </a: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lang="en-GB" sz="1000" kern="0" dirty="0">
                  <a:solidFill>
                    <a:prstClr val="black"/>
                  </a:solidFill>
                  <a:cs typeface="Arial" panose="020B0604020202020204" pitchFamily="34" charset="0"/>
                </a:rPr>
                <a:t>No creditors‘ meeting in case only distribution to preferred creditors</a:t>
              </a:r>
              <a:endParaRPr kumimoji="0" lang="en-GB" sz="1000" b="0" i="0" u="none" strike="noStrike" kern="0" cap="none" spc="0" normalizeH="0" baseline="0" noProof="0" dirty="0">
                <a:ln>
                  <a:noFill/>
                </a:ln>
                <a:solidFill>
                  <a:prstClr val="black"/>
                </a:solidFill>
                <a:effectLst/>
                <a:uLnTx/>
                <a:uFillTx/>
                <a:cs typeface="Arial" panose="020B0604020202020204" pitchFamily="34" charset="0"/>
              </a:endParaRP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lang="en-GB" sz="1000" kern="0" dirty="0">
                  <a:solidFill>
                    <a:prstClr val="black"/>
                  </a:solidFill>
                  <a:cs typeface="Arial" panose="020B0604020202020204" pitchFamily="34" charset="0"/>
                </a:rPr>
                <a:t>preparation of </a:t>
              </a:r>
              <a:r>
                <a:rPr kumimoji="0" lang="en-GB" sz="1000" b="0" i="0" u="none" strike="noStrike" kern="0" cap="none" spc="0" normalizeH="0" baseline="0" noProof="0" dirty="0">
                  <a:ln>
                    <a:noFill/>
                  </a:ln>
                  <a:solidFill>
                    <a:prstClr val="black"/>
                  </a:solidFill>
                  <a:effectLst/>
                  <a:uLnTx/>
                  <a:uFillTx/>
                  <a:cs typeface="Arial" panose="020B0604020202020204" pitchFamily="34" charset="0"/>
                </a:rPr>
                <a:t>distribution schedule</a:t>
              </a: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lang="en-GB" sz="1000" kern="0" dirty="0">
                  <a:solidFill>
                    <a:prstClr val="black"/>
                  </a:solidFill>
                  <a:cs typeface="Arial" panose="020B0604020202020204" pitchFamily="34" charset="0"/>
                </a:rPr>
                <a:t>preparation of final accounts</a:t>
              </a:r>
              <a:endParaRPr kumimoji="0" lang="en-GB" sz="1000" b="0" i="0" u="none" strike="noStrike" kern="0" cap="none" spc="0" normalizeH="0" baseline="0" noProof="0" dirty="0">
                <a:ln>
                  <a:noFill/>
                </a:ln>
                <a:solidFill>
                  <a:prstClr val="black"/>
                </a:solidFill>
                <a:effectLst/>
                <a:uLnTx/>
                <a:uFillTx/>
                <a:cs typeface="Arial" panose="020B0604020202020204" pitchFamily="34" charset="0"/>
              </a:endParaRP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000" b="0" i="0" u="none" strike="noStrike" kern="0" cap="none" spc="0" normalizeH="0" baseline="0" noProof="0" dirty="0">
                  <a:ln>
                    <a:noFill/>
                  </a:ln>
                  <a:solidFill>
                    <a:prstClr val="black"/>
                  </a:solidFill>
                  <a:effectLst/>
                  <a:uLnTx/>
                  <a:uFillTx/>
                  <a:cs typeface="Arial" panose="020B0604020202020204" pitchFamily="34" charset="0"/>
                </a:rPr>
                <a:t>(partial) distribution</a:t>
              </a:r>
              <a:r>
                <a:rPr kumimoji="0" lang="en-GB" sz="1000" b="0" i="0" u="none" strike="noStrike" kern="0" cap="none" spc="0" normalizeH="0" noProof="0" dirty="0">
                  <a:ln>
                    <a:noFill/>
                  </a:ln>
                  <a:solidFill>
                    <a:prstClr val="black"/>
                  </a:solidFill>
                  <a:effectLst/>
                  <a:uLnTx/>
                  <a:uFillTx/>
                  <a:cs typeface="Arial" panose="020B0604020202020204" pitchFamily="34" charset="0"/>
                </a:rPr>
                <a:t> to creditors</a:t>
              </a: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lang="en-GB" sz="1000" i="1" kern="0" baseline="0" dirty="0">
                  <a:solidFill>
                    <a:prstClr val="black"/>
                  </a:solidFill>
                  <a:cs typeface="Arial" panose="020B0604020202020204" pitchFamily="34" charset="0"/>
                </a:rPr>
                <a:t>New legislation expected on creditor agreement,</a:t>
              </a:r>
              <a:r>
                <a:rPr lang="en-GB" sz="1000" i="1" kern="0" dirty="0">
                  <a:solidFill>
                    <a:prstClr val="black"/>
                  </a:solidFill>
                  <a:cs typeface="Arial" panose="020B0604020202020204" pitchFamily="34" charset="0"/>
                </a:rPr>
                <a:t> pre-pack, etc.</a:t>
              </a:r>
              <a:endParaRPr kumimoji="0" lang="en-GB" sz="1000" b="0" i="1" u="none" strike="noStrike" kern="0" cap="none" spc="0" normalizeH="0" baseline="0" noProof="0" dirty="0">
                <a:ln>
                  <a:noFill/>
                </a:ln>
                <a:solidFill>
                  <a:prstClr val="black"/>
                </a:solidFill>
                <a:effectLst/>
                <a:uLnTx/>
                <a:uFillTx/>
                <a:cs typeface="Arial" panose="020B0604020202020204" pitchFamily="34" charset="0"/>
              </a:endParaRPr>
            </a:p>
          </p:txBody>
        </p:sp>
      </p:grpSp>
      <p:pic>
        <p:nvPicPr>
          <p:cNvPr id="29" name="Grafik 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762" y="1494986"/>
            <a:ext cx="521970" cy="395726"/>
          </a:xfrm>
          <a:prstGeom prst="rect">
            <a:avLst/>
          </a:prstGeom>
        </p:spPr>
      </p:pic>
    </p:spTree>
    <p:extLst>
      <p:ext uri="{BB962C8B-B14F-4D97-AF65-F5344CB8AC3E}">
        <p14:creationId xmlns:p14="http://schemas.microsoft.com/office/powerpoint/2010/main" val="91551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8675"/>
            <a:ext cx="8229600" cy="458233"/>
          </a:xfrm>
        </p:spPr>
        <p:txBody>
          <a:bodyPr>
            <a:normAutofit/>
          </a:bodyPr>
          <a:lstStyle/>
          <a:p>
            <a:r>
              <a:rPr lang="de-DE" sz="2400" b="1" dirty="0">
                <a:solidFill>
                  <a:srgbClr val="014E9E"/>
                </a:solidFill>
              </a:rPr>
              <a:t>I.2 </a:t>
            </a:r>
            <a:r>
              <a:rPr lang="en-US" sz="2400" b="1" dirty="0">
                <a:solidFill>
                  <a:srgbClr val="014E9E"/>
                </a:solidFill>
              </a:rPr>
              <a:t>In a nutshell: Insolvency proceedings in The Netherlands</a:t>
            </a:r>
            <a:endParaRPr lang="de-DE" sz="2400" dirty="0"/>
          </a:p>
        </p:txBody>
      </p:sp>
      <p:sp>
        <p:nvSpPr>
          <p:cNvPr id="32" name="Textfeld 31"/>
          <p:cNvSpPr txBox="1"/>
          <p:nvPr/>
        </p:nvSpPr>
        <p:spPr>
          <a:xfrm>
            <a:off x="2438400" y="1976908"/>
            <a:ext cx="5235388" cy="307777"/>
          </a:xfrm>
          <a:prstGeom prst="rect">
            <a:avLst/>
          </a:prstGeom>
          <a:noFill/>
        </p:spPr>
        <p:txBody>
          <a:bodyPr wrap="square" rtlCol="0">
            <a:spAutoFit/>
          </a:bodyPr>
          <a:lstStyle/>
          <a:p>
            <a:r>
              <a:rPr lang="de-DE" sz="1400" b="1" dirty="0">
                <a:solidFill>
                  <a:schemeClr val="tx2"/>
                </a:solidFill>
              </a:rPr>
              <a:t>Ranking of </a:t>
            </a:r>
            <a:r>
              <a:rPr lang="de-DE" sz="1400" b="1" dirty="0" err="1">
                <a:solidFill>
                  <a:schemeClr val="tx2"/>
                </a:solidFill>
              </a:rPr>
              <a:t>claims</a:t>
            </a:r>
            <a:r>
              <a:rPr lang="de-DE" sz="1400" b="1" dirty="0">
                <a:solidFill>
                  <a:schemeClr val="tx2"/>
                </a:solidFill>
              </a:rPr>
              <a:t> in </a:t>
            </a:r>
            <a:r>
              <a:rPr lang="de-DE" sz="1400" b="1" dirty="0" err="1">
                <a:solidFill>
                  <a:schemeClr val="tx2"/>
                </a:solidFill>
              </a:rPr>
              <a:t>Dutch</a:t>
            </a:r>
            <a:r>
              <a:rPr lang="de-DE" sz="1400" b="1" dirty="0">
                <a:solidFill>
                  <a:schemeClr val="tx2"/>
                </a:solidFill>
              </a:rPr>
              <a:t> </a:t>
            </a:r>
            <a:r>
              <a:rPr lang="de-DE" sz="1400" b="1" dirty="0" err="1">
                <a:solidFill>
                  <a:schemeClr val="tx2"/>
                </a:solidFill>
              </a:rPr>
              <a:t>insolvency</a:t>
            </a:r>
            <a:r>
              <a:rPr lang="de-DE" sz="1400" b="1" dirty="0">
                <a:solidFill>
                  <a:schemeClr val="tx2"/>
                </a:solidFill>
              </a:rPr>
              <a:t> </a:t>
            </a:r>
            <a:r>
              <a:rPr lang="de-DE" sz="1400" b="1" dirty="0" err="1">
                <a:solidFill>
                  <a:schemeClr val="tx2"/>
                </a:solidFill>
              </a:rPr>
              <a:t>proceedings</a:t>
            </a:r>
            <a:endParaRPr lang="de-DE" sz="1400" b="1" dirty="0">
              <a:solidFill>
                <a:schemeClr val="tx2"/>
              </a:solidFill>
            </a:endParaRPr>
          </a:p>
        </p:txBody>
      </p:sp>
      <p:grpSp>
        <p:nvGrpSpPr>
          <p:cNvPr id="33" name="Gruppieren 32"/>
          <p:cNvGrpSpPr/>
          <p:nvPr/>
        </p:nvGrpSpPr>
        <p:grpSpPr>
          <a:xfrm>
            <a:off x="215516" y="2560595"/>
            <a:ext cx="8712968" cy="3627278"/>
            <a:chOff x="230597" y="2174455"/>
            <a:chExt cx="8712968" cy="3627278"/>
          </a:xfrm>
        </p:grpSpPr>
        <p:grpSp>
          <p:nvGrpSpPr>
            <p:cNvPr id="34" name="Gruppieren 33"/>
            <p:cNvGrpSpPr/>
            <p:nvPr/>
          </p:nvGrpSpPr>
          <p:grpSpPr>
            <a:xfrm>
              <a:off x="230597" y="2174455"/>
              <a:ext cx="8712968" cy="2725601"/>
              <a:chOff x="475928" y="1713882"/>
              <a:chExt cx="8640960" cy="3307678"/>
            </a:xfrm>
          </p:grpSpPr>
          <p:grpSp>
            <p:nvGrpSpPr>
              <p:cNvPr id="37" name="Gruppieren 36"/>
              <p:cNvGrpSpPr/>
              <p:nvPr/>
            </p:nvGrpSpPr>
            <p:grpSpPr>
              <a:xfrm>
                <a:off x="2195736" y="2141240"/>
                <a:ext cx="1656184" cy="2880320"/>
                <a:chOff x="323528" y="1561482"/>
                <a:chExt cx="1656184" cy="3307678"/>
              </a:xfrm>
            </p:grpSpPr>
            <p:sp>
              <p:nvSpPr>
                <p:cNvPr id="50" name="Rechteck 49"/>
                <p:cNvSpPr/>
                <p:nvPr/>
              </p:nvSpPr>
              <p:spPr bwMode="auto">
                <a:xfrm>
                  <a:off x="323528" y="1988840"/>
                  <a:ext cx="1656184" cy="2880320"/>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lvl="0">
                    <a:spcAft>
                      <a:spcPts val="300"/>
                    </a:spcAft>
                  </a:pPr>
                  <a:r>
                    <a:rPr lang="en-US" sz="1000" b="1" dirty="0"/>
                    <a:t>Waterfall:</a:t>
                  </a:r>
                </a:p>
                <a:p>
                  <a:pPr marL="228600" lvl="0" indent="-228600">
                    <a:spcAft>
                      <a:spcPts val="300"/>
                    </a:spcAft>
                    <a:buFont typeface="+mj-lt"/>
                    <a:buAutoNum type="arabicPeriod"/>
                  </a:pPr>
                  <a:r>
                    <a:rPr lang="en-US" sz="900" dirty="0"/>
                    <a:t>Super preferential: Tax and social security contributions prior to opening of proceedings</a:t>
                  </a:r>
                </a:p>
                <a:p>
                  <a:pPr marL="228600" lvl="0" indent="-228600">
                    <a:spcAft>
                      <a:spcPts val="300"/>
                    </a:spcAft>
                    <a:buFont typeface="+mj-lt"/>
                    <a:buAutoNum type="arabicPeriod"/>
                  </a:pPr>
                  <a:r>
                    <a:rPr lang="en-US" sz="900" dirty="0"/>
                    <a:t>Preferential: </a:t>
                  </a:r>
                </a:p>
                <a:p>
                  <a:pPr marL="228600" lvl="0" indent="-228600">
                    <a:spcAft>
                      <a:spcPts val="300"/>
                    </a:spcAft>
                    <a:buFont typeface="+mj-lt"/>
                    <a:buAutoNum type="arabicPeriod"/>
                  </a:pPr>
                  <a:r>
                    <a:rPr lang="en-US" sz="900" dirty="0"/>
                    <a:t>various claims (e.g. wages prior to opening of proceedings)</a:t>
                  </a:r>
                </a:p>
                <a:p>
                  <a:pPr marL="228600" lvl="0" indent="-228600">
                    <a:spcAft>
                      <a:spcPts val="300"/>
                    </a:spcAft>
                    <a:buFont typeface="+mj-lt"/>
                    <a:buAutoNum type="arabicPeriod"/>
                  </a:pPr>
                  <a:r>
                    <a:rPr lang="en-US" sz="900" dirty="0"/>
                    <a:t>Claims privileged on certain proceeds (e.g.   insurance benefits) </a:t>
                  </a:r>
                </a:p>
                <a:p>
                  <a:pPr marL="228600" lvl="0" indent="-228600">
                    <a:spcAft>
                      <a:spcPts val="300"/>
                    </a:spcAft>
                    <a:buAutoNum type="arabicPeriod"/>
                  </a:pPr>
                  <a:endParaRPr lang="en-US" sz="1000" dirty="0"/>
                </a:p>
              </p:txBody>
            </p:sp>
            <p:sp>
              <p:nvSpPr>
                <p:cNvPr id="51" name="Rechteck 50"/>
                <p:cNvSpPr/>
                <p:nvPr/>
              </p:nvSpPr>
              <p:spPr bwMode="auto">
                <a:xfrm>
                  <a:off x="323528" y="1561482"/>
                  <a:ext cx="1656184" cy="355350"/>
                </a:xfrm>
                <a:prstGeom prst="rect">
                  <a:avLst/>
                </a:prstGeom>
                <a:solidFill>
                  <a:schemeClr val="accent5">
                    <a:lumMod val="75000"/>
                    <a:alpha val="67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charset="0"/>
                    <a:buNone/>
                    <a:tabLst/>
                  </a:pPr>
                  <a:r>
                    <a:rPr kumimoji="0" lang="de-DE" sz="1200" b="1" i="0" u="none" strike="noStrike" cap="none" normalizeH="0" baseline="0" dirty="0" err="1">
                      <a:ln>
                        <a:noFill/>
                      </a:ln>
                      <a:solidFill>
                        <a:schemeClr val="tx1"/>
                      </a:solidFill>
                      <a:effectLst/>
                      <a:latin typeface="Arial" charset="0"/>
                    </a:rPr>
                    <a:t>Preferential</a:t>
                  </a:r>
                  <a:r>
                    <a:rPr kumimoji="0" lang="de-DE" sz="1200" b="1" i="0" u="none" strike="noStrike" cap="none" normalizeH="0" baseline="0" dirty="0">
                      <a:ln>
                        <a:noFill/>
                      </a:ln>
                      <a:solidFill>
                        <a:schemeClr val="tx1"/>
                      </a:solidFill>
                      <a:effectLst/>
                      <a:latin typeface="Arial" charset="0"/>
                    </a:rPr>
                    <a:t> </a:t>
                  </a:r>
                  <a:r>
                    <a:rPr kumimoji="0" lang="de-DE" sz="1200" b="1" i="0" u="none" strike="noStrike" cap="none" normalizeH="0" baseline="0" dirty="0" err="1">
                      <a:ln>
                        <a:noFill/>
                      </a:ln>
                      <a:solidFill>
                        <a:schemeClr val="tx1"/>
                      </a:solidFill>
                      <a:effectLst/>
                      <a:latin typeface="Arial" charset="0"/>
                    </a:rPr>
                    <a:t>claims</a:t>
                  </a:r>
                  <a:endParaRPr kumimoji="0" lang="de-DE" sz="1200" b="1" i="0" u="none" strike="noStrike" cap="none" normalizeH="0" baseline="0" dirty="0">
                    <a:ln>
                      <a:noFill/>
                    </a:ln>
                    <a:solidFill>
                      <a:schemeClr val="tx1"/>
                    </a:solidFill>
                    <a:effectLst/>
                    <a:latin typeface="Arial" charset="0"/>
                  </a:endParaRPr>
                </a:p>
              </p:txBody>
            </p:sp>
          </p:grpSp>
          <p:grpSp>
            <p:nvGrpSpPr>
              <p:cNvPr id="38" name="Gruppieren 37"/>
              <p:cNvGrpSpPr/>
              <p:nvPr/>
            </p:nvGrpSpPr>
            <p:grpSpPr>
              <a:xfrm>
                <a:off x="475928" y="1713882"/>
                <a:ext cx="1656184" cy="3307678"/>
                <a:chOff x="323528" y="1561482"/>
                <a:chExt cx="1656184" cy="3307678"/>
              </a:xfrm>
            </p:grpSpPr>
            <p:sp>
              <p:nvSpPr>
                <p:cNvPr id="48" name="Rechteck 47"/>
                <p:cNvSpPr/>
                <p:nvPr/>
              </p:nvSpPr>
              <p:spPr bwMode="auto">
                <a:xfrm>
                  <a:off x="323528" y="1988840"/>
                  <a:ext cx="1656184" cy="2880320"/>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72000" tIns="45720" rIns="36000" bIns="45720" numCol="1" rtlCol="0" anchor="t" anchorCtr="0" compatLnSpc="1">
                  <a:prstTxWarp prst="textNoShape">
                    <a:avLst/>
                  </a:prstTxWarp>
                </a:bodyPr>
                <a:lstStyle/>
                <a:p>
                  <a:pPr lvl="0">
                    <a:spcAft>
                      <a:spcPts val="300"/>
                    </a:spcAft>
                  </a:pPr>
                  <a:r>
                    <a:rPr lang="en-GB" sz="1000" b="1" dirty="0"/>
                    <a:t>Waterfall:</a:t>
                  </a:r>
                  <a:endParaRPr lang="en-GB" sz="1000" dirty="0"/>
                </a:p>
                <a:p>
                  <a:pPr marL="228600" lvl="0" indent="-228600">
                    <a:spcAft>
                      <a:spcPts val="300"/>
                    </a:spcAft>
                    <a:buFont typeface="+mj-lt"/>
                    <a:buAutoNum type="arabicPeriod"/>
                  </a:pPr>
                  <a:r>
                    <a:rPr lang="en-GB" sz="900" dirty="0"/>
                    <a:t>All claims incurred by administrator </a:t>
                  </a:r>
                  <a:r>
                    <a:rPr lang="en-GB" sz="900" u="sng" dirty="0"/>
                    <a:t>after</a:t>
                  </a:r>
                  <a:r>
                    <a:rPr lang="en-GB" sz="900" dirty="0"/>
                    <a:t> opening of proceedings</a:t>
                  </a:r>
                </a:p>
                <a:p>
                  <a:pPr marL="228600" lvl="0" indent="-228600">
                    <a:spcAft>
                      <a:spcPts val="300"/>
                    </a:spcAft>
                    <a:buFont typeface="+mj-lt"/>
                    <a:buAutoNum type="arabicPeriod"/>
                  </a:pPr>
                  <a:r>
                    <a:rPr lang="en-GB" sz="900" dirty="0"/>
                    <a:t>Administrator remuneration</a:t>
                  </a:r>
                </a:p>
                <a:p>
                  <a:pPr marL="228600" lvl="0" indent="-228600">
                    <a:spcAft>
                      <a:spcPts val="300"/>
                    </a:spcAft>
                    <a:buFont typeface="+mj-lt"/>
                    <a:buAutoNum type="arabicPeriod"/>
                  </a:pPr>
                  <a:r>
                    <a:rPr lang="en-GB" sz="900" dirty="0"/>
                    <a:t>Wages and lease instalments for a limited period </a:t>
                  </a:r>
                  <a:r>
                    <a:rPr lang="en-GB" sz="900" u="sng" dirty="0"/>
                    <a:t>after</a:t>
                  </a:r>
                  <a:r>
                    <a:rPr lang="en-GB" sz="900" dirty="0"/>
                    <a:t> opening of proceedings</a:t>
                  </a:r>
                </a:p>
                <a:p>
                  <a:pPr lvl="0">
                    <a:spcAft>
                      <a:spcPts val="300"/>
                    </a:spcAft>
                  </a:pPr>
                  <a:endParaRPr lang="en-GB" sz="1000" dirty="0"/>
                </a:p>
              </p:txBody>
            </p:sp>
            <p:sp>
              <p:nvSpPr>
                <p:cNvPr id="49" name="Rechteck 48"/>
                <p:cNvSpPr/>
                <p:nvPr/>
              </p:nvSpPr>
              <p:spPr bwMode="auto">
                <a:xfrm>
                  <a:off x="323528" y="1561482"/>
                  <a:ext cx="1656184" cy="355350"/>
                </a:xfrm>
                <a:prstGeom prst="rect">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charset="0"/>
                    <a:buNone/>
                    <a:tabLst/>
                  </a:pPr>
                  <a:r>
                    <a:rPr lang="en-GB" sz="1200" b="1" dirty="0">
                      <a:solidFill>
                        <a:schemeClr val="tx1"/>
                      </a:solidFill>
                    </a:rPr>
                    <a:t>Estate debts</a:t>
                  </a:r>
                  <a:endParaRPr kumimoji="0" lang="en-GB" sz="1200" b="1" i="0" u="none" strike="noStrike" cap="none" normalizeH="0" baseline="0" dirty="0">
                    <a:ln>
                      <a:noFill/>
                    </a:ln>
                    <a:solidFill>
                      <a:schemeClr val="tx1"/>
                    </a:solidFill>
                    <a:effectLst/>
                    <a:latin typeface="Arial" charset="0"/>
                  </a:endParaRPr>
                </a:p>
              </p:txBody>
            </p:sp>
          </p:grpSp>
          <p:grpSp>
            <p:nvGrpSpPr>
              <p:cNvPr id="39" name="Gruppieren 38"/>
              <p:cNvGrpSpPr/>
              <p:nvPr/>
            </p:nvGrpSpPr>
            <p:grpSpPr>
              <a:xfrm>
                <a:off x="3923928" y="2513383"/>
                <a:ext cx="1656184" cy="2508177"/>
                <a:chOff x="323528" y="1561482"/>
                <a:chExt cx="1656184" cy="3307678"/>
              </a:xfrm>
            </p:grpSpPr>
            <p:sp>
              <p:nvSpPr>
                <p:cNvPr id="46" name="Rechteck 45"/>
                <p:cNvSpPr/>
                <p:nvPr/>
              </p:nvSpPr>
              <p:spPr bwMode="auto">
                <a:xfrm>
                  <a:off x="323528" y="1988840"/>
                  <a:ext cx="1656184" cy="2880320"/>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lvl="0">
                    <a:spcAft>
                      <a:spcPts val="300"/>
                    </a:spcAft>
                  </a:pPr>
                  <a:r>
                    <a:rPr lang="en-US" sz="1000" b="1" dirty="0"/>
                    <a:t>Pari-passu:</a:t>
                  </a:r>
                </a:p>
                <a:p>
                  <a:pPr marL="88900" lvl="0" indent="-88900">
                    <a:spcAft>
                      <a:spcPts val="300"/>
                    </a:spcAft>
                    <a:buFont typeface="Arial" panose="020B0604020202020204" pitchFamily="34" charset="0"/>
                    <a:buChar char="•"/>
                  </a:pPr>
                  <a:r>
                    <a:rPr lang="en-US" sz="1000" dirty="0"/>
                    <a:t>All non-preferential creditor claims incurred prior to opening of proceedings</a:t>
                  </a:r>
                </a:p>
              </p:txBody>
            </p:sp>
            <p:sp>
              <p:nvSpPr>
                <p:cNvPr id="47" name="Rechteck 46"/>
                <p:cNvSpPr/>
                <p:nvPr/>
              </p:nvSpPr>
              <p:spPr bwMode="auto">
                <a:xfrm>
                  <a:off x="323528" y="1561482"/>
                  <a:ext cx="1656184" cy="355350"/>
                </a:xfrm>
                <a:prstGeom prst="rect">
                  <a:avLst/>
                </a:prstGeom>
                <a:solidFill>
                  <a:srgbClr val="4BA3DF">
                    <a:alpha val="37255"/>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charset="0"/>
                    <a:buNone/>
                    <a:tabLst/>
                  </a:pPr>
                  <a:r>
                    <a:rPr lang="de-DE" sz="1200" b="1" dirty="0" err="1">
                      <a:latin typeface="Arial" charset="0"/>
                    </a:rPr>
                    <a:t>Ordinary</a:t>
                  </a:r>
                  <a:r>
                    <a:rPr lang="de-DE" sz="1200" b="1" dirty="0">
                      <a:latin typeface="Arial" charset="0"/>
                    </a:rPr>
                    <a:t> </a:t>
                  </a:r>
                  <a:r>
                    <a:rPr lang="de-DE" sz="1200" b="1" dirty="0" err="1">
                      <a:latin typeface="Arial" charset="0"/>
                    </a:rPr>
                    <a:t>claims</a:t>
                  </a:r>
                  <a:endParaRPr kumimoji="0" lang="de-DE" sz="1200" b="1" i="0" u="none" strike="noStrike" cap="none" normalizeH="0" baseline="0" dirty="0">
                    <a:ln>
                      <a:noFill/>
                    </a:ln>
                    <a:solidFill>
                      <a:schemeClr val="tx1"/>
                    </a:solidFill>
                    <a:effectLst/>
                    <a:latin typeface="Arial" charset="0"/>
                  </a:endParaRPr>
                </a:p>
              </p:txBody>
            </p:sp>
          </p:grpSp>
          <p:grpSp>
            <p:nvGrpSpPr>
              <p:cNvPr id="40" name="Gruppieren 39"/>
              <p:cNvGrpSpPr/>
              <p:nvPr/>
            </p:nvGrpSpPr>
            <p:grpSpPr>
              <a:xfrm>
                <a:off x="7460704" y="3072087"/>
                <a:ext cx="1656184" cy="1949473"/>
                <a:chOff x="323528" y="1478789"/>
                <a:chExt cx="1656184" cy="3390371"/>
              </a:xfrm>
            </p:grpSpPr>
            <p:sp>
              <p:nvSpPr>
                <p:cNvPr id="44" name="Rechteck 43"/>
                <p:cNvSpPr/>
                <p:nvPr/>
              </p:nvSpPr>
              <p:spPr bwMode="auto">
                <a:xfrm>
                  <a:off x="323528" y="1988840"/>
                  <a:ext cx="1656184" cy="2880320"/>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lvl="0">
                    <a:spcAft>
                      <a:spcPts val="300"/>
                    </a:spcAft>
                  </a:pPr>
                  <a:r>
                    <a:rPr lang="en-US" sz="1000" b="1" dirty="0"/>
                    <a:t>Pari-passu</a:t>
                  </a:r>
                  <a:r>
                    <a:rPr lang="en-US" sz="1000" i="1" dirty="0"/>
                    <a:t>: </a:t>
                  </a:r>
                </a:p>
                <a:p>
                  <a:pPr marL="180975" lvl="0" indent="-180975">
                    <a:spcAft>
                      <a:spcPts val="300"/>
                    </a:spcAft>
                    <a:buFont typeface="Arial" panose="020B0604020202020204" pitchFamily="34" charset="0"/>
                    <a:buChar char="•"/>
                  </a:pPr>
                  <a:r>
                    <a:rPr lang="en-US" sz="1000" dirty="0"/>
                    <a:t>redemption of equity vis-à-vis shareholders</a:t>
                  </a:r>
                </a:p>
              </p:txBody>
            </p:sp>
            <p:sp>
              <p:nvSpPr>
                <p:cNvPr id="45" name="Rechteck 44"/>
                <p:cNvSpPr/>
                <p:nvPr/>
              </p:nvSpPr>
              <p:spPr bwMode="auto">
                <a:xfrm>
                  <a:off x="323528" y="1478789"/>
                  <a:ext cx="1656184" cy="438042"/>
                </a:xfrm>
                <a:prstGeom prst="rect">
                  <a:avLst/>
                </a:prstGeom>
                <a:solidFill>
                  <a:srgbClr val="22228B">
                    <a:alpha val="54118"/>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charset="0"/>
                    <a:buNone/>
                    <a:tabLst/>
                  </a:pPr>
                  <a:r>
                    <a:rPr kumimoji="0" lang="de-DE" sz="1200" b="1" i="0" u="none" strike="noStrike" cap="none" normalizeH="0" baseline="0" dirty="0">
                      <a:ln>
                        <a:noFill/>
                      </a:ln>
                      <a:solidFill>
                        <a:schemeClr val="tx1"/>
                      </a:solidFill>
                      <a:effectLst/>
                      <a:latin typeface="Arial" charset="0"/>
                    </a:rPr>
                    <a:t>Equity</a:t>
                  </a:r>
                </a:p>
              </p:txBody>
            </p:sp>
          </p:grpSp>
          <p:grpSp>
            <p:nvGrpSpPr>
              <p:cNvPr id="41" name="Gruppieren 40"/>
              <p:cNvGrpSpPr/>
              <p:nvPr/>
            </p:nvGrpSpPr>
            <p:grpSpPr>
              <a:xfrm>
                <a:off x="5652120" y="2837444"/>
                <a:ext cx="1656184" cy="2184116"/>
                <a:chOff x="323528" y="1561482"/>
                <a:chExt cx="1656184" cy="3307678"/>
              </a:xfrm>
            </p:grpSpPr>
            <p:sp>
              <p:nvSpPr>
                <p:cNvPr id="42" name="Rechteck 41"/>
                <p:cNvSpPr/>
                <p:nvPr/>
              </p:nvSpPr>
              <p:spPr bwMode="auto">
                <a:xfrm>
                  <a:off x="323528" y="1988840"/>
                  <a:ext cx="1656184" cy="2880320"/>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lvl="0">
                    <a:spcAft>
                      <a:spcPts val="300"/>
                    </a:spcAft>
                  </a:pPr>
                  <a:r>
                    <a:rPr lang="en-US" sz="1000" b="1" dirty="0"/>
                    <a:t>Waterfall: </a:t>
                  </a:r>
                </a:p>
                <a:p>
                  <a:pPr marL="228600" lvl="0" indent="-228600">
                    <a:spcAft>
                      <a:spcPts val="200"/>
                    </a:spcAft>
                    <a:buFont typeface="+mj-lt"/>
                    <a:buAutoNum type="arabicPeriod"/>
                  </a:pPr>
                  <a:r>
                    <a:rPr lang="en-US" sz="1000" dirty="0"/>
                    <a:t>subordinated debt</a:t>
                  </a:r>
                </a:p>
                <a:p>
                  <a:pPr marL="228600" lvl="0" indent="-228600">
                    <a:spcAft>
                      <a:spcPts val="200"/>
                    </a:spcAft>
                    <a:buFont typeface="+mj-lt"/>
                    <a:buAutoNum type="arabicPeriod"/>
                  </a:pPr>
                  <a:r>
                    <a:rPr lang="en-US" sz="1000" dirty="0"/>
                    <a:t>creditor’s interest due since opening of proceedings</a:t>
                  </a:r>
                </a:p>
              </p:txBody>
            </p:sp>
            <p:sp>
              <p:nvSpPr>
                <p:cNvPr id="43" name="Rechteck 42"/>
                <p:cNvSpPr/>
                <p:nvPr/>
              </p:nvSpPr>
              <p:spPr bwMode="auto">
                <a:xfrm>
                  <a:off x="323528" y="1561482"/>
                  <a:ext cx="1656184" cy="355350"/>
                </a:xfrm>
                <a:prstGeom prst="rect">
                  <a:avLst/>
                </a:prstGeom>
                <a:solidFill>
                  <a:srgbClr val="99A9CD">
                    <a:alpha val="37255"/>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charset="0"/>
                    <a:buNone/>
                    <a:tabLst/>
                  </a:pPr>
                  <a:r>
                    <a:rPr kumimoji="0" lang="de-DE" sz="1200" b="1" i="0" u="none" strike="noStrike" cap="none" normalizeH="0" baseline="0" dirty="0">
                      <a:ln>
                        <a:noFill/>
                      </a:ln>
                      <a:solidFill>
                        <a:schemeClr val="tx1"/>
                      </a:solidFill>
                      <a:effectLst/>
                      <a:latin typeface="Arial" charset="0"/>
                    </a:rPr>
                    <a:t>Junior </a:t>
                  </a:r>
                </a:p>
              </p:txBody>
            </p:sp>
          </p:grpSp>
        </p:grpSp>
        <p:sp>
          <p:nvSpPr>
            <p:cNvPr id="35" name="Textfeld 34"/>
            <p:cNvSpPr txBox="1"/>
            <p:nvPr/>
          </p:nvSpPr>
          <p:spPr>
            <a:xfrm>
              <a:off x="1791318" y="5340068"/>
              <a:ext cx="5328592" cy="461665"/>
            </a:xfrm>
            <a:prstGeom prst="rect">
              <a:avLst/>
            </a:prstGeom>
            <a:solidFill>
              <a:schemeClr val="bg1">
                <a:lumMod val="95000"/>
              </a:schemeClr>
            </a:solidFill>
          </p:spPr>
          <p:txBody>
            <a:bodyPr wrap="square" lIns="180000" rtlCol="0">
              <a:spAutoFit/>
            </a:bodyPr>
            <a:lstStyle/>
            <a:p>
              <a:r>
                <a:rPr lang="de-DE" sz="1200" dirty="0" err="1"/>
                <a:t>administrator</a:t>
              </a:r>
              <a:r>
                <a:rPr lang="de-DE" sz="1200" dirty="0"/>
                <a:t> </a:t>
              </a:r>
              <a:r>
                <a:rPr lang="de-DE" sz="1200" dirty="0" err="1"/>
                <a:t>is</a:t>
              </a:r>
              <a:r>
                <a:rPr lang="de-DE" sz="1200" dirty="0"/>
                <a:t> </a:t>
              </a:r>
              <a:r>
                <a:rPr lang="de-DE" sz="1200" dirty="0" err="1"/>
                <a:t>personally</a:t>
              </a:r>
              <a:r>
                <a:rPr lang="de-DE" sz="1200" dirty="0"/>
                <a:t> </a:t>
              </a:r>
              <a:r>
                <a:rPr lang="de-DE" sz="1200" dirty="0" err="1"/>
                <a:t>liable</a:t>
              </a:r>
              <a:r>
                <a:rPr lang="de-DE" sz="1200" dirty="0"/>
                <a:t> </a:t>
              </a:r>
              <a:r>
                <a:rPr lang="de-DE" sz="1200" dirty="0" err="1"/>
                <a:t>if</a:t>
              </a:r>
              <a:r>
                <a:rPr lang="de-DE" sz="1200" dirty="0"/>
                <a:t> </a:t>
              </a:r>
              <a:r>
                <a:rPr lang="de-DE" sz="1200" dirty="0" err="1"/>
                <a:t>estate</a:t>
              </a:r>
              <a:r>
                <a:rPr lang="de-DE" sz="1200" dirty="0"/>
                <a:t> </a:t>
              </a:r>
              <a:r>
                <a:rPr lang="de-DE" sz="1200" dirty="0" err="1"/>
                <a:t>debt</a:t>
              </a:r>
              <a:r>
                <a:rPr lang="de-DE" sz="1200" dirty="0"/>
                <a:t> </a:t>
              </a:r>
              <a:r>
                <a:rPr lang="de-DE" sz="1200" dirty="0" err="1"/>
                <a:t>can</a:t>
              </a:r>
              <a:r>
                <a:rPr lang="de-DE" sz="1200" dirty="0"/>
                <a:t> not </a:t>
              </a:r>
              <a:r>
                <a:rPr lang="de-DE" sz="1200" dirty="0" err="1"/>
                <a:t>be</a:t>
              </a:r>
              <a:r>
                <a:rPr lang="de-DE" sz="1200" dirty="0"/>
                <a:t> </a:t>
              </a:r>
              <a:r>
                <a:rPr lang="de-DE" sz="1200" dirty="0" err="1"/>
                <a:t>paid</a:t>
              </a:r>
              <a:r>
                <a:rPr lang="de-DE" sz="1200" dirty="0"/>
                <a:t> in </a:t>
              </a:r>
              <a:r>
                <a:rPr lang="de-DE" sz="1200" dirty="0" err="1"/>
                <a:t>full</a:t>
              </a:r>
              <a:r>
                <a:rPr lang="de-DE" sz="1200" dirty="0"/>
                <a:t> out of </a:t>
              </a:r>
              <a:r>
                <a:rPr lang="de-DE" sz="1200" dirty="0" err="1"/>
                <a:t>insolvency</a:t>
              </a:r>
              <a:r>
                <a:rPr lang="de-DE" sz="1200" dirty="0"/>
                <a:t> </a:t>
              </a:r>
              <a:r>
                <a:rPr lang="de-DE" sz="1200" dirty="0" err="1"/>
                <a:t>estate</a:t>
              </a:r>
              <a:r>
                <a:rPr lang="de-DE" sz="1200" dirty="0"/>
                <a:t>! </a:t>
              </a:r>
            </a:p>
          </p:txBody>
        </p:sp>
        <p:sp>
          <p:nvSpPr>
            <p:cNvPr id="36" name="Nach oben gebogener Pfeil 35"/>
            <p:cNvSpPr/>
            <p:nvPr/>
          </p:nvSpPr>
          <p:spPr bwMode="auto">
            <a:xfrm rot="5400000">
              <a:off x="968037" y="4867613"/>
              <a:ext cx="900100" cy="964987"/>
            </a:xfrm>
            <a:prstGeom prst="bentUpArrow">
              <a:avLst/>
            </a:prstGeom>
            <a:solidFill>
              <a:schemeClr val="accent5">
                <a:lumMod val="60000"/>
                <a:lumOff val="40000"/>
              </a:schemeClr>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charset="0"/>
                <a:buNone/>
                <a:tabLst/>
              </a:pPr>
              <a:endParaRPr kumimoji="0" lang="de-DE" sz="1800" b="0" i="0" u="none" strike="noStrike" cap="none" normalizeH="0" baseline="0">
                <a:ln>
                  <a:noFill/>
                </a:ln>
                <a:solidFill>
                  <a:schemeClr val="bg1"/>
                </a:solidFill>
                <a:effectLst/>
                <a:latin typeface="Arial" charset="0"/>
              </a:endParaRPr>
            </a:p>
          </p:txBody>
        </p:sp>
      </p:grpSp>
      <p:pic>
        <p:nvPicPr>
          <p:cNvPr id="23" name="Grafik 2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516" y="1581182"/>
            <a:ext cx="521970" cy="395726"/>
          </a:xfrm>
          <a:prstGeom prst="rect">
            <a:avLst/>
          </a:prstGeom>
        </p:spPr>
      </p:pic>
    </p:spTree>
    <p:extLst>
      <p:ext uri="{BB962C8B-B14F-4D97-AF65-F5344CB8AC3E}">
        <p14:creationId xmlns:p14="http://schemas.microsoft.com/office/powerpoint/2010/main" val="356884364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5917" y="1478143"/>
            <a:ext cx="8229600" cy="458233"/>
          </a:xfrm>
        </p:spPr>
        <p:txBody>
          <a:bodyPr>
            <a:normAutofit/>
          </a:bodyPr>
          <a:lstStyle/>
          <a:p>
            <a:r>
              <a:rPr lang="de-DE" sz="2400" b="1" dirty="0">
                <a:solidFill>
                  <a:srgbClr val="014E9E"/>
                </a:solidFill>
              </a:rPr>
              <a:t>I.3 </a:t>
            </a:r>
            <a:r>
              <a:rPr lang="en-US" sz="2400" b="1" dirty="0">
                <a:solidFill>
                  <a:srgbClr val="014E9E"/>
                </a:solidFill>
              </a:rPr>
              <a:t>In a nutshell: Insolvency proceedings in Germany</a:t>
            </a:r>
            <a:endParaRPr lang="de-DE" sz="2400" dirty="0"/>
          </a:p>
        </p:txBody>
      </p:sp>
      <p:grpSp>
        <p:nvGrpSpPr>
          <p:cNvPr id="5" name="Gruppieren 4"/>
          <p:cNvGrpSpPr/>
          <p:nvPr/>
        </p:nvGrpSpPr>
        <p:grpSpPr>
          <a:xfrm>
            <a:off x="691881" y="2066054"/>
            <a:ext cx="7986128" cy="4529205"/>
            <a:chOff x="186275" y="1693860"/>
            <a:chExt cx="7986128" cy="4529205"/>
          </a:xfrm>
        </p:grpSpPr>
        <p:grpSp>
          <p:nvGrpSpPr>
            <p:cNvPr id="6" name="Gruppieren 5"/>
            <p:cNvGrpSpPr/>
            <p:nvPr/>
          </p:nvGrpSpPr>
          <p:grpSpPr>
            <a:xfrm>
              <a:off x="186275" y="1771274"/>
              <a:ext cx="7986128" cy="4451791"/>
              <a:chOff x="186274" y="2019156"/>
              <a:chExt cx="7986128" cy="4451791"/>
            </a:xfrm>
          </p:grpSpPr>
          <p:sp>
            <p:nvSpPr>
              <p:cNvPr id="9" name="Rechteck 8"/>
              <p:cNvSpPr/>
              <p:nvPr/>
            </p:nvSpPr>
            <p:spPr>
              <a:xfrm>
                <a:off x="3301726" y="2019598"/>
                <a:ext cx="4870673" cy="1769442"/>
              </a:xfrm>
              <a:prstGeom prst="rect">
                <a:avLst/>
              </a:prstGeom>
              <a:solidFill>
                <a:srgbClr val="1F497D">
                  <a:alpha val="21000"/>
                </a:srgb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prstClr val="white"/>
                  </a:solidFill>
                  <a:effectLst/>
                  <a:uLnTx/>
                  <a:uFillTx/>
                  <a:latin typeface="Calibri"/>
                  <a:ea typeface="+mn-ea"/>
                  <a:cs typeface="+mn-cs"/>
                </a:endParaRPr>
              </a:p>
            </p:txBody>
          </p:sp>
          <p:sp>
            <p:nvSpPr>
              <p:cNvPr id="10" name="Rechteck 9"/>
              <p:cNvSpPr/>
              <p:nvPr/>
            </p:nvSpPr>
            <p:spPr>
              <a:xfrm>
                <a:off x="1877435" y="2019156"/>
                <a:ext cx="1418813" cy="1769884"/>
              </a:xfrm>
              <a:prstGeom prst="rect">
                <a:avLst/>
              </a:prstGeom>
              <a:solidFill>
                <a:sysClr val="window" lastClr="FFFFFF">
                  <a:lumMod val="85000"/>
                  <a:alpha val="56000"/>
                </a:sysClr>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prstClr val="white"/>
                  </a:solidFill>
                  <a:effectLst/>
                  <a:uLnTx/>
                  <a:uFillTx/>
                  <a:latin typeface="Calibri"/>
                  <a:ea typeface="+mn-ea"/>
                  <a:cs typeface="+mn-cs"/>
                </a:endParaRPr>
              </a:p>
            </p:txBody>
          </p:sp>
          <p:cxnSp>
            <p:nvCxnSpPr>
              <p:cNvPr id="11" name="Gerade Verbindung mit Pfeil 10"/>
              <p:cNvCxnSpPr/>
              <p:nvPr/>
            </p:nvCxnSpPr>
            <p:spPr>
              <a:xfrm flipV="1">
                <a:off x="749030" y="2455150"/>
                <a:ext cx="7368442" cy="5948"/>
              </a:xfrm>
              <a:prstGeom prst="straightConnector1">
                <a:avLst/>
              </a:prstGeom>
              <a:noFill/>
              <a:ln w="25400" cap="flat" cmpd="sng" algn="ctr">
                <a:solidFill>
                  <a:srgbClr val="014E9E"/>
                </a:solidFill>
                <a:prstDash val="solid"/>
                <a:tailEnd type="arrow"/>
              </a:ln>
              <a:effectLst>
                <a:outerShdw blurRad="40000" dist="20000" dir="5400000" rotWithShape="0">
                  <a:srgbClr val="000000">
                    <a:alpha val="38000"/>
                  </a:srgbClr>
                </a:outerShdw>
              </a:effectLst>
            </p:spPr>
          </p:cxnSp>
          <p:cxnSp>
            <p:nvCxnSpPr>
              <p:cNvPr id="12" name="Gerade Verbindung 11"/>
              <p:cNvCxnSpPr/>
              <p:nvPr/>
            </p:nvCxnSpPr>
            <p:spPr>
              <a:xfrm>
                <a:off x="1877436" y="2354092"/>
                <a:ext cx="0" cy="252919"/>
              </a:xfrm>
              <a:prstGeom prst="line">
                <a:avLst/>
              </a:prstGeom>
              <a:noFill/>
              <a:ln w="25400" cap="flat" cmpd="sng" algn="ctr">
                <a:solidFill>
                  <a:srgbClr val="014E9E"/>
                </a:solidFill>
                <a:prstDash val="solid"/>
              </a:ln>
              <a:effectLst>
                <a:outerShdw blurRad="40000" dist="20000" dir="5400000" rotWithShape="0">
                  <a:srgbClr val="000000">
                    <a:alpha val="38000"/>
                  </a:srgbClr>
                </a:outerShdw>
              </a:effectLst>
            </p:spPr>
          </p:cxnSp>
          <p:cxnSp>
            <p:nvCxnSpPr>
              <p:cNvPr id="13" name="Gerade Verbindung 12"/>
              <p:cNvCxnSpPr/>
              <p:nvPr/>
            </p:nvCxnSpPr>
            <p:spPr>
              <a:xfrm>
                <a:off x="3301727" y="2354092"/>
                <a:ext cx="0" cy="252919"/>
              </a:xfrm>
              <a:prstGeom prst="line">
                <a:avLst/>
              </a:prstGeom>
              <a:noFill/>
              <a:ln w="25400" cap="flat" cmpd="sng" algn="ctr">
                <a:solidFill>
                  <a:srgbClr val="014E9E"/>
                </a:solidFill>
                <a:prstDash val="solid"/>
              </a:ln>
              <a:effectLst>
                <a:outerShdw blurRad="40000" dist="20000" dir="5400000" rotWithShape="0">
                  <a:srgbClr val="000000">
                    <a:alpha val="38000"/>
                  </a:srgbClr>
                </a:outerShdw>
              </a:effectLst>
            </p:spPr>
          </p:cxnSp>
          <p:cxnSp>
            <p:nvCxnSpPr>
              <p:cNvPr id="14" name="Gerade Verbindung 13"/>
              <p:cNvCxnSpPr/>
              <p:nvPr/>
            </p:nvCxnSpPr>
            <p:spPr>
              <a:xfrm>
                <a:off x="4726018" y="2354092"/>
                <a:ext cx="0" cy="252919"/>
              </a:xfrm>
              <a:prstGeom prst="line">
                <a:avLst/>
              </a:prstGeom>
              <a:noFill/>
              <a:ln w="25400" cap="flat" cmpd="sng" algn="ctr">
                <a:solidFill>
                  <a:srgbClr val="014E9E"/>
                </a:solidFill>
                <a:prstDash val="solid"/>
              </a:ln>
              <a:effectLst>
                <a:outerShdw blurRad="40000" dist="20000" dir="5400000" rotWithShape="0">
                  <a:srgbClr val="000000">
                    <a:alpha val="38000"/>
                  </a:srgbClr>
                </a:outerShdw>
              </a:effectLst>
            </p:spPr>
          </p:cxnSp>
          <p:cxnSp>
            <p:nvCxnSpPr>
              <p:cNvPr id="15" name="Gerade Verbindung 14"/>
              <p:cNvCxnSpPr/>
              <p:nvPr/>
            </p:nvCxnSpPr>
            <p:spPr>
              <a:xfrm>
                <a:off x="6012160" y="2346652"/>
                <a:ext cx="0" cy="252919"/>
              </a:xfrm>
              <a:prstGeom prst="line">
                <a:avLst/>
              </a:prstGeom>
              <a:noFill/>
              <a:ln w="25400" cap="flat" cmpd="sng" algn="ctr">
                <a:solidFill>
                  <a:srgbClr val="014E9E"/>
                </a:solidFill>
                <a:prstDash val="solid"/>
              </a:ln>
              <a:effectLst>
                <a:outerShdw blurRad="40000" dist="20000" dir="5400000" rotWithShape="0">
                  <a:srgbClr val="000000">
                    <a:alpha val="38000"/>
                  </a:srgbClr>
                </a:outerShdw>
              </a:effectLst>
            </p:spPr>
          </p:cxnSp>
          <p:sp>
            <p:nvSpPr>
              <p:cNvPr id="16" name="Textfeld 15"/>
              <p:cNvSpPr txBox="1"/>
              <p:nvPr/>
            </p:nvSpPr>
            <p:spPr>
              <a:xfrm>
                <a:off x="1401985" y="2019156"/>
                <a:ext cx="1172116" cy="246221"/>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filing</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for</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insolvency</a:t>
                </a:r>
                <a:endPar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17" name="Textfeld 16"/>
              <p:cNvSpPr txBox="1"/>
              <p:nvPr/>
            </p:nvSpPr>
            <p:spPr>
              <a:xfrm>
                <a:off x="2734103" y="2019156"/>
                <a:ext cx="1370888" cy="246221"/>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opening</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of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proceedings</a:t>
                </a:r>
                <a:endPar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18" name="Textfeld 17"/>
              <p:cNvSpPr txBox="1"/>
              <p:nvPr/>
            </p:nvSpPr>
            <p:spPr>
              <a:xfrm>
                <a:off x="1051160" y="2599571"/>
                <a:ext cx="724878" cy="400110"/>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de-DE" sz="1000" b="0"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preparation</a:t>
                </a:r>
                <a:endPar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a:p>
                <a:pPr marL="0" marR="0" lvl="0" indent="0" algn="ctr" defTabSz="457200" eaLnBrk="1" fontAlgn="auto" latinLnBrk="0" hangingPunct="1">
                  <a:lnSpc>
                    <a:spcPct val="100000"/>
                  </a:lnSpc>
                  <a:spcBef>
                    <a:spcPts val="0"/>
                  </a:spcBef>
                  <a:spcAft>
                    <a:spcPts val="0"/>
                  </a:spcAft>
                  <a:buClrTx/>
                  <a:buSzTx/>
                  <a:buFontTx/>
                  <a:buNone/>
                  <a:tabLst/>
                  <a:defRPr/>
                </a:pPr>
                <a:r>
                  <a:rPr lang="de-DE" sz="1000" kern="0" dirty="0" err="1">
                    <a:solidFill>
                      <a:prstClr val="black"/>
                    </a:solidFill>
                    <a:latin typeface="Arial Narrow" panose="020B0606020202030204" pitchFamily="34" charset="0"/>
                    <a:cs typeface="Arial" panose="020B0604020202020204" pitchFamily="34" charset="0"/>
                  </a:rPr>
                  <a:t>period</a:t>
                </a:r>
                <a:endPar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19" name="Textfeld 18"/>
              <p:cNvSpPr txBox="1"/>
              <p:nvPr/>
            </p:nvSpPr>
            <p:spPr>
              <a:xfrm>
                <a:off x="1881971" y="2599571"/>
                <a:ext cx="1297151" cy="400110"/>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de-DE" sz="1000" b="0"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Often</a:t>
                </a:r>
                <a:r>
                  <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3 </a:t>
                </a:r>
                <a:r>
                  <a:rPr kumimoji="0" lang="de-DE" sz="1000" b="0"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months</a:t>
                </a:r>
                <a:br>
                  <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br>
                <a:r>
                  <a:rPr kumimoji="0" lang="de-DE" sz="1000" b="0"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preliminary</a:t>
                </a:r>
                <a:r>
                  <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proceedings</a:t>
                </a:r>
                <a:endPar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20" name="Textfeld 19"/>
              <p:cNvSpPr txBox="1"/>
              <p:nvPr/>
            </p:nvSpPr>
            <p:spPr>
              <a:xfrm>
                <a:off x="3598789" y="2599571"/>
                <a:ext cx="870751" cy="246221"/>
              </a:xfrm>
              <a:prstGeom prst="rect">
                <a:avLst/>
              </a:prstGeom>
              <a:noFill/>
            </p:spPr>
            <p:txBody>
              <a:bodyPr wrap="non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Max. 3 </a:t>
                </a:r>
                <a:r>
                  <a:rPr kumimoji="0" lang="de-DE" sz="1000" b="0"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months</a:t>
                </a:r>
                <a:endPar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21" name="Textfeld 20"/>
              <p:cNvSpPr txBox="1"/>
              <p:nvPr/>
            </p:nvSpPr>
            <p:spPr>
              <a:xfrm>
                <a:off x="6012159" y="2553405"/>
                <a:ext cx="1440161" cy="246221"/>
              </a:xfrm>
              <a:prstGeom prst="rect">
                <a:avLst/>
              </a:prstGeom>
              <a:noFill/>
            </p:spPr>
            <p:txBody>
              <a:bodyPr wrap="square" rtlCol="0">
                <a:spAutoFit/>
              </a:bodyPr>
              <a:lstStyle/>
              <a:p>
                <a:pPr marR="0" lvl="0" defTabSz="457200" eaLnBrk="1" fontAlgn="auto" latinLnBrk="0" hangingPunct="1">
                  <a:lnSpc>
                    <a:spcPct val="100000"/>
                  </a:lnSpc>
                  <a:spcBef>
                    <a:spcPts val="0"/>
                  </a:spcBef>
                  <a:spcAft>
                    <a:spcPts val="0"/>
                  </a:spcAft>
                  <a:buClrTx/>
                  <a:buSzTx/>
                  <a:tabLst/>
                  <a:defRPr/>
                </a:pPr>
                <a:endParaRPr kumimoji="0" lang="de-DE" sz="10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22" name="Textfeld 21"/>
              <p:cNvSpPr txBox="1"/>
              <p:nvPr/>
            </p:nvSpPr>
            <p:spPr>
              <a:xfrm>
                <a:off x="1571951" y="4261659"/>
                <a:ext cx="1850261" cy="1862048"/>
              </a:xfrm>
              <a:prstGeom prst="rect">
                <a:avLst/>
              </a:prstGeom>
              <a:noFill/>
            </p:spPr>
            <p:txBody>
              <a:bodyPr wrap="square" rtlCol="0">
                <a:spAutoFit/>
              </a:bodyPr>
              <a:lstStyle/>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if</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DIP-</a:t>
                </a:r>
                <a:r>
                  <a:rPr lang="de-DE" sz="1000" kern="0" dirty="0" err="1">
                    <a:solidFill>
                      <a:prstClr val="black"/>
                    </a:solidFill>
                    <a:latin typeface="Arial" panose="020B0604020202020204" pitchFamily="34" charset="0"/>
                    <a:cs typeface="Arial" panose="020B0604020202020204" pitchFamily="34" charset="0"/>
                  </a:rPr>
                  <a:t>proceedings</a:t>
                </a:r>
                <a:r>
                  <a:rPr lang="de-DE" sz="1000" kern="0" dirty="0">
                    <a:solidFill>
                      <a:prstClr val="black"/>
                    </a:solidFill>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protective-shield</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may</a:t>
                </a:r>
                <a:r>
                  <a:rPr kumimoji="0" lang="de-DE" sz="1000" b="0" i="0" u="none" strike="noStrike" kern="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noProof="0" dirty="0" err="1">
                    <a:ln>
                      <a:noFill/>
                    </a:ln>
                    <a:solidFill>
                      <a:prstClr val="black"/>
                    </a:solidFill>
                    <a:effectLst/>
                    <a:uLnTx/>
                    <a:uFillTx/>
                    <a:latin typeface="Arial" panose="020B0604020202020204" pitchFamily="34" charset="0"/>
                    <a:cs typeface="Arial" panose="020B0604020202020204" pitchFamily="34" charset="0"/>
                  </a:rPr>
                  <a:t>be</a:t>
                </a:r>
                <a:r>
                  <a:rPr kumimoji="0" lang="de-DE" sz="1000" b="0" i="0" u="none" strike="noStrike" kern="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noProof="0" dirty="0" err="1">
                    <a:ln>
                      <a:noFill/>
                    </a:ln>
                    <a:solidFill>
                      <a:prstClr val="black"/>
                    </a:solidFill>
                    <a:effectLst/>
                    <a:uLnTx/>
                    <a:uFillTx/>
                    <a:latin typeface="Arial" panose="020B0604020202020204" pitchFamily="34" charset="0"/>
                    <a:cs typeface="Arial" panose="020B0604020202020204" pitchFamily="34" charset="0"/>
                  </a:rPr>
                  <a:t>granted</a:t>
                </a:r>
                <a:endPar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lang="de-DE" sz="1000" kern="0" dirty="0" err="1">
                    <a:solidFill>
                      <a:prstClr val="black"/>
                    </a:solidFill>
                    <a:latin typeface="Arial" panose="020B0604020202020204" pitchFamily="34" charset="0"/>
                    <a:cs typeface="Arial" panose="020B0604020202020204" pitchFamily="34" charset="0"/>
                  </a:rPr>
                  <a:t>stabilization</a:t>
                </a:r>
                <a:r>
                  <a:rPr lang="de-DE" sz="1000" kern="0" dirty="0">
                    <a:solidFill>
                      <a:prstClr val="black"/>
                    </a:solidFill>
                    <a:latin typeface="Arial" panose="020B0604020202020204" pitchFamily="34" charset="0"/>
                    <a:cs typeface="Arial" panose="020B0604020202020204" pitchFamily="34" charset="0"/>
                  </a:rPr>
                  <a:t> of </a:t>
                </a:r>
                <a:r>
                  <a:rPr lang="de-DE" sz="1000" kern="0" dirty="0" err="1">
                    <a:solidFill>
                      <a:prstClr val="black"/>
                    </a:solidFill>
                    <a:latin typeface="Arial" panose="020B0604020202020204" pitchFamily="34" charset="0"/>
                    <a:cs typeface="Arial" panose="020B0604020202020204" pitchFamily="34" charset="0"/>
                  </a:rPr>
                  <a:t>business</a:t>
                </a:r>
                <a:r>
                  <a:rPr lang="de-DE" sz="1000" kern="0" dirty="0">
                    <a:solidFill>
                      <a:prstClr val="black"/>
                    </a:solidFill>
                    <a:latin typeface="Arial" panose="020B0604020202020204" pitchFamily="34" charset="0"/>
                    <a:cs typeface="Arial" panose="020B0604020202020204" pitchFamily="34" charset="0"/>
                  </a:rPr>
                  <a:t> </a:t>
                </a:r>
                <a:r>
                  <a:rPr lang="de-DE" sz="1000" kern="0" dirty="0" err="1">
                    <a:solidFill>
                      <a:prstClr val="black"/>
                    </a:solidFill>
                    <a:latin typeface="Arial" panose="020B0604020202020204" pitchFamily="34" charset="0"/>
                    <a:cs typeface="Arial" panose="020B0604020202020204" pitchFamily="34" charset="0"/>
                  </a:rPr>
                  <a:t>operations</a:t>
                </a:r>
                <a:r>
                  <a:rPr lang="de-DE" sz="1000" kern="0" dirty="0">
                    <a:solidFill>
                      <a:prstClr val="black"/>
                    </a:solidFill>
                    <a:latin typeface="Arial" panose="020B0604020202020204" pitchFamily="34" charset="0"/>
                    <a:cs typeface="Arial" panose="020B0604020202020204" pitchFamily="34" charset="0"/>
                  </a:rPr>
                  <a:t> </a:t>
                </a: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drafting</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of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insolvency</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plan</a:t>
                </a:r>
                <a:b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br>
                <a:r>
                  <a:rPr kumimoji="0" lang="de-DE" sz="1000" b="0" i="0" u="none" strike="noStrike" kern="0" cap="none" spc="0" normalizeH="0" noProof="0" dirty="0">
                    <a:ln>
                      <a:noFill/>
                    </a:ln>
                    <a:solidFill>
                      <a:prstClr val="black"/>
                    </a:solidFill>
                    <a:effectLst/>
                    <a:uLnTx/>
                    <a:uFillTx/>
                    <a:latin typeface="Arial" panose="020B0604020202020204" pitchFamily="34" charset="0"/>
                    <a:cs typeface="Arial" panose="020B0604020202020204" pitchFamily="34" charset="0"/>
                  </a:rPr>
                  <a:t>(</a:t>
                </a:r>
                <a:r>
                  <a:rPr kumimoji="0" lang="de-DE" sz="1000" b="0" i="0" u="none" strike="noStrike" kern="0" cap="none" spc="0" normalizeH="0" noProof="0" dirty="0" err="1">
                    <a:ln>
                      <a:noFill/>
                    </a:ln>
                    <a:solidFill>
                      <a:prstClr val="black"/>
                    </a:solidFill>
                    <a:effectLst/>
                    <a:uLnTx/>
                    <a:uFillTx/>
                    <a:latin typeface="Arial" panose="020B0604020202020204" pitchFamily="34" charset="0"/>
                    <a:cs typeface="Arial" panose="020B0604020202020204" pitchFamily="34" charset="0"/>
                  </a:rPr>
                  <a:t>if</a:t>
                </a:r>
                <a:r>
                  <a:rPr kumimoji="0" lang="de-DE" sz="1000" b="0" i="0" u="none" strike="noStrike" kern="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noProof="0" dirty="0" err="1">
                    <a:ln>
                      <a:noFill/>
                    </a:ln>
                    <a:solidFill>
                      <a:prstClr val="black"/>
                    </a:solidFill>
                    <a:effectLst/>
                    <a:uLnTx/>
                    <a:uFillTx/>
                    <a:latin typeface="Arial" panose="020B0604020202020204" pitchFamily="34" charset="0"/>
                    <a:cs typeface="Arial" panose="020B0604020202020204" pitchFamily="34" charset="0"/>
                  </a:rPr>
                  <a:t>applicable</a:t>
                </a:r>
                <a:r>
                  <a:rPr kumimoji="0" lang="de-DE" sz="1000" b="0" i="0" u="none" strike="noStrike" kern="0" cap="none" spc="0" normalizeH="0" noProof="0" dirty="0">
                    <a:ln>
                      <a:noFill/>
                    </a:ln>
                    <a:solidFill>
                      <a:prstClr val="black"/>
                    </a:solidFill>
                    <a:effectLst/>
                    <a:uLnTx/>
                    <a:uFillTx/>
                    <a:latin typeface="Arial" panose="020B0604020202020204" pitchFamily="34" charset="0"/>
                    <a:cs typeface="Arial" panose="020B0604020202020204" pitchFamily="34" charset="0"/>
                  </a:rPr>
                  <a:t>)</a:t>
                </a:r>
                <a:endPar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de-DE" sz="1000" b="0" i="0" u="none" strike="noStrike" kern="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negotiation</a:t>
                </a:r>
                <a:r>
                  <a:rPr kumimoji="0" lang="de-DE" sz="10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with</a:t>
                </a:r>
                <a:r>
                  <a:rPr kumimoji="0" lang="de-DE" sz="10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banks</a:t>
                </a:r>
                <a:r>
                  <a:rPr lang="de-DE" sz="1000" kern="0" dirty="0">
                    <a:solidFill>
                      <a:schemeClr val="tx1"/>
                    </a:solidFill>
                    <a:latin typeface="Arial" panose="020B0604020202020204" pitchFamily="34" charset="0"/>
                    <a:cs typeface="Arial" panose="020B0604020202020204" pitchFamily="34" charset="0"/>
                  </a:rPr>
                  <a:t>, </a:t>
                </a:r>
                <a:r>
                  <a:rPr lang="de-DE" sz="1000" kern="0" dirty="0" err="1">
                    <a:solidFill>
                      <a:schemeClr val="tx1"/>
                    </a:solidFill>
                    <a:latin typeface="Arial" panose="020B0604020202020204" pitchFamily="34" charset="0"/>
                    <a:cs typeface="Arial" panose="020B0604020202020204" pitchFamily="34" charset="0"/>
                  </a:rPr>
                  <a:t>suppliers</a:t>
                </a:r>
                <a:r>
                  <a:rPr lang="de-DE" sz="1000" kern="0" dirty="0">
                    <a:solidFill>
                      <a:schemeClr val="tx1"/>
                    </a:solidFill>
                    <a:latin typeface="Arial" panose="020B0604020202020204" pitchFamily="34" charset="0"/>
                    <a:cs typeface="Arial" panose="020B0604020202020204" pitchFamily="34" charset="0"/>
                  </a:rPr>
                  <a:t> </a:t>
                </a:r>
                <a:r>
                  <a:rPr lang="de-DE" sz="1000" kern="0" dirty="0" err="1">
                    <a:solidFill>
                      <a:schemeClr val="tx1"/>
                    </a:solidFill>
                    <a:latin typeface="Arial" panose="020B0604020202020204" pitchFamily="34" charset="0"/>
                    <a:cs typeface="Arial" panose="020B0604020202020204" pitchFamily="34" charset="0"/>
                  </a:rPr>
                  <a:t>and</a:t>
                </a:r>
                <a:r>
                  <a:rPr lang="de-DE" sz="1000" kern="0" dirty="0">
                    <a:solidFill>
                      <a:schemeClr val="tx1"/>
                    </a:solidFill>
                    <a:latin typeface="Arial" panose="020B0604020202020204" pitchFamily="34" charset="0"/>
                    <a:cs typeface="Arial" panose="020B0604020202020204" pitchFamily="34" charset="0"/>
                  </a:rPr>
                  <a:t>/</a:t>
                </a:r>
                <a:r>
                  <a:rPr lang="de-DE" sz="1000" kern="0" dirty="0" err="1">
                    <a:solidFill>
                      <a:schemeClr val="tx1"/>
                    </a:solidFill>
                    <a:latin typeface="Arial" panose="020B0604020202020204" pitchFamily="34" charset="0"/>
                    <a:cs typeface="Arial" panose="020B0604020202020204" pitchFamily="34" charset="0"/>
                  </a:rPr>
                  <a:t>or</a:t>
                </a:r>
                <a:r>
                  <a:rPr lang="de-DE" sz="1000" kern="0" dirty="0">
                    <a:solidFill>
                      <a:schemeClr val="tx1"/>
                    </a:solidFill>
                    <a:latin typeface="Arial" panose="020B0604020202020204" pitchFamily="34" charset="0"/>
                    <a:cs typeface="Arial" panose="020B0604020202020204" pitchFamily="34" charset="0"/>
                  </a:rPr>
                  <a:t> potential </a:t>
                </a:r>
                <a:r>
                  <a:rPr lang="de-DE" sz="1000" kern="0" dirty="0" err="1">
                    <a:solidFill>
                      <a:schemeClr val="tx1"/>
                    </a:solidFill>
                    <a:latin typeface="Arial" panose="020B0604020202020204" pitchFamily="34" charset="0"/>
                    <a:cs typeface="Arial" panose="020B0604020202020204" pitchFamily="34" charset="0"/>
                  </a:rPr>
                  <a:t>investors</a:t>
                </a:r>
                <a:endParaRPr kumimoji="0" lang="de-DE" sz="10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23" name="Textfeld 22"/>
              <p:cNvSpPr txBox="1"/>
              <p:nvPr/>
            </p:nvSpPr>
            <p:spPr>
              <a:xfrm>
                <a:off x="3338109" y="4916675"/>
                <a:ext cx="2314011" cy="1554272"/>
              </a:xfrm>
              <a:prstGeom prst="rect">
                <a:avLst/>
              </a:prstGeom>
              <a:noFill/>
            </p:spPr>
            <p:txBody>
              <a:bodyPr wrap="square" rtlCol="0">
                <a:spAutoFit/>
              </a:bodyPr>
              <a:lstStyle/>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Continuation</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of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business</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operations</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if</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applicable</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application</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of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insolvency-related</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measures</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(i.e.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work-force</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reduction</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early</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termination</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of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contracts</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etc.)</a:t>
                </a: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Claw</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-back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action</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if</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applicable</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lang="de-DE" sz="1000" kern="0" dirty="0">
                    <a:solidFill>
                      <a:prstClr val="black"/>
                    </a:solidFill>
                    <a:latin typeface="Arial" panose="020B0604020202020204" pitchFamily="34" charset="0"/>
                    <a:cs typeface="Arial" panose="020B0604020202020204" pitchFamily="34" charset="0"/>
                  </a:rPr>
                  <a:t>Asset </a:t>
                </a:r>
                <a:r>
                  <a:rPr lang="de-DE" sz="1000" kern="0" dirty="0" err="1">
                    <a:solidFill>
                      <a:prstClr val="black"/>
                    </a:solidFill>
                    <a:latin typeface="Arial" panose="020B0604020202020204" pitchFamily="34" charset="0"/>
                    <a:cs typeface="Arial" panose="020B0604020202020204" pitchFamily="34" charset="0"/>
                  </a:rPr>
                  <a:t>sale</a:t>
                </a:r>
                <a:r>
                  <a:rPr lang="de-DE" sz="1000" kern="0" dirty="0">
                    <a:solidFill>
                      <a:prstClr val="black"/>
                    </a:solidFill>
                    <a:latin typeface="Arial" panose="020B0604020202020204" pitchFamily="34" charset="0"/>
                    <a:cs typeface="Arial" panose="020B0604020202020204" pitchFamily="34" charset="0"/>
                  </a:rPr>
                  <a:t> / M &amp; A </a:t>
                </a:r>
                <a:r>
                  <a:rPr lang="de-DE" sz="1000" kern="0" dirty="0" err="1">
                    <a:solidFill>
                      <a:prstClr val="black"/>
                    </a:solidFill>
                    <a:latin typeface="Arial" panose="020B0604020202020204" pitchFamily="34" charset="0"/>
                    <a:cs typeface="Arial" panose="020B0604020202020204" pitchFamily="34" charset="0"/>
                  </a:rPr>
                  <a:t>process</a:t>
                </a:r>
                <a:r>
                  <a:rPr lang="de-DE" sz="1000" kern="0" dirty="0">
                    <a:solidFill>
                      <a:prstClr val="black"/>
                    </a:solidFill>
                    <a:latin typeface="Arial" panose="020B0604020202020204" pitchFamily="34" charset="0"/>
                    <a:cs typeface="Arial" panose="020B0604020202020204" pitchFamily="34" charset="0"/>
                  </a:rPr>
                  <a:t> </a:t>
                </a:r>
                <a:endPar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24" name="Geschweifte Klammer links 23"/>
              <p:cNvSpPr/>
              <p:nvPr/>
            </p:nvSpPr>
            <p:spPr>
              <a:xfrm rot="16200000">
                <a:off x="2434782" y="3509626"/>
                <a:ext cx="191528" cy="1064533"/>
              </a:xfrm>
              <a:prstGeom prst="leftBrace">
                <a:avLst/>
              </a:prstGeom>
              <a:noFill/>
              <a:ln w="25400" cap="flat" cmpd="sng" algn="ctr">
                <a:solidFill>
                  <a:srgbClr val="014E9E">
                    <a:alpha val="50000"/>
                  </a:srgbClr>
                </a:solidFill>
                <a:prstDash val="solid"/>
              </a:ln>
              <a:effectLst>
                <a:outerShdw blurRad="40000" dist="20000" dir="5400000" rotWithShape="0">
                  <a:srgbClr val="000000">
                    <a:alpha val="38000"/>
                  </a:srgb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5" name="Geschweifte Klammer links 24"/>
              <p:cNvSpPr/>
              <p:nvPr/>
            </p:nvSpPr>
            <p:spPr>
              <a:xfrm rot="16200000">
                <a:off x="5657899" y="2402171"/>
                <a:ext cx="191530" cy="4837477"/>
              </a:xfrm>
              <a:prstGeom prst="leftBrace">
                <a:avLst/>
              </a:prstGeom>
              <a:noFill/>
              <a:ln w="25400" cap="flat" cmpd="sng" algn="ctr">
                <a:solidFill>
                  <a:srgbClr val="014E9E">
                    <a:alpha val="50000"/>
                  </a:srgbClr>
                </a:solidFill>
                <a:prstDash val="solid"/>
              </a:ln>
              <a:effectLst>
                <a:outerShdw blurRad="40000" dist="20000" dir="5400000" rotWithShape="0">
                  <a:srgbClr val="000000">
                    <a:alpha val="38000"/>
                  </a:srgb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26" name="Textfeld 25"/>
              <p:cNvSpPr txBox="1"/>
              <p:nvPr/>
            </p:nvSpPr>
            <p:spPr>
              <a:xfrm>
                <a:off x="186274" y="2285873"/>
                <a:ext cx="801295" cy="338554"/>
              </a:xfrm>
              <a:prstGeom prst="rect">
                <a:avLst/>
              </a:prstGeom>
              <a:solidFill>
                <a:sysClr val="window" lastClr="FFFFFF"/>
              </a:solidFill>
              <a:ln w="25400">
                <a:solidFill>
                  <a:srgbClr val="014E9E"/>
                </a:solidFill>
              </a:ln>
            </p:spPr>
            <p:txBody>
              <a:bodyPr wrap="squar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de-DE" sz="1600" b="0"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Debtor</a:t>
                </a:r>
                <a:endParaRPr kumimoji="0" lang="de-DE" sz="1600" b="0"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endParaRPr>
              </a:p>
            </p:txBody>
          </p:sp>
          <p:sp>
            <p:nvSpPr>
              <p:cNvPr id="27" name="Textfeld 26"/>
              <p:cNvSpPr txBox="1"/>
              <p:nvPr/>
            </p:nvSpPr>
            <p:spPr>
              <a:xfrm>
                <a:off x="1882914" y="3177763"/>
                <a:ext cx="1418813"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de-DE" sz="1200" b="1" i="0" u="none" strike="noStrike" kern="0" cap="none" spc="0" normalizeH="0" baseline="0" noProof="0" dirty="0" err="1">
                    <a:ln>
                      <a:noFill/>
                    </a:ln>
                    <a:solidFill>
                      <a:schemeClr val="bg1">
                        <a:lumMod val="50000"/>
                      </a:schemeClr>
                    </a:solidFill>
                    <a:effectLst/>
                    <a:uLnTx/>
                    <a:uFillTx/>
                  </a:rPr>
                  <a:t>preliminary</a:t>
                </a:r>
                <a:r>
                  <a:rPr kumimoji="0" lang="de-DE" sz="1200" b="1" i="0" u="none" strike="noStrike" kern="0" cap="none" spc="0" normalizeH="0" baseline="0" noProof="0" dirty="0">
                    <a:ln>
                      <a:noFill/>
                    </a:ln>
                    <a:solidFill>
                      <a:schemeClr val="bg1">
                        <a:lumMod val="50000"/>
                      </a:schemeClr>
                    </a:solidFill>
                    <a:effectLst/>
                    <a:uLnTx/>
                    <a:uFillTx/>
                  </a:rPr>
                  <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de-DE" sz="1200" b="1" i="0" u="none" strike="noStrike" kern="0" cap="none" spc="0" normalizeH="0" baseline="0" noProof="0" dirty="0" err="1">
                    <a:ln>
                      <a:noFill/>
                    </a:ln>
                    <a:solidFill>
                      <a:schemeClr val="bg1">
                        <a:lumMod val="50000"/>
                      </a:schemeClr>
                    </a:solidFill>
                    <a:effectLst/>
                    <a:uLnTx/>
                    <a:uFillTx/>
                  </a:rPr>
                  <a:t>proceedings</a:t>
                </a:r>
                <a:endParaRPr kumimoji="0" lang="de-DE" sz="1200" b="1" i="0" u="none" strike="noStrike" kern="0" cap="none" spc="0" normalizeH="0" baseline="0" noProof="0" dirty="0">
                  <a:ln>
                    <a:noFill/>
                  </a:ln>
                  <a:solidFill>
                    <a:schemeClr val="bg1">
                      <a:lumMod val="50000"/>
                    </a:schemeClr>
                  </a:solidFill>
                  <a:effectLst/>
                  <a:uLnTx/>
                  <a:uFillTx/>
                </a:endParaRPr>
              </a:p>
            </p:txBody>
          </p:sp>
          <p:sp>
            <p:nvSpPr>
              <p:cNvPr id="28" name="Textfeld 27"/>
              <p:cNvSpPr txBox="1"/>
              <p:nvPr/>
            </p:nvSpPr>
            <p:spPr>
              <a:xfrm>
                <a:off x="3322618" y="3177763"/>
                <a:ext cx="4838500"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de-DE" sz="1200" b="1" i="0" u="none" strike="noStrike" kern="0" cap="none" spc="0" normalizeH="0" baseline="0" noProof="0" dirty="0" err="1">
                    <a:ln>
                      <a:noFill/>
                    </a:ln>
                    <a:solidFill>
                      <a:srgbClr val="1F497D"/>
                    </a:solidFill>
                    <a:effectLst/>
                    <a:uLnTx/>
                    <a:uFillTx/>
                  </a:rPr>
                  <a:t>main</a:t>
                </a:r>
                <a:r>
                  <a:rPr kumimoji="0" lang="de-DE" sz="1200" b="1" i="0" u="none" strike="noStrike" kern="0" cap="none" spc="0" normalizeH="0" baseline="0" noProof="0" dirty="0">
                    <a:ln>
                      <a:noFill/>
                    </a:ln>
                    <a:solidFill>
                      <a:srgbClr val="1F497D"/>
                    </a:solidFill>
                    <a:effectLst/>
                    <a:uLnTx/>
                    <a:uFillTx/>
                  </a:rPr>
                  <a:t> </a:t>
                </a:r>
                <a:r>
                  <a:rPr kumimoji="0" lang="de-DE" sz="1200" b="1" i="0" u="none" strike="noStrike" kern="0" cap="none" spc="0" normalizeH="0" baseline="0" noProof="0" dirty="0" err="1">
                    <a:ln>
                      <a:noFill/>
                    </a:ln>
                    <a:solidFill>
                      <a:srgbClr val="1F497D"/>
                    </a:solidFill>
                    <a:effectLst/>
                    <a:uLnTx/>
                    <a:uFillTx/>
                  </a:rPr>
                  <a:t>proceedings</a:t>
                </a:r>
                <a:r>
                  <a:rPr kumimoji="0" lang="de-DE" sz="1200" b="1" i="0" u="none" strike="noStrike" kern="0" cap="none" spc="0" normalizeH="0" baseline="0" noProof="0" dirty="0">
                    <a:ln>
                      <a:noFill/>
                    </a:ln>
                    <a:solidFill>
                      <a:srgbClr val="1F497D"/>
                    </a:solidFill>
                    <a:effectLst/>
                    <a:uLnTx/>
                    <a:uFillTx/>
                  </a:rPr>
                  <a:t> (</a:t>
                </a:r>
                <a:r>
                  <a:rPr kumimoji="0" lang="de-DE" sz="1200" b="1" i="0" u="none" strike="noStrike" kern="0" cap="none" spc="0" normalizeH="0" baseline="0" noProof="0" dirty="0" err="1">
                    <a:ln>
                      <a:noFill/>
                    </a:ln>
                    <a:solidFill>
                      <a:srgbClr val="1F497D"/>
                    </a:solidFill>
                    <a:effectLst/>
                    <a:uLnTx/>
                    <a:uFillTx/>
                  </a:rPr>
                  <a:t>duration</a:t>
                </a:r>
                <a:r>
                  <a:rPr lang="de-DE" sz="1200" b="1" kern="0" dirty="0">
                    <a:solidFill>
                      <a:srgbClr val="1F497D"/>
                    </a:solidFill>
                  </a:rPr>
                  <a:t>: 9 </a:t>
                </a:r>
                <a:r>
                  <a:rPr lang="de-DE" sz="1200" b="1" kern="0" dirty="0" err="1">
                    <a:solidFill>
                      <a:srgbClr val="1F497D"/>
                    </a:solidFill>
                  </a:rPr>
                  <a:t>months</a:t>
                </a:r>
                <a:r>
                  <a:rPr lang="de-DE" sz="1200" b="1" kern="0" dirty="0">
                    <a:solidFill>
                      <a:srgbClr val="1F497D"/>
                    </a:solidFill>
                  </a:rPr>
                  <a:t> </a:t>
                </a:r>
                <a:r>
                  <a:rPr lang="de-DE" sz="1200" b="1" kern="0" dirty="0" err="1">
                    <a:solidFill>
                      <a:srgbClr val="1F497D"/>
                    </a:solidFill>
                  </a:rPr>
                  <a:t>to</a:t>
                </a:r>
                <a:r>
                  <a:rPr lang="de-DE" sz="1200" b="1" kern="0" dirty="0">
                    <a:solidFill>
                      <a:srgbClr val="1F497D"/>
                    </a:solidFill>
                  </a:rPr>
                  <a:t> </a:t>
                </a:r>
                <a:r>
                  <a:rPr lang="de-DE" sz="1200" b="1" kern="0" dirty="0" err="1">
                    <a:solidFill>
                      <a:srgbClr val="1F497D"/>
                    </a:solidFill>
                  </a:rPr>
                  <a:t>several</a:t>
                </a:r>
                <a:r>
                  <a:rPr lang="de-DE" sz="1200" b="1" kern="0" dirty="0">
                    <a:solidFill>
                      <a:srgbClr val="1F497D"/>
                    </a:solidFill>
                  </a:rPr>
                  <a:t> </a:t>
                </a:r>
                <a:r>
                  <a:rPr lang="de-DE" sz="1200" b="1" kern="0" dirty="0" err="1">
                    <a:solidFill>
                      <a:srgbClr val="1F497D"/>
                    </a:solidFill>
                  </a:rPr>
                  <a:t>years</a:t>
                </a:r>
                <a:r>
                  <a:rPr lang="de-DE" sz="1200" b="1" kern="0" dirty="0">
                    <a:solidFill>
                      <a:srgbClr val="1F497D"/>
                    </a:solidFill>
                  </a:rPr>
                  <a:t>)</a:t>
                </a:r>
                <a:endParaRPr kumimoji="0" lang="de-DE" sz="1200" b="1" i="0" u="none" strike="noStrike" kern="0" cap="none" spc="0" normalizeH="0" baseline="0" noProof="0" dirty="0">
                  <a:ln>
                    <a:noFill/>
                  </a:ln>
                  <a:solidFill>
                    <a:srgbClr val="1F497D"/>
                  </a:solidFill>
                  <a:effectLst/>
                  <a:uLnTx/>
                  <a:uFillTx/>
                </a:endParaRPr>
              </a:p>
            </p:txBody>
          </p:sp>
          <p:sp>
            <p:nvSpPr>
              <p:cNvPr id="29" name="Textfeld 28"/>
              <p:cNvSpPr txBox="1"/>
              <p:nvPr/>
            </p:nvSpPr>
            <p:spPr>
              <a:xfrm>
                <a:off x="4116504" y="2019598"/>
                <a:ext cx="1319592" cy="246221"/>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first</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creditors</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meeting</a:t>
                </a:r>
                <a:endParaRPr lang="de-DE" sz="1000" b="1" kern="0" dirty="0">
                  <a:solidFill>
                    <a:prstClr val="black"/>
                  </a:solidFill>
                  <a:latin typeface="Arial Narrow" panose="020B0606020202030204" pitchFamily="34" charset="0"/>
                  <a:cs typeface="Arial" panose="020B0604020202020204" pitchFamily="34" charset="0"/>
                </a:endParaRPr>
              </a:p>
            </p:txBody>
          </p:sp>
          <p:sp>
            <p:nvSpPr>
              <p:cNvPr id="30" name="Geschweifte Klammer links 29"/>
              <p:cNvSpPr/>
              <p:nvPr/>
            </p:nvSpPr>
            <p:spPr>
              <a:xfrm rot="16200000">
                <a:off x="3935790" y="3347427"/>
                <a:ext cx="191528" cy="1388934"/>
              </a:xfrm>
              <a:prstGeom prst="leftBrace">
                <a:avLst/>
              </a:prstGeom>
              <a:noFill/>
              <a:ln w="25400" cap="flat" cmpd="sng" algn="ctr">
                <a:solidFill>
                  <a:srgbClr val="014E9E">
                    <a:alpha val="50000"/>
                  </a:srgbClr>
                </a:solidFill>
                <a:prstDash val="solid"/>
              </a:ln>
              <a:effectLst>
                <a:outerShdw blurRad="40000" dist="20000" dir="5400000" rotWithShape="0">
                  <a:srgbClr val="000000">
                    <a:alpha val="38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dirty="0">
                  <a:ln>
                    <a:noFill/>
                  </a:ln>
                  <a:solidFill>
                    <a:prstClr val="black"/>
                  </a:solidFill>
                  <a:effectLst/>
                  <a:uLnTx/>
                  <a:uFillTx/>
                  <a:latin typeface="Calibri"/>
                  <a:ea typeface="+mn-ea"/>
                  <a:cs typeface="+mn-cs"/>
                </a:endParaRPr>
              </a:p>
            </p:txBody>
          </p:sp>
          <p:sp>
            <p:nvSpPr>
              <p:cNvPr id="31" name="Textfeld 30"/>
              <p:cNvSpPr txBox="1"/>
              <p:nvPr/>
            </p:nvSpPr>
            <p:spPr>
              <a:xfrm>
                <a:off x="3337087" y="4189955"/>
                <a:ext cx="2099009" cy="553998"/>
              </a:xfrm>
              <a:prstGeom prst="rect">
                <a:avLst/>
              </a:prstGeom>
              <a:noFill/>
            </p:spPr>
            <p:txBody>
              <a:bodyPr wrap="square" rtlCol="0">
                <a:spAutoFit/>
              </a:bodyPr>
              <a:lstStyle/>
              <a:p>
                <a:pPr marL="171450" marR="0" lvl="0" indent="-171450" defTabSz="9144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If</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applicable</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Drafting</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of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insolvency</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plan</a:t>
                </a:r>
                <a:r>
                  <a:rPr kumimoji="0" lang="de-DE" sz="10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and</a:t>
                </a:r>
                <a:r>
                  <a:rPr kumimoji="0" lang="de-DE" sz="10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vote</a:t>
                </a:r>
                <a:r>
                  <a:rPr kumimoji="0" lang="de-DE" sz="10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hereon</a:t>
                </a:r>
                <a:r>
                  <a:rPr kumimoji="0" lang="de-DE" sz="10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by</a:t>
                </a:r>
                <a:r>
                  <a:rPr kumimoji="0" lang="de-DE" sz="10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schemeClr val="tx1"/>
                    </a:solidFill>
                    <a:effectLst/>
                    <a:uLnTx/>
                    <a:uFillTx/>
                    <a:latin typeface="Arial" panose="020B0604020202020204" pitchFamily="34" charset="0"/>
                    <a:cs typeface="Arial" panose="020B0604020202020204" pitchFamily="34" charset="0"/>
                  </a:rPr>
                  <a:t>creditors</a:t>
                </a:r>
                <a:r>
                  <a:rPr kumimoji="0" lang="de-DE" sz="1000" b="0" i="0" u="none" strike="noStrike" kern="0" cap="none" spc="0" normalizeH="0" noProof="0" dirty="0">
                    <a:ln>
                      <a:noFill/>
                    </a:ln>
                    <a:solidFill>
                      <a:schemeClr val="tx1"/>
                    </a:solidFill>
                    <a:effectLst/>
                    <a:uLnTx/>
                    <a:uFillTx/>
                    <a:latin typeface="Arial" panose="020B0604020202020204" pitchFamily="34" charset="0"/>
                    <a:cs typeface="Arial" panose="020B0604020202020204" pitchFamily="34" charset="0"/>
                  </a:rPr>
                  <a:t> </a:t>
                </a:r>
                <a:endParaRPr kumimoji="0" lang="de-DE" sz="10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grpSp>
        <p:sp>
          <p:nvSpPr>
            <p:cNvPr id="7" name="Textfeld 6"/>
            <p:cNvSpPr txBox="1"/>
            <p:nvPr/>
          </p:nvSpPr>
          <p:spPr>
            <a:xfrm>
              <a:off x="5670418" y="1693860"/>
              <a:ext cx="1031051" cy="400110"/>
            </a:xfrm>
            <a:prstGeom prst="rect">
              <a:avLst/>
            </a:prstGeom>
            <a:noFill/>
          </p:spPr>
          <p:txBody>
            <a:bodyPr wrap="non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further</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 </a:t>
              </a: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creditors</a:t>
              </a:r>
              <a:r>
                <a:rPr kumimoji="0" lang="de-DE" sz="1000" b="1" i="0" u="none" strike="noStrike" kern="0" cap="none" spc="0" normalizeH="0" baseline="0" noProof="0" dirty="0">
                  <a:ln>
                    <a:noFill/>
                  </a:ln>
                  <a:solidFill>
                    <a:prstClr val="black"/>
                  </a:solidFill>
                  <a:effectLst/>
                  <a:uLnTx/>
                  <a:uFillTx/>
                  <a:latin typeface="Arial Narrow" panose="020B0606020202030204" pitchFamily="34" charset="0"/>
                  <a:cs typeface="Arial" panose="020B0604020202020204" pitchFamily="34" charset="0"/>
                </a:rPr>
                <a:t>‘</a:t>
              </a:r>
            </a:p>
            <a:p>
              <a:pPr marL="0" marR="0" lvl="0" indent="0" defTabSz="457200" eaLnBrk="1" fontAlgn="auto" latinLnBrk="0" hangingPunct="1">
                <a:lnSpc>
                  <a:spcPct val="100000"/>
                </a:lnSpc>
                <a:spcBef>
                  <a:spcPts val="0"/>
                </a:spcBef>
                <a:spcAft>
                  <a:spcPts val="0"/>
                </a:spcAft>
                <a:buClrTx/>
                <a:buSzTx/>
                <a:buFontTx/>
                <a:buNone/>
                <a:tabLst/>
                <a:defRPr/>
              </a:pPr>
              <a:r>
                <a:rPr kumimoji="0" lang="de-DE" sz="1000" b="1" i="0" u="none" strike="noStrike" kern="0" cap="none" spc="0" normalizeH="0" baseline="0" noProof="0" dirty="0" err="1">
                  <a:ln>
                    <a:noFill/>
                  </a:ln>
                  <a:solidFill>
                    <a:prstClr val="black"/>
                  </a:solidFill>
                  <a:effectLst/>
                  <a:uLnTx/>
                  <a:uFillTx/>
                  <a:latin typeface="Arial Narrow" panose="020B0606020202030204" pitchFamily="34" charset="0"/>
                  <a:cs typeface="Arial" panose="020B0604020202020204" pitchFamily="34" charset="0"/>
                </a:rPr>
                <a:t>meetings</a:t>
              </a:r>
              <a:endParaRPr lang="de-DE" sz="1000" b="1" kern="0" dirty="0">
                <a:solidFill>
                  <a:prstClr val="black"/>
                </a:solidFill>
                <a:latin typeface="Arial Narrow" panose="020B0606020202030204" pitchFamily="34" charset="0"/>
                <a:cs typeface="Arial" panose="020B0604020202020204" pitchFamily="34" charset="0"/>
              </a:endParaRPr>
            </a:p>
          </p:txBody>
        </p:sp>
        <p:sp>
          <p:nvSpPr>
            <p:cNvPr id="8" name="Textfeld 7"/>
            <p:cNvSpPr txBox="1"/>
            <p:nvPr/>
          </p:nvSpPr>
          <p:spPr>
            <a:xfrm>
              <a:off x="5803461" y="4661588"/>
              <a:ext cx="2314011" cy="861774"/>
            </a:xfrm>
            <a:prstGeom prst="rect">
              <a:avLst/>
            </a:prstGeom>
            <a:noFill/>
          </p:spPr>
          <p:txBody>
            <a:bodyPr wrap="square" rtlCol="0">
              <a:spAutoFit/>
            </a:bodyPr>
            <a:lstStyle/>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preparation</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of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distribution</a:t>
              </a: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schedule</a:t>
              </a:r>
              <a:endPar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lang="de-DE" sz="1000" kern="0" dirty="0" err="1">
                  <a:solidFill>
                    <a:prstClr val="black"/>
                  </a:solidFill>
                  <a:latin typeface="Arial" panose="020B0604020202020204" pitchFamily="34" charset="0"/>
                  <a:cs typeface="Arial" panose="020B0604020202020204" pitchFamily="34" charset="0"/>
                </a:rPr>
                <a:t>preparation</a:t>
              </a:r>
              <a:r>
                <a:rPr lang="de-DE" sz="1000" kern="0" dirty="0">
                  <a:solidFill>
                    <a:prstClr val="black"/>
                  </a:solidFill>
                  <a:latin typeface="Arial" panose="020B0604020202020204" pitchFamily="34" charset="0"/>
                  <a:cs typeface="Arial" panose="020B0604020202020204" pitchFamily="34" charset="0"/>
                </a:rPr>
                <a:t> of final </a:t>
              </a:r>
              <a:r>
                <a:rPr lang="de-DE" sz="1000" kern="0" dirty="0" err="1">
                  <a:solidFill>
                    <a:prstClr val="black"/>
                  </a:solidFill>
                  <a:latin typeface="Arial" panose="020B0604020202020204" pitchFamily="34" charset="0"/>
                  <a:cs typeface="Arial" panose="020B0604020202020204" pitchFamily="34" charset="0"/>
                </a:rPr>
                <a:t>accounts</a:t>
              </a:r>
              <a:endPar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171450" marR="0" lvl="0" indent="-171450" defTabSz="45720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(partial) </a:t>
              </a:r>
              <a:r>
                <a:rPr kumimoji="0" lang="de-DE" sz="1000" b="0"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distribution</a:t>
              </a:r>
              <a:r>
                <a:rPr kumimoji="0" lang="de-DE" sz="1000" b="0" i="0" u="none" strike="noStrike" kern="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noProof="0" dirty="0" err="1">
                  <a:ln>
                    <a:noFill/>
                  </a:ln>
                  <a:solidFill>
                    <a:prstClr val="black"/>
                  </a:solidFill>
                  <a:effectLst/>
                  <a:uLnTx/>
                  <a:uFillTx/>
                  <a:latin typeface="Arial" panose="020B0604020202020204" pitchFamily="34" charset="0"/>
                  <a:cs typeface="Arial" panose="020B0604020202020204" pitchFamily="34" charset="0"/>
                </a:rPr>
                <a:t>to</a:t>
              </a:r>
              <a:r>
                <a:rPr kumimoji="0" lang="de-DE" sz="1000" b="0" i="0" u="none" strike="noStrike" kern="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de-DE" sz="1000" b="0" i="0" u="none" strike="noStrike" kern="0" cap="none" spc="0" normalizeH="0" noProof="0" dirty="0" err="1">
                  <a:ln>
                    <a:noFill/>
                  </a:ln>
                  <a:solidFill>
                    <a:prstClr val="black"/>
                  </a:solidFill>
                  <a:effectLst/>
                  <a:uLnTx/>
                  <a:uFillTx/>
                  <a:latin typeface="Arial" panose="020B0604020202020204" pitchFamily="34" charset="0"/>
                  <a:cs typeface="Arial" panose="020B0604020202020204" pitchFamily="34" charset="0"/>
                </a:rPr>
                <a:t>creditors</a:t>
              </a:r>
              <a:endParaRPr kumimoji="0" lang="de-DE" sz="10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sp>
        <p:nvSpPr>
          <p:cNvPr id="32" name="Textfeld 31"/>
          <p:cNvSpPr txBox="1"/>
          <p:nvPr/>
        </p:nvSpPr>
        <p:spPr>
          <a:xfrm>
            <a:off x="156836" y="3171678"/>
            <a:ext cx="2133600" cy="738664"/>
          </a:xfrm>
          <a:prstGeom prst="rect">
            <a:avLst/>
          </a:prstGeom>
          <a:noFill/>
        </p:spPr>
        <p:txBody>
          <a:bodyPr wrap="square" rtlCol="0">
            <a:spAutoFit/>
          </a:bodyPr>
          <a:lstStyle/>
          <a:p>
            <a:r>
              <a:rPr lang="de-DE" sz="1400" b="1" dirty="0" err="1">
                <a:solidFill>
                  <a:schemeClr val="tx2"/>
                </a:solidFill>
              </a:rPr>
              <a:t>Typical</a:t>
            </a:r>
            <a:r>
              <a:rPr lang="de-DE" sz="1400" b="1" dirty="0">
                <a:solidFill>
                  <a:schemeClr val="tx2"/>
                </a:solidFill>
              </a:rPr>
              <a:t> </a:t>
            </a:r>
            <a:r>
              <a:rPr lang="de-DE" sz="1400" b="1" dirty="0" err="1">
                <a:solidFill>
                  <a:schemeClr val="tx2"/>
                </a:solidFill>
              </a:rPr>
              <a:t>timeline</a:t>
            </a:r>
            <a:r>
              <a:rPr lang="de-DE" sz="1400" b="1" dirty="0">
                <a:solidFill>
                  <a:schemeClr val="tx2"/>
                </a:solidFill>
              </a:rPr>
              <a:t> of German </a:t>
            </a:r>
            <a:r>
              <a:rPr lang="de-DE" sz="1400" b="1" dirty="0" err="1">
                <a:solidFill>
                  <a:schemeClr val="tx2"/>
                </a:solidFill>
              </a:rPr>
              <a:t>insolvency</a:t>
            </a:r>
            <a:r>
              <a:rPr lang="de-DE" sz="1400" b="1" dirty="0">
                <a:solidFill>
                  <a:schemeClr val="tx2"/>
                </a:solidFill>
              </a:rPr>
              <a:t> </a:t>
            </a:r>
            <a:r>
              <a:rPr lang="de-DE" sz="1400" b="1" dirty="0" err="1">
                <a:solidFill>
                  <a:schemeClr val="tx2"/>
                </a:solidFill>
              </a:rPr>
              <a:t>proceedings</a:t>
            </a:r>
            <a:endParaRPr lang="de-DE" sz="1400" b="1" dirty="0">
              <a:solidFill>
                <a:schemeClr val="tx2"/>
              </a:solidFill>
            </a:endParaRPr>
          </a:p>
        </p:txBody>
      </p:sp>
      <p:pic>
        <p:nvPicPr>
          <p:cNvPr id="33" name="Grafik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596" y="1510874"/>
            <a:ext cx="521970" cy="425502"/>
          </a:xfrm>
          <a:prstGeom prst="rect">
            <a:avLst/>
          </a:prstGeom>
        </p:spPr>
      </p:pic>
    </p:spTree>
    <p:extLst>
      <p:ext uri="{BB962C8B-B14F-4D97-AF65-F5344CB8AC3E}">
        <p14:creationId xmlns:p14="http://schemas.microsoft.com/office/powerpoint/2010/main" val="256419730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8675"/>
            <a:ext cx="8229600" cy="458233"/>
          </a:xfrm>
        </p:spPr>
        <p:txBody>
          <a:bodyPr>
            <a:normAutofit/>
          </a:bodyPr>
          <a:lstStyle/>
          <a:p>
            <a:r>
              <a:rPr lang="de-DE" sz="2400" b="1" dirty="0">
                <a:solidFill>
                  <a:srgbClr val="014E9E"/>
                </a:solidFill>
              </a:rPr>
              <a:t>I.3 </a:t>
            </a:r>
            <a:r>
              <a:rPr lang="en-US" sz="2400" b="1" dirty="0">
                <a:solidFill>
                  <a:srgbClr val="014E9E"/>
                </a:solidFill>
              </a:rPr>
              <a:t>In a nutshell: Insolvency proceedings in Germany</a:t>
            </a:r>
            <a:endParaRPr lang="de-DE" sz="2400" dirty="0"/>
          </a:p>
        </p:txBody>
      </p:sp>
      <p:sp>
        <p:nvSpPr>
          <p:cNvPr id="32" name="Textfeld 31"/>
          <p:cNvSpPr txBox="1"/>
          <p:nvPr/>
        </p:nvSpPr>
        <p:spPr>
          <a:xfrm>
            <a:off x="2438400" y="1976908"/>
            <a:ext cx="5235388" cy="307777"/>
          </a:xfrm>
          <a:prstGeom prst="rect">
            <a:avLst/>
          </a:prstGeom>
          <a:noFill/>
        </p:spPr>
        <p:txBody>
          <a:bodyPr wrap="square" rtlCol="0">
            <a:spAutoFit/>
          </a:bodyPr>
          <a:lstStyle/>
          <a:p>
            <a:r>
              <a:rPr lang="de-DE" sz="1400" b="1" dirty="0">
                <a:solidFill>
                  <a:schemeClr val="tx2"/>
                </a:solidFill>
              </a:rPr>
              <a:t>Ranking of </a:t>
            </a:r>
            <a:r>
              <a:rPr lang="de-DE" sz="1400" b="1" dirty="0" err="1">
                <a:solidFill>
                  <a:schemeClr val="tx2"/>
                </a:solidFill>
              </a:rPr>
              <a:t>claims</a:t>
            </a:r>
            <a:r>
              <a:rPr lang="de-DE" sz="1400" b="1" dirty="0">
                <a:solidFill>
                  <a:schemeClr val="tx2"/>
                </a:solidFill>
              </a:rPr>
              <a:t> in German </a:t>
            </a:r>
            <a:r>
              <a:rPr lang="de-DE" sz="1400" b="1" dirty="0" err="1">
                <a:solidFill>
                  <a:schemeClr val="tx2"/>
                </a:solidFill>
              </a:rPr>
              <a:t>insolvency</a:t>
            </a:r>
            <a:r>
              <a:rPr lang="de-DE" sz="1400" b="1" dirty="0">
                <a:solidFill>
                  <a:schemeClr val="tx2"/>
                </a:solidFill>
              </a:rPr>
              <a:t> </a:t>
            </a:r>
            <a:r>
              <a:rPr lang="de-DE" sz="1400" b="1" dirty="0" err="1">
                <a:solidFill>
                  <a:schemeClr val="tx2"/>
                </a:solidFill>
              </a:rPr>
              <a:t>proceedings</a:t>
            </a:r>
            <a:endParaRPr lang="de-DE" sz="1400" b="1" dirty="0">
              <a:solidFill>
                <a:schemeClr val="tx2"/>
              </a:solidFill>
            </a:endParaRPr>
          </a:p>
        </p:txBody>
      </p:sp>
      <p:grpSp>
        <p:nvGrpSpPr>
          <p:cNvPr id="33" name="Gruppieren 32"/>
          <p:cNvGrpSpPr/>
          <p:nvPr/>
        </p:nvGrpSpPr>
        <p:grpSpPr>
          <a:xfrm>
            <a:off x="215516" y="2399169"/>
            <a:ext cx="8712968" cy="3972803"/>
            <a:chOff x="230597" y="2174455"/>
            <a:chExt cx="8712968" cy="3645762"/>
          </a:xfrm>
        </p:grpSpPr>
        <p:grpSp>
          <p:nvGrpSpPr>
            <p:cNvPr id="34" name="Gruppieren 33"/>
            <p:cNvGrpSpPr/>
            <p:nvPr/>
          </p:nvGrpSpPr>
          <p:grpSpPr>
            <a:xfrm>
              <a:off x="230597" y="2174455"/>
              <a:ext cx="8712968" cy="2725601"/>
              <a:chOff x="475928" y="1713882"/>
              <a:chExt cx="8640960" cy="3307678"/>
            </a:xfrm>
          </p:grpSpPr>
          <p:grpSp>
            <p:nvGrpSpPr>
              <p:cNvPr id="37" name="Gruppieren 36"/>
              <p:cNvGrpSpPr/>
              <p:nvPr/>
            </p:nvGrpSpPr>
            <p:grpSpPr>
              <a:xfrm>
                <a:off x="2195736" y="2141240"/>
                <a:ext cx="1656184" cy="2880320"/>
                <a:chOff x="323528" y="1561482"/>
                <a:chExt cx="1656184" cy="3307678"/>
              </a:xfrm>
            </p:grpSpPr>
            <p:sp>
              <p:nvSpPr>
                <p:cNvPr id="50" name="Rechteck 49"/>
                <p:cNvSpPr/>
                <p:nvPr/>
              </p:nvSpPr>
              <p:spPr bwMode="auto">
                <a:xfrm>
                  <a:off x="323528" y="1988840"/>
                  <a:ext cx="1656184" cy="2880320"/>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88900" lvl="0" indent="-88900">
                    <a:spcAft>
                      <a:spcPts val="300"/>
                    </a:spcAft>
                    <a:buFont typeface="Arial" panose="020B0604020202020204" pitchFamily="34" charset="0"/>
                    <a:buChar char="•"/>
                  </a:pPr>
                  <a:r>
                    <a:rPr lang="en-US" sz="1000" dirty="0"/>
                    <a:t>credit facility agreed upon in an insolvency plan in former insolvency proceedings of the debtor</a:t>
                  </a:r>
                </a:p>
                <a:p>
                  <a:pPr marL="88900" lvl="0" indent="-88900">
                    <a:spcAft>
                      <a:spcPts val="300"/>
                    </a:spcAft>
                    <a:buFont typeface="Arial" panose="020B0604020202020204" pitchFamily="34" charset="0"/>
                    <a:buChar char="•"/>
                  </a:pPr>
                  <a:endParaRPr lang="en-US" sz="1000" dirty="0"/>
                </a:p>
                <a:p>
                  <a:pPr marL="88900" lvl="0" indent="-88900">
                    <a:spcAft>
                      <a:spcPts val="300"/>
                    </a:spcAft>
                    <a:buFont typeface="Arial" panose="020B0604020202020204" pitchFamily="34" charset="0"/>
                    <a:buChar char="•"/>
                  </a:pPr>
                  <a:r>
                    <a:rPr lang="en-US" sz="1000" dirty="0"/>
                    <a:t>senior secured claims</a:t>
                  </a:r>
                </a:p>
              </p:txBody>
            </p:sp>
            <p:sp>
              <p:nvSpPr>
                <p:cNvPr id="51" name="Rechteck 50"/>
                <p:cNvSpPr/>
                <p:nvPr/>
              </p:nvSpPr>
              <p:spPr bwMode="auto">
                <a:xfrm>
                  <a:off x="323528" y="1561482"/>
                  <a:ext cx="1656184" cy="355350"/>
                </a:xfrm>
                <a:prstGeom prst="rect">
                  <a:avLst/>
                </a:prstGeom>
                <a:solidFill>
                  <a:schemeClr val="accent5">
                    <a:lumMod val="75000"/>
                    <a:alpha val="67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charset="0"/>
                    <a:buNone/>
                    <a:tabLst/>
                  </a:pPr>
                  <a:r>
                    <a:rPr lang="de-DE" sz="1200" b="1" dirty="0">
                      <a:latin typeface="Arial" charset="0"/>
                    </a:rPr>
                    <a:t>S</a:t>
                  </a:r>
                  <a:r>
                    <a:rPr kumimoji="0" lang="de-DE" sz="1200" b="1" i="0" u="none" strike="noStrike" cap="none" normalizeH="0" baseline="0" dirty="0">
                      <a:ln>
                        <a:noFill/>
                      </a:ln>
                      <a:solidFill>
                        <a:schemeClr val="tx1"/>
                      </a:solidFill>
                      <a:effectLst/>
                      <a:latin typeface="Arial" charset="0"/>
                    </a:rPr>
                    <a:t>uper </a:t>
                  </a:r>
                  <a:r>
                    <a:rPr kumimoji="0" lang="de-DE" sz="1200" b="1" i="0" u="none" strike="noStrike" cap="none" normalizeH="0" baseline="0" dirty="0" err="1">
                      <a:ln>
                        <a:noFill/>
                      </a:ln>
                      <a:solidFill>
                        <a:schemeClr val="tx1"/>
                      </a:solidFill>
                      <a:effectLst/>
                      <a:latin typeface="Arial" charset="0"/>
                    </a:rPr>
                    <a:t>senior</a:t>
                  </a:r>
                  <a:endParaRPr kumimoji="0" lang="de-DE" sz="1200" b="1" i="0" u="none" strike="noStrike" cap="none" normalizeH="0" baseline="0" dirty="0">
                    <a:ln>
                      <a:noFill/>
                    </a:ln>
                    <a:solidFill>
                      <a:schemeClr val="tx1"/>
                    </a:solidFill>
                    <a:effectLst/>
                    <a:latin typeface="Arial" charset="0"/>
                  </a:endParaRPr>
                </a:p>
              </p:txBody>
            </p:sp>
          </p:grpSp>
          <p:grpSp>
            <p:nvGrpSpPr>
              <p:cNvPr id="38" name="Gruppieren 37"/>
              <p:cNvGrpSpPr/>
              <p:nvPr/>
            </p:nvGrpSpPr>
            <p:grpSpPr>
              <a:xfrm>
                <a:off x="475928" y="1713882"/>
                <a:ext cx="1656184" cy="3307678"/>
                <a:chOff x="323528" y="1561482"/>
                <a:chExt cx="1656184" cy="3307678"/>
              </a:xfrm>
            </p:grpSpPr>
            <p:sp>
              <p:nvSpPr>
                <p:cNvPr id="48" name="Rechteck 47"/>
                <p:cNvSpPr/>
                <p:nvPr/>
              </p:nvSpPr>
              <p:spPr bwMode="auto">
                <a:xfrm>
                  <a:off x="323528" y="1988840"/>
                  <a:ext cx="1656184" cy="2880320"/>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72000" tIns="45720" rIns="36000" bIns="45720" numCol="1" rtlCol="0" anchor="t" anchorCtr="0" compatLnSpc="1">
                  <a:prstTxWarp prst="textNoShape">
                    <a:avLst/>
                  </a:prstTxWarp>
                </a:bodyPr>
                <a:lstStyle/>
                <a:p>
                  <a:pPr lvl="0">
                    <a:spcAft>
                      <a:spcPts val="300"/>
                    </a:spcAft>
                  </a:pPr>
                  <a:r>
                    <a:rPr lang="de-DE" sz="1000" b="1" dirty="0"/>
                    <a:t>Pari-passu:</a:t>
                  </a:r>
                </a:p>
                <a:p>
                  <a:pPr marL="90488" lvl="0" indent="-90488">
                    <a:spcAft>
                      <a:spcPts val="300"/>
                    </a:spcAft>
                    <a:buFont typeface="Arial" panose="020B0604020202020204" pitchFamily="34" charset="0"/>
                    <a:buChar char="•"/>
                  </a:pPr>
                  <a:r>
                    <a:rPr lang="de-DE" sz="1000" dirty="0" err="1"/>
                    <a:t>court</a:t>
                  </a:r>
                  <a:r>
                    <a:rPr lang="de-DE" sz="1000" dirty="0"/>
                    <a:t> </a:t>
                  </a:r>
                  <a:r>
                    <a:rPr lang="de-DE" sz="1000" dirty="0" err="1"/>
                    <a:t>costs</a:t>
                  </a:r>
                  <a:endParaRPr lang="de-DE" sz="1000" dirty="0"/>
                </a:p>
                <a:p>
                  <a:pPr marL="90488" lvl="0" indent="-90488">
                    <a:spcAft>
                      <a:spcPts val="300"/>
                    </a:spcAft>
                    <a:buFont typeface="Arial" panose="020B0604020202020204" pitchFamily="34" charset="0"/>
                    <a:buChar char="•"/>
                  </a:pPr>
                  <a:r>
                    <a:rPr lang="de-DE" sz="1000" dirty="0" err="1"/>
                    <a:t>administrator</a:t>
                  </a:r>
                  <a:r>
                    <a:rPr lang="de-DE" sz="1000" dirty="0"/>
                    <a:t> </a:t>
                  </a:r>
                  <a:r>
                    <a:rPr lang="de-DE" sz="1000" dirty="0" err="1"/>
                    <a:t>remuneration</a:t>
                  </a:r>
                  <a:endParaRPr lang="de-DE" sz="1000" dirty="0"/>
                </a:p>
                <a:p>
                  <a:pPr marL="90488" lvl="0" indent="-90488">
                    <a:spcAft>
                      <a:spcPts val="300"/>
                    </a:spcAft>
                    <a:buFont typeface="Arial" panose="020B0604020202020204" pitchFamily="34" charset="0"/>
                    <a:buChar char="•"/>
                  </a:pPr>
                  <a:r>
                    <a:rPr lang="de-DE" sz="1000" dirty="0"/>
                    <a:t>creditor </a:t>
                  </a:r>
                  <a:r>
                    <a:rPr lang="de-DE" sz="1000" dirty="0" err="1"/>
                    <a:t>committee</a:t>
                  </a:r>
                  <a:r>
                    <a:rPr lang="de-DE" sz="1000" dirty="0"/>
                    <a:t> </a:t>
                  </a:r>
                  <a:r>
                    <a:rPr lang="de-DE" sz="1000" dirty="0" err="1"/>
                    <a:t>remuneration</a:t>
                  </a:r>
                  <a:r>
                    <a:rPr lang="de-DE" sz="1000" dirty="0"/>
                    <a:t>/</a:t>
                  </a:r>
                  <a:r>
                    <a:rPr lang="de-DE" sz="1000" dirty="0" err="1"/>
                    <a:t>costs</a:t>
                  </a:r>
                  <a:endParaRPr lang="de-DE" sz="1000" dirty="0"/>
                </a:p>
                <a:p>
                  <a:pPr marL="90488" lvl="0" indent="-90488">
                    <a:spcAft>
                      <a:spcPts val="300"/>
                    </a:spcAft>
                    <a:buFont typeface="Arial" panose="020B0604020202020204" pitchFamily="34" charset="0"/>
                    <a:buChar char="•"/>
                  </a:pPr>
                  <a:r>
                    <a:rPr lang="de-DE" sz="1000" dirty="0"/>
                    <a:t>all </a:t>
                  </a:r>
                  <a:r>
                    <a:rPr lang="de-DE" sz="1000" dirty="0" err="1"/>
                    <a:t>claims</a:t>
                  </a:r>
                  <a:r>
                    <a:rPr lang="de-DE" sz="1000" dirty="0"/>
                    <a:t> </a:t>
                  </a:r>
                  <a:r>
                    <a:rPr lang="de-DE" sz="1000" dirty="0" err="1"/>
                    <a:t>incurred</a:t>
                  </a:r>
                  <a:r>
                    <a:rPr lang="de-DE" sz="1000" dirty="0"/>
                    <a:t> </a:t>
                  </a:r>
                  <a:r>
                    <a:rPr lang="de-DE" sz="1000" dirty="0" err="1"/>
                    <a:t>by</a:t>
                  </a:r>
                  <a:r>
                    <a:rPr lang="de-DE" sz="1000" dirty="0"/>
                    <a:t> </a:t>
                  </a:r>
                  <a:r>
                    <a:rPr lang="de-DE" sz="1000" dirty="0" err="1"/>
                    <a:t>administrator</a:t>
                  </a:r>
                  <a:r>
                    <a:rPr lang="de-DE" sz="1000" dirty="0"/>
                    <a:t> </a:t>
                  </a:r>
                  <a:r>
                    <a:rPr lang="de-DE" sz="1000" u="sng" dirty="0"/>
                    <a:t>after</a:t>
                  </a:r>
                  <a:r>
                    <a:rPr lang="de-DE" sz="1000" dirty="0"/>
                    <a:t> </a:t>
                  </a:r>
                  <a:r>
                    <a:rPr lang="de-DE" sz="1000" dirty="0" err="1"/>
                    <a:t>opening</a:t>
                  </a:r>
                  <a:r>
                    <a:rPr lang="de-DE" sz="1000" dirty="0"/>
                    <a:t> of </a:t>
                  </a:r>
                  <a:r>
                    <a:rPr lang="de-DE" sz="1000" dirty="0" err="1"/>
                    <a:t>proceedings</a:t>
                  </a:r>
                  <a:r>
                    <a:rPr lang="de-DE" sz="1000" dirty="0"/>
                    <a:t> </a:t>
                  </a:r>
                </a:p>
                <a:p>
                  <a:pPr marL="90488" lvl="0" indent="-90488">
                    <a:spcAft>
                      <a:spcPts val="300"/>
                    </a:spcAft>
                    <a:buFont typeface="Arial" panose="020B0604020202020204" pitchFamily="34" charset="0"/>
                    <a:buChar char="•"/>
                  </a:pPr>
                  <a:r>
                    <a:rPr lang="de-DE" sz="1000" dirty="0" err="1"/>
                    <a:t>if</a:t>
                  </a:r>
                  <a:r>
                    <a:rPr lang="de-DE" sz="1000" dirty="0"/>
                    <a:t> </a:t>
                  </a:r>
                  <a:r>
                    <a:rPr lang="de-DE" sz="1000" dirty="0" err="1"/>
                    <a:t>authorized</a:t>
                  </a:r>
                  <a:r>
                    <a:rPr lang="de-DE" sz="1000" dirty="0"/>
                    <a:t> </a:t>
                  </a:r>
                  <a:r>
                    <a:rPr lang="de-DE" sz="1000" dirty="0" err="1"/>
                    <a:t>by</a:t>
                  </a:r>
                  <a:r>
                    <a:rPr lang="de-DE" sz="1000" dirty="0"/>
                    <a:t> </a:t>
                  </a:r>
                  <a:r>
                    <a:rPr lang="de-DE" sz="1000" dirty="0" err="1"/>
                    <a:t>court</a:t>
                  </a:r>
                  <a:r>
                    <a:rPr lang="de-DE" sz="1000" dirty="0"/>
                    <a:t>: </a:t>
                  </a:r>
                  <a:r>
                    <a:rPr lang="de-DE" sz="1000" dirty="0" err="1"/>
                    <a:t>claims</a:t>
                  </a:r>
                  <a:r>
                    <a:rPr lang="de-DE" sz="1000" dirty="0"/>
                    <a:t> </a:t>
                  </a:r>
                  <a:r>
                    <a:rPr lang="de-DE" sz="1000" dirty="0" err="1"/>
                    <a:t>incurred</a:t>
                  </a:r>
                  <a:r>
                    <a:rPr lang="de-DE" sz="1000" dirty="0"/>
                    <a:t> </a:t>
                  </a:r>
                  <a:r>
                    <a:rPr lang="de-DE" sz="1000" dirty="0" err="1"/>
                    <a:t>by</a:t>
                  </a:r>
                  <a:r>
                    <a:rPr lang="de-DE" sz="1000" dirty="0"/>
                    <a:t> ad-</a:t>
                  </a:r>
                  <a:r>
                    <a:rPr lang="de-DE" sz="1000" dirty="0" err="1"/>
                    <a:t>ministrator</a:t>
                  </a:r>
                  <a:r>
                    <a:rPr lang="de-DE" sz="1000" dirty="0"/>
                    <a:t> </a:t>
                  </a:r>
                  <a:r>
                    <a:rPr lang="de-DE" sz="1000" u="sng" dirty="0" err="1"/>
                    <a:t>prior</a:t>
                  </a:r>
                  <a:r>
                    <a:rPr lang="de-DE" sz="1000" dirty="0"/>
                    <a:t> </a:t>
                  </a:r>
                  <a:r>
                    <a:rPr lang="de-DE" sz="1000" dirty="0" err="1"/>
                    <a:t>to</a:t>
                  </a:r>
                  <a:r>
                    <a:rPr lang="de-DE" sz="1000" dirty="0"/>
                    <a:t> </a:t>
                  </a:r>
                  <a:r>
                    <a:rPr lang="de-DE" sz="1000" dirty="0" err="1"/>
                    <a:t>opening</a:t>
                  </a:r>
                  <a:r>
                    <a:rPr lang="de-DE" sz="1000" dirty="0"/>
                    <a:t> of </a:t>
                  </a:r>
                  <a:r>
                    <a:rPr lang="de-DE" sz="1000" dirty="0" err="1"/>
                    <a:t>proceedings</a:t>
                  </a:r>
                  <a:r>
                    <a:rPr lang="de-DE" sz="1000" dirty="0"/>
                    <a:t>   </a:t>
                  </a:r>
                </a:p>
                <a:p>
                  <a:pPr marL="90488" lvl="0" indent="-90488">
                    <a:spcAft>
                      <a:spcPts val="300"/>
                    </a:spcAft>
                    <a:buFont typeface="Arial" panose="020B0604020202020204" pitchFamily="34" charset="0"/>
                    <a:buChar char="•"/>
                  </a:pPr>
                  <a:r>
                    <a:rPr lang="de-DE" sz="1000" dirty="0" err="1"/>
                    <a:t>certain</a:t>
                  </a:r>
                  <a:r>
                    <a:rPr lang="de-DE" sz="1000" dirty="0"/>
                    <a:t> </a:t>
                  </a:r>
                  <a:r>
                    <a:rPr lang="de-DE" sz="1000" dirty="0" err="1"/>
                    <a:t>tax</a:t>
                  </a:r>
                  <a:r>
                    <a:rPr lang="de-DE" sz="1000" dirty="0"/>
                    <a:t> </a:t>
                  </a:r>
                  <a:r>
                    <a:rPr lang="de-DE" sz="1000" dirty="0" err="1"/>
                    <a:t>liabilities</a:t>
                  </a:r>
                  <a:r>
                    <a:rPr lang="de-DE" sz="1000" dirty="0"/>
                    <a:t> </a:t>
                  </a:r>
                </a:p>
              </p:txBody>
            </p:sp>
            <p:sp>
              <p:nvSpPr>
                <p:cNvPr id="49" name="Rechteck 48"/>
                <p:cNvSpPr/>
                <p:nvPr/>
              </p:nvSpPr>
              <p:spPr bwMode="auto">
                <a:xfrm>
                  <a:off x="323528" y="1561482"/>
                  <a:ext cx="1656184" cy="355350"/>
                </a:xfrm>
                <a:prstGeom prst="rect">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charset="0"/>
                    <a:buNone/>
                    <a:tabLst/>
                  </a:pPr>
                  <a:r>
                    <a:rPr lang="de-DE" sz="1200" b="1" dirty="0"/>
                    <a:t>S</a:t>
                  </a:r>
                  <a:r>
                    <a:rPr kumimoji="0" lang="de-DE" sz="1200" b="1" i="0" u="none" strike="noStrike" cap="none" normalizeH="0" baseline="0" dirty="0">
                      <a:ln>
                        <a:noFill/>
                      </a:ln>
                      <a:solidFill>
                        <a:schemeClr val="tx1"/>
                      </a:solidFill>
                      <a:effectLst/>
                      <a:latin typeface="Arial" charset="0"/>
                    </a:rPr>
                    <a:t>uper-super </a:t>
                  </a:r>
                  <a:r>
                    <a:rPr kumimoji="0" lang="de-DE" sz="1200" b="1" i="0" u="none" strike="noStrike" cap="none" normalizeH="0" baseline="0" dirty="0" err="1">
                      <a:ln>
                        <a:noFill/>
                      </a:ln>
                      <a:solidFill>
                        <a:schemeClr val="tx1"/>
                      </a:solidFill>
                      <a:effectLst/>
                      <a:latin typeface="Arial" charset="0"/>
                    </a:rPr>
                    <a:t>senior</a:t>
                  </a:r>
                  <a:endParaRPr kumimoji="0" lang="de-DE" sz="1200" b="1" i="0" u="none" strike="noStrike" cap="none" normalizeH="0" baseline="0" dirty="0">
                    <a:ln>
                      <a:noFill/>
                    </a:ln>
                    <a:solidFill>
                      <a:schemeClr val="tx1"/>
                    </a:solidFill>
                    <a:effectLst/>
                    <a:latin typeface="Arial" charset="0"/>
                  </a:endParaRPr>
                </a:p>
              </p:txBody>
            </p:sp>
          </p:grpSp>
          <p:grpSp>
            <p:nvGrpSpPr>
              <p:cNvPr id="39" name="Gruppieren 38"/>
              <p:cNvGrpSpPr/>
              <p:nvPr/>
            </p:nvGrpSpPr>
            <p:grpSpPr>
              <a:xfrm>
                <a:off x="3923928" y="2513383"/>
                <a:ext cx="1656184" cy="2508177"/>
                <a:chOff x="323528" y="1561482"/>
                <a:chExt cx="1656184" cy="3307678"/>
              </a:xfrm>
            </p:grpSpPr>
            <p:sp>
              <p:nvSpPr>
                <p:cNvPr id="46" name="Rechteck 45"/>
                <p:cNvSpPr/>
                <p:nvPr/>
              </p:nvSpPr>
              <p:spPr bwMode="auto">
                <a:xfrm>
                  <a:off x="323528" y="1988840"/>
                  <a:ext cx="1656184" cy="2880320"/>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lvl="0">
                    <a:spcAft>
                      <a:spcPts val="300"/>
                    </a:spcAft>
                  </a:pPr>
                  <a:r>
                    <a:rPr lang="en-US" sz="1000" b="1" dirty="0"/>
                    <a:t>Pari-passu:</a:t>
                  </a:r>
                </a:p>
                <a:p>
                  <a:pPr marL="88900" lvl="0" indent="-88900">
                    <a:spcAft>
                      <a:spcPts val="300"/>
                    </a:spcAft>
                    <a:buFont typeface="Arial" panose="020B0604020202020204" pitchFamily="34" charset="0"/>
                    <a:buChar char="•"/>
                  </a:pPr>
                  <a:r>
                    <a:rPr lang="en-US" sz="1000" dirty="0"/>
                    <a:t>senior unsecured claims incurred prior to opening of proceedings</a:t>
                  </a:r>
                </a:p>
              </p:txBody>
            </p:sp>
            <p:sp>
              <p:nvSpPr>
                <p:cNvPr id="47" name="Rechteck 46"/>
                <p:cNvSpPr/>
                <p:nvPr/>
              </p:nvSpPr>
              <p:spPr bwMode="auto">
                <a:xfrm>
                  <a:off x="323528" y="1561482"/>
                  <a:ext cx="1656184" cy="355350"/>
                </a:xfrm>
                <a:prstGeom prst="rect">
                  <a:avLst/>
                </a:prstGeom>
                <a:solidFill>
                  <a:srgbClr val="4BA3DF">
                    <a:alpha val="37255"/>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charset="0"/>
                    <a:buNone/>
                    <a:tabLst/>
                  </a:pPr>
                  <a:r>
                    <a:rPr lang="de-DE" sz="1200" b="1" dirty="0">
                      <a:latin typeface="Arial" charset="0"/>
                    </a:rPr>
                    <a:t>S</a:t>
                  </a:r>
                  <a:r>
                    <a:rPr kumimoji="0" lang="de-DE" sz="1200" b="1" i="0" u="none" strike="noStrike" cap="none" normalizeH="0" baseline="0" dirty="0">
                      <a:ln>
                        <a:noFill/>
                      </a:ln>
                      <a:solidFill>
                        <a:schemeClr val="tx1"/>
                      </a:solidFill>
                      <a:effectLst/>
                      <a:latin typeface="Arial" charset="0"/>
                    </a:rPr>
                    <a:t>enior</a:t>
                  </a:r>
                </a:p>
              </p:txBody>
            </p:sp>
          </p:grpSp>
          <p:grpSp>
            <p:nvGrpSpPr>
              <p:cNvPr id="40" name="Gruppieren 39"/>
              <p:cNvGrpSpPr/>
              <p:nvPr/>
            </p:nvGrpSpPr>
            <p:grpSpPr>
              <a:xfrm>
                <a:off x="7460704" y="3072087"/>
                <a:ext cx="1656184" cy="1949473"/>
                <a:chOff x="323528" y="1478789"/>
                <a:chExt cx="1656184" cy="3390371"/>
              </a:xfrm>
            </p:grpSpPr>
            <p:sp>
              <p:nvSpPr>
                <p:cNvPr id="44" name="Rechteck 43"/>
                <p:cNvSpPr/>
                <p:nvPr/>
              </p:nvSpPr>
              <p:spPr bwMode="auto">
                <a:xfrm>
                  <a:off x="323528" y="1988840"/>
                  <a:ext cx="1656184" cy="2880320"/>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lvl="0">
                    <a:spcAft>
                      <a:spcPts val="300"/>
                    </a:spcAft>
                  </a:pPr>
                  <a:r>
                    <a:rPr lang="en-US" sz="1000" b="1" dirty="0"/>
                    <a:t>Pari-passu</a:t>
                  </a:r>
                  <a:r>
                    <a:rPr lang="en-US" sz="1000" i="1" dirty="0"/>
                    <a:t>: </a:t>
                  </a:r>
                </a:p>
                <a:p>
                  <a:pPr marL="180975" lvl="0" indent="-180975">
                    <a:spcAft>
                      <a:spcPts val="300"/>
                    </a:spcAft>
                    <a:buFont typeface="Arial" panose="020B0604020202020204" pitchFamily="34" charset="0"/>
                    <a:buChar char="•"/>
                  </a:pPr>
                  <a:r>
                    <a:rPr lang="en-US" sz="1000" dirty="0"/>
                    <a:t>redemption of equity vis-à-vis shareholders</a:t>
                  </a:r>
                </a:p>
              </p:txBody>
            </p:sp>
            <p:sp>
              <p:nvSpPr>
                <p:cNvPr id="45" name="Rechteck 44"/>
                <p:cNvSpPr/>
                <p:nvPr/>
              </p:nvSpPr>
              <p:spPr bwMode="auto">
                <a:xfrm>
                  <a:off x="323528" y="1478789"/>
                  <a:ext cx="1656184" cy="438042"/>
                </a:xfrm>
                <a:prstGeom prst="rect">
                  <a:avLst/>
                </a:prstGeom>
                <a:solidFill>
                  <a:srgbClr val="22228B">
                    <a:alpha val="54118"/>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charset="0"/>
                    <a:buNone/>
                    <a:tabLst/>
                  </a:pPr>
                  <a:r>
                    <a:rPr lang="de-DE" sz="1200" b="1" dirty="0">
                      <a:latin typeface="Arial" charset="0"/>
                    </a:rPr>
                    <a:t>E</a:t>
                  </a:r>
                  <a:r>
                    <a:rPr kumimoji="0" lang="de-DE" sz="1200" b="1" i="0" u="none" strike="noStrike" cap="none" normalizeH="0" baseline="0" dirty="0">
                      <a:ln>
                        <a:noFill/>
                      </a:ln>
                      <a:solidFill>
                        <a:schemeClr val="tx1"/>
                      </a:solidFill>
                      <a:effectLst/>
                      <a:latin typeface="Arial" charset="0"/>
                    </a:rPr>
                    <a:t>quity</a:t>
                  </a:r>
                </a:p>
              </p:txBody>
            </p:sp>
          </p:grpSp>
          <p:grpSp>
            <p:nvGrpSpPr>
              <p:cNvPr id="41" name="Gruppieren 40"/>
              <p:cNvGrpSpPr/>
              <p:nvPr/>
            </p:nvGrpSpPr>
            <p:grpSpPr>
              <a:xfrm>
                <a:off x="5652120" y="2837444"/>
                <a:ext cx="1656184" cy="2184116"/>
                <a:chOff x="323528" y="1561482"/>
                <a:chExt cx="1656184" cy="3307678"/>
              </a:xfrm>
            </p:grpSpPr>
            <p:sp>
              <p:nvSpPr>
                <p:cNvPr id="42" name="Rechteck 41"/>
                <p:cNvSpPr/>
                <p:nvPr/>
              </p:nvSpPr>
              <p:spPr bwMode="auto">
                <a:xfrm>
                  <a:off x="323528" y="1988840"/>
                  <a:ext cx="1656184" cy="2880320"/>
                </a:xfrm>
                <a:prstGeom prst="rect">
                  <a:avLst/>
                </a:prstGeom>
                <a:solidFill>
                  <a:schemeClr val="bg1">
                    <a:lumMod val="9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lvl="0">
                    <a:spcAft>
                      <a:spcPts val="300"/>
                    </a:spcAft>
                  </a:pPr>
                  <a:r>
                    <a:rPr lang="en-US" sz="1000" b="1" dirty="0"/>
                    <a:t>Waterfall: </a:t>
                  </a:r>
                </a:p>
                <a:p>
                  <a:pPr marL="228600" lvl="0" indent="-228600">
                    <a:spcAft>
                      <a:spcPts val="200"/>
                    </a:spcAft>
                    <a:buFont typeface="+mj-lt"/>
                    <a:buAutoNum type="arabicPeriod"/>
                  </a:pPr>
                  <a:r>
                    <a:rPr lang="en-US" sz="1000" dirty="0"/>
                    <a:t>subordinated debt</a:t>
                  </a:r>
                </a:p>
                <a:p>
                  <a:pPr marL="228600" lvl="0" indent="-228600">
                    <a:spcAft>
                      <a:spcPts val="200"/>
                    </a:spcAft>
                    <a:buFont typeface="+mj-lt"/>
                    <a:buAutoNum type="arabicPeriod"/>
                  </a:pPr>
                  <a:r>
                    <a:rPr lang="en-US" sz="1000" dirty="0"/>
                    <a:t>creditor’s interest due after opening of proceedings</a:t>
                  </a:r>
                </a:p>
                <a:p>
                  <a:pPr marL="228600" lvl="0" indent="-228600">
                    <a:spcAft>
                      <a:spcPts val="200"/>
                    </a:spcAft>
                    <a:buFont typeface="+mj-lt"/>
                    <a:buAutoNum type="arabicPeriod"/>
                  </a:pPr>
                  <a:r>
                    <a:rPr lang="en-US" sz="1000" dirty="0"/>
                    <a:t>costs of creditors regarding proceedings</a:t>
                  </a:r>
                </a:p>
                <a:p>
                  <a:pPr marL="228600" lvl="0" indent="-228600">
                    <a:spcAft>
                      <a:spcPts val="200"/>
                    </a:spcAft>
                    <a:buFont typeface="+mj-lt"/>
                    <a:buAutoNum type="arabicPeriod"/>
                  </a:pPr>
                  <a:r>
                    <a:rPr lang="en-US" sz="1000" dirty="0"/>
                    <a:t>administrative fines (i.e. “anti-trust”)</a:t>
                  </a:r>
                </a:p>
                <a:p>
                  <a:pPr marL="228600" lvl="0" indent="-228600">
                    <a:spcAft>
                      <a:spcPts val="200"/>
                    </a:spcAft>
                    <a:buFont typeface="+mj-lt"/>
                    <a:buAutoNum type="arabicPeriod"/>
                  </a:pPr>
                  <a:r>
                    <a:rPr lang="en-US" sz="1000" dirty="0"/>
                    <a:t>shareholder loans</a:t>
                  </a:r>
                </a:p>
              </p:txBody>
            </p:sp>
            <p:sp>
              <p:nvSpPr>
                <p:cNvPr id="43" name="Rechteck 42"/>
                <p:cNvSpPr/>
                <p:nvPr/>
              </p:nvSpPr>
              <p:spPr bwMode="auto">
                <a:xfrm>
                  <a:off x="323528" y="1561482"/>
                  <a:ext cx="1656184" cy="355350"/>
                </a:xfrm>
                <a:prstGeom prst="rect">
                  <a:avLst/>
                </a:prstGeom>
                <a:solidFill>
                  <a:srgbClr val="99A9CD">
                    <a:alpha val="37255"/>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449263" rtl="0" eaLnBrk="1" fontAlgn="base" latinLnBrk="0" hangingPunct="0">
                    <a:lnSpc>
                      <a:spcPct val="93000"/>
                    </a:lnSpc>
                    <a:spcBef>
                      <a:spcPct val="0"/>
                    </a:spcBef>
                    <a:spcAft>
                      <a:spcPct val="0"/>
                    </a:spcAft>
                    <a:buClr>
                      <a:srgbClr val="000000"/>
                    </a:buClr>
                    <a:buSzPct val="100000"/>
                    <a:buFont typeface="Times New Roman" charset="0"/>
                    <a:buNone/>
                    <a:tabLst/>
                  </a:pPr>
                  <a:r>
                    <a:rPr lang="de-DE" sz="1200" b="1" dirty="0">
                      <a:latin typeface="Arial" charset="0"/>
                    </a:rPr>
                    <a:t>J</a:t>
                  </a:r>
                  <a:r>
                    <a:rPr kumimoji="0" lang="de-DE" sz="1200" b="1" i="0" u="none" strike="noStrike" cap="none" normalizeH="0" baseline="0" dirty="0">
                      <a:ln>
                        <a:noFill/>
                      </a:ln>
                      <a:solidFill>
                        <a:schemeClr val="tx1"/>
                      </a:solidFill>
                      <a:effectLst/>
                      <a:latin typeface="Arial" charset="0"/>
                    </a:rPr>
                    <a:t>unior </a:t>
                  </a:r>
                </a:p>
              </p:txBody>
            </p:sp>
          </p:grpSp>
        </p:grpSp>
        <p:sp>
          <p:nvSpPr>
            <p:cNvPr id="35" name="Textfeld 34"/>
            <p:cNvSpPr txBox="1"/>
            <p:nvPr/>
          </p:nvSpPr>
          <p:spPr>
            <a:xfrm>
              <a:off x="1791318" y="5340068"/>
              <a:ext cx="5328592" cy="480149"/>
            </a:xfrm>
            <a:prstGeom prst="rect">
              <a:avLst/>
            </a:prstGeom>
            <a:solidFill>
              <a:schemeClr val="bg1">
                <a:lumMod val="95000"/>
              </a:schemeClr>
            </a:solidFill>
          </p:spPr>
          <p:txBody>
            <a:bodyPr wrap="square" lIns="180000" rtlCol="0">
              <a:spAutoFit/>
            </a:bodyPr>
            <a:lstStyle/>
            <a:p>
              <a:r>
                <a:rPr lang="de-DE" sz="1400" dirty="0" err="1"/>
                <a:t>administrator</a:t>
              </a:r>
              <a:r>
                <a:rPr lang="de-DE" sz="1400" dirty="0"/>
                <a:t> </a:t>
              </a:r>
              <a:r>
                <a:rPr lang="de-DE" sz="1400" dirty="0" err="1"/>
                <a:t>can</a:t>
              </a:r>
              <a:r>
                <a:rPr lang="de-DE" sz="1400" dirty="0"/>
                <a:t> </a:t>
              </a:r>
              <a:r>
                <a:rPr lang="de-DE" sz="1400" dirty="0" err="1"/>
                <a:t>be</a:t>
              </a:r>
              <a:r>
                <a:rPr lang="de-DE" sz="1400" dirty="0"/>
                <a:t> </a:t>
              </a:r>
              <a:r>
                <a:rPr lang="de-DE" sz="1400" dirty="0" err="1"/>
                <a:t>personally</a:t>
              </a:r>
              <a:r>
                <a:rPr lang="de-DE" sz="1400" dirty="0"/>
                <a:t> </a:t>
              </a:r>
              <a:r>
                <a:rPr lang="de-DE" sz="1400" dirty="0" err="1"/>
                <a:t>liable</a:t>
              </a:r>
              <a:r>
                <a:rPr lang="de-DE" sz="1400" dirty="0"/>
                <a:t> </a:t>
              </a:r>
              <a:r>
                <a:rPr lang="de-DE" sz="1400" dirty="0" err="1"/>
                <a:t>if</a:t>
              </a:r>
              <a:r>
                <a:rPr lang="de-DE" sz="1400" dirty="0"/>
                <a:t> super-super </a:t>
              </a:r>
              <a:r>
                <a:rPr lang="de-DE" sz="1400" dirty="0" err="1"/>
                <a:t>senior</a:t>
              </a:r>
              <a:r>
                <a:rPr lang="de-DE" sz="1400" dirty="0"/>
                <a:t> </a:t>
              </a:r>
              <a:r>
                <a:rPr lang="de-DE" sz="1400" dirty="0" err="1"/>
                <a:t>claims</a:t>
              </a:r>
              <a:r>
                <a:rPr lang="de-DE" sz="1400" dirty="0"/>
                <a:t> </a:t>
              </a:r>
              <a:r>
                <a:rPr lang="de-DE" sz="1400" dirty="0" err="1"/>
                <a:t>can</a:t>
              </a:r>
              <a:r>
                <a:rPr lang="de-DE" sz="1400" dirty="0"/>
                <a:t> not </a:t>
              </a:r>
              <a:r>
                <a:rPr lang="de-DE" sz="1400" dirty="0" err="1"/>
                <a:t>be</a:t>
              </a:r>
              <a:r>
                <a:rPr lang="de-DE" sz="1400" dirty="0"/>
                <a:t> </a:t>
              </a:r>
              <a:r>
                <a:rPr lang="de-DE" sz="1400" dirty="0" err="1"/>
                <a:t>paid</a:t>
              </a:r>
              <a:r>
                <a:rPr lang="de-DE" sz="1400" dirty="0"/>
                <a:t> in </a:t>
              </a:r>
              <a:r>
                <a:rPr lang="de-DE" sz="1400" dirty="0" err="1"/>
                <a:t>full</a:t>
              </a:r>
              <a:r>
                <a:rPr lang="de-DE" sz="1400" dirty="0"/>
                <a:t> out of </a:t>
              </a:r>
              <a:r>
                <a:rPr lang="de-DE" sz="1400" dirty="0" err="1"/>
                <a:t>insolvency</a:t>
              </a:r>
              <a:r>
                <a:rPr lang="de-DE" sz="1400" dirty="0"/>
                <a:t> </a:t>
              </a:r>
              <a:r>
                <a:rPr lang="de-DE" sz="1400" dirty="0" err="1"/>
                <a:t>estate</a:t>
              </a:r>
              <a:r>
                <a:rPr lang="de-DE" sz="1400" dirty="0"/>
                <a:t>! </a:t>
              </a:r>
            </a:p>
          </p:txBody>
        </p:sp>
        <p:sp>
          <p:nvSpPr>
            <p:cNvPr id="36" name="Nach oben gebogener Pfeil 35"/>
            <p:cNvSpPr/>
            <p:nvPr/>
          </p:nvSpPr>
          <p:spPr bwMode="auto">
            <a:xfrm rot="5400000">
              <a:off x="968037" y="4867613"/>
              <a:ext cx="900100" cy="964987"/>
            </a:xfrm>
            <a:prstGeom prst="bentUpArrow">
              <a:avLst/>
            </a:prstGeom>
            <a:solidFill>
              <a:schemeClr val="accent5">
                <a:lumMod val="60000"/>
                <a:lumOff val="40000"/>
              </a:schemeClr>
            </a:solidFill>
            <a:ln w="1905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charset="0"/>
                <a:buNone/>
                <a:tabLst/>
              </a:pPr>
              <a:endParaRPr kumimoji="0" lang="de-DE" sz="1800" b="0" i="0" u="none" strike="noStrike" cap="none" normalizeH="0" baseline="0">
                <a:ln>
                  <a:noFill/>
                </a:ln>
                <a:solidFill>
                  <a:schemeClr val="bg1"/>
                </a:solidFill>
                <a:effectLst/>
                <a:latin typeface="Arial" charset="0"/>
              </a:endParaRPr>
            </a:p>
          </p:txBody>
        </p:sp>
      </p:grpSp>
      <p:pic>
        <p:nvPicPr>
          <p:cNvPr id="23" name="Grafik 2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596" y="1565111"/>
            <a:ext cx="521970" cy="425502"/>
          </a:xfrm>
          <a:prstGeom prst="rect">
            <a:avLst/>
          </a:prstGeom>
        </p:spPr>
      </p:pic>
    </p:spTree>
    <p:extLst>
      <p:ext uri="{BB962C8B-B14F-4D97-AF65-F5344CB8AC3E}">
        <p14:creationId xmlns:p14="http://schemas.microsoft.com/office/powerpoint/2010/main" val="152900426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8675"/>
            <a:ext cx="8229600" cy="458233"/>
          </a:xfrm>
        </p:spPr>
        <p:txBody>
          <a:bodyPr>
            <a:normAutofit/>
          </a:bodyPr>
          <a:lstStyle/>
          <a:p>
            <a:r>
              <a:rPr lang="de-DE" sz="2400" b="1" dirty="0">
                <a:solidFill>
                  <a:srgbClr val="014E9E"/>
                </a:solidFill>
              </a:rPr>
              <a:t>II.1 </a:t>
            </a:r>
            <a:r>
              <a:rPr lang="en-US" sz="2400" b="1" dirty="0">
                <a:solidFill>
                  <a:srgbClr val="014E9E"/>
                </a:solidFill>
              </a:rPr>
              <a:t>Financing by Stakeholders – Secured creditors</a:t>
            </a:r>
            <a:endParaRPr lang="de-DE" sz="2400" dirty="0"/>
          </a:p>
        </p:txBody>
      </p:sp>
      <p:grpSp>
        <p:nvGrpSpPr>
          <p:cNvPr id="23" name="Gruppieren 22"/>
          <p:cNvGrpSpPr/>
          <p:nvPr/>
        </p:nvGrpSpPr>
        <p:grpSpPr>
          <a:xfrm>
            <a:off x="294383" y="2115446"/>
            <a:ext cx="8392417" cy="4629713"/>
            <a:chOff x="503238" y="1712913"/>
            <a:chExt cx="8142287" cy="3952875"/>
          </a:xfrm>
        </p:grpSpPr>
        <p:grpSp>
          <p:nvGrpSpPr>
            <p:cNvPr id="24" name="Gruppieren 23"/>
            <p:cNvGrpSpPr/>
            <p:nvPr/>
          </p:nvGrpSpPr>
          <p:grpSpPr>
            <a:xfrm>
              <a:off x="503238" y="1712913"/>
              <a:ext cx="8142287" cy="3952875"/>
              <a:chOff x="503238" y="1712913"/>
              <a:chExt cx="8142287" cy="3952875"/>
            </a:xfrm>
          </p:grpSpPr>
          <p:grpSp>
            <p:nvGrpSpPr>
              <p:cNvPr id="28" name="Group 2"/>
              <p:cNvGrpSpPr>
                <a:grpSpLocks/>
              </p:cNvGrpSpPr>
              <p:nvPr/>
            </p:nvGrpSpPr>
            <p:grpSpPr bwMode="auto">
              <a:xfrm>
                <a:off x="503238" y="1712913"/>
                <a:ext cx="2438400" cy="3883025"/>
                <a:chOff x="317" y="1079"/>
                <a:chExt cx="1536" cy="2446"/>
              </a:xfrm>
            </p:grpSpPr>
            <p:sp>
              <p:nvSpPr>
                <p:cNvPr id="58" name="Text Box 3"/>
                <p:cNvSpPr txBox="1">
                  <a:spLocks noChangeArrowheads="1"/>
                </p:cNvSpPr>
                <p:nvPr/>
              </p:nvSpPr>
              <p:spPr bwMode="auto">
                <a:xfrm>
                  <a:off x="319" y="2881"/>
                  <a:ext cx="1534" cy="644"/>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Germany</a:t>
                  </a:r>
                </a:p>
              </p:txBody>
            </p:sp>
            <p:sp>
              <p:nvSpPr>
                <p:cNvPr id="59" name="Text Box 4"/>
                <p:cNvSpPr txBox="1">
                  <a:spLocks noChangeArrowheads="1"/>
                </p:cNvSpPr>
                <p:nvPr/>
              </p:nvSpPr>
              <p:spPr bwMode="auto">
                <a:xfrm>
                  <a:off x="319" y="1079"/>
                  <a:ext cx="1534"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Jurisdiction</a:t>
                  </a:r>
                  <a:endParaRPr lang="de-DE" sz="1600" dirty="0">
                    <a:solidFill>
                      <a:srgbClr val="FFFFFF"/>
                    </a:solidFill>
                  </a:endParaRPr>
                </a:p>
              </p:txBody>
            </p:sp>
            <p:sp>
              <p:nvSpPr>
                <p:cNvPr id="60" name="Text Box 5"/>
                <p:cNvSpPr txBox="1">
                  <a:spLocks noChangeArrowheads="1"/>
                </p:cNvSpPr>
                <p:nvPr/>
              </p:nvSpPr>
              <p:spPr bwMode="auto">
                <a:xfrm>
                  <a:off x="317" y="2125"/>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a:t>
                  </a:r>
                  <a:r>
                    <a:rPr lang="de-DE" sz="1600" dirty="0" err="1">
                      <a:solidFill>
                        <a:schemeClr val="bg1">
                          <a:lumMod val="50000"/>
                        </a:schemeClr>
                      </a:solidFill>
                    </a:rPr>
                    <a:t>Netherlands</a:t>
                  </a:r>
                  <a:endParaRPr lang="de-DE" sz="1600" dirty="0">
                    <a:solidFill>
                      <a:schemeClr val="bg1">
                        <a:lumMod val="50000"/>
                      </a:schemeClr>
                    </a:solidFill>
                  </a:endParaRPr>
                </a:p>
              </p:txBody>
            </p:sp>
            <p:sp>
              <p:nvSpPr>
                <p:cNvPr id="61" name="Text Box 6"/>
                <p:cNvSpPr txBox="1">
                  <a:spLocks noChangeArrowheads="1"/>
                </p:cNvSpPr>
                <p:nvPr/>
              </p:nvSpPr>
              <p:spPr bwMode="auto">
                <a:xfrm>
                  <a:off x="317" y="1379"/>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UK</a:t>
                  </a:r>
                </a:p>
              </p:txBody>
            </p:sp>
          </p:grpSp>
          <p:grpSp>
            <p:nvGrpSpPr>
              <p:cNvPr id="29" name="Group 7"/>
              <p:cNvGrpSpPr>
                <a:grpSpLocks/>
              </p:cNvGrpSpPr>
              <p:nvPr/>
            </p:nvGrpSpPr>
            <p:grpSpPr bwMode="auto">
              <a:xfrm>
                <a:off x="3311525" y="1714500"/>
                <a:ext cx="5334000" cy="3951288"/>
                <a:chOff x="2086" y="1080"/>
                <a:chExt cx="3360" cy="2489"/>
              </a:xfrm>
            </p:grpSpPr>
            <p:sp>
              <p:nvSpPr>
                <p:cNvPr id="54" name="Text Box 8"/>
                <p:cNvSpPr txBox="1">
                  <a:spLocks noChangeArrowheads="1"/>
                </p:cNvSpPr>
                <p:nvPr/>
              </p:nvSpPr>
              <p:spPr bwMode="auto">
                <a:xfrm>
                  <a:off x="2086" y="1080"/>
                  <a:ext cx="3360"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Financing</a:t>
                  </a:r>
                  <a:r>
                    <a:rPr lang="de-DE" sz="1600" dirty="0">
                      <a:solidFill>
                        <a:srgbClr val="FFFFFF"/>
                      </a:solidFill>
                    </a:rPr>
                    <a:t> </a:t>
                  </a:r>
                  <a:r>
                    <a:rPr lang="de-DE" sz="1600" dirty="0" err="1">
                      <a:solidFill>
                        <a:srgbClr val="FFFFFF"/>
                      </a:solidFill>
                    </a:rPr>
                    <a:t>by</a:t>
                  </a:r>
                  <a:r>
                    <a:rPr lang="de-DE" sz="1600" dirty="0">
                      <a:solidFill>
                        <a:srgbClr val="FFFFFF"/>
                      </a:solidFill>
                    </a:rPr>
                    <a:t> </a:t>
                  </a:r>
                  <a:r>
                    <a:rPr lang="de-DE" sz="1600" dirty="0" err="1">
                      <a:solidFill>
                        <a:srgbClr val="FFFFFF"/>
                      </a:solidFill>
                    </a:rPr>
                    <a:t>secured</a:t>
                  </a:r>
                  <a:r>
                    <a:rPr lang="de-DE" sz="1600" dirty="0">
                      <a:solidFill>
                        <a:srgbClr val="FFFFFF"/>
                      </a:solidFill>
                    </a:rPr>
                    <a:t> </a:t>
                  </a:r>
                  <a:r>
                    <a:rPr lang="de-DE" sz="1600" dirty="0" err="1">
                      <a:solidFill>
                        <a:srgbClr val="FFFFFF"/>
                      </a:solidFill>
                    </a:rPr>
                    <a:t>creditors</a:t>
                  </a:r>
                  <a:r>
                    <a:rPr lang="de-DE" sz="1600" dirty="0">
                      <a:solidFill>
                        <a:srgbClr val="FFFFFF"/>
                      </a:solidFill>
                    </a:rPr>
                    <a:t> in a </a:t>
                  </a:r>
                  <a:r>
                    <a:rPr lang="de-DE" sz="1600" dirty="0" err="1">
                      <a:solidFill>
                        <a:srgbClr val="FFFFFF"/>
                      </a:solidFill>
                    </a:rPr>
                    <a:t>nutshell</a:t>
                  </a:r>
                  <a:endParaRPr lang="de-DE" sz="1600" dirty="0">
                    <a:solidFill>
                      <a:srgbClr val="FFFFFF"/>
                    </a:solidFill>
                  </a:endParaRPr>
                </a:p>
              </p:txBody>
            </p:sp>
            <p:sp>
              <p:nvSpPr>
                <p:cNvPr id="55" name="Text Box 9"/>
                <p:cNvSpPr txBox="1">
                  <a:spLocks noChangeArrowheads="1"/>
                </p:cNvSpPr>
                <p:nvPr/>
              </p:nvSpPr>
              <p:spPr bwMode="auto">
                <a:xfrm>
                  <a:off x="2086" y="1344"/>
                  <a:ext cx="3360" cy="676"/>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err="1">
                      <a:solidFill>
                        <a:srgbClr val="FFFFFF">
                          <a:lumMod val="50000"/>
                        </a:srgbClr>
                      </a:solidFill>
                    </a:rPr>
                    <a:t>Existing</a:t>
                  </a:r>
                  <a:r>
                    <a:rPr lang="de-DE" sz="1100" dirty="0">
                      <a:solidFill>
                        <a:srgbClr val="FFFFFF">
                          <a:lumMod val="50000"/>
                        </a:srgbClr>
                      </a:solidFill>
                    </a:rPr>
                    <a:t> </a:t>
                  </a:r>
                  <a:r>
                    <a:rPr lang="de-DE" sz="1100" dirty="0" err="1">
                      <a:solidFill>
                        <a:srgbClr val="FFFFFF">
                          <a:lumMod val="50000"/>
                        </a:srgbClr>
                      </a:solidFill>
                    </a:rPr>
                    <a:t>secured</a:t>
                  </a:r>
                  <a:r>
                    <a:rPr lang="de-DE" sz="1100" dirty="0">
                      <a:solidFill>
                        <a:srgbClr val="FFFFFF">
                          <a:lumMod val="50000"/>
                        </a:srgbClr>
                      </a:solidFill>
                    </a:rPr>
                    <a:t> </a:t>
                  </a:r>
                  <a:r>
                    <a:rPr lang="de-DE" sz="1100" dirty="0" err="1">
                      <a:solidFill>
                        <a:srgbClr val="FFFFFF">
                          <a:lumMod val="50000"/>
                        </a:srgbClr>
                      </a:solidFill>
                    </a:rPr>
                    <a:t>creditors</a:t>
                  </a:r>
                  <a:r>
                    <a:rPr lang="de-DE" sz="1100" dirty="0">
                      <a:solidFill>
                        <a:srgbClr val="FFFFFF">
                          <a:lumMod val="50000"/>
                        </a:srgbClr>
                      </a:solidFill>
                    </a:rPr>
                    <a:t> </a:t>
                  </a:r>
                  <a:r>
                    <a:rPr lang="de-DE" sz="1100" dirty="0" err="1">
                      <a:solidFill>
                        <a:srgbClr val="FFFFFF">
                          <a:lumMod val="50000"/>
                        </a:srgbClr>
                      </a:solidFill>
                    </a:rPr>
                    <a:t>may</a:t>
                  </a:r>
                  <a:r>
                    <a:rPr lang="de-DE" sz="1100" dirty="0">
                      <a:solidFill>
                        <a:srgbClr val="FFFFFF">
                          <a:lumMod val="50000"/>
                        </a:srgbClr>
                      </a:solidFill>
                    </a:rPr>
                    <a:t> </a:t>
                  </a:r>
                  <a:r>
                    <a:rPr lang="de-DE" sz="1100" dirty="0" err="1">
                      <a:solidFill>
                        <a:srgbClr val="FFFFFF">
                          <a:lumMod val="50000"/>
                        </a:srgbClr>
                      </a:solidFill>
                    </a:rPr>
                    <a:t>provide</a:t>
                  </a:r>
                  <a:r>
                    <a:rPr lang="de-DE" sz="1100" dirty="0">
                      <a:solidFill>
                        <a:srgbClr val="FFFFFF">
                          <a:lumMod val="50000"/>
                        </a:srgbClr>
                      </a:solidFill>
                    </a:rPr>
                    <a:t> additional </a:t>
                  </a:r>
                  <a:r>
                    <a:rPr lang="de-DE" sz="1100" dirty="0" err="1">
                      <a:solidFill>
                        <a:srgbClr val="FFFFFF">
                          <a:lumMod val="50000"/>
                        </a:srgbClr>
                      </a:solidFill>
                    </a:rPr>
                    <a:t>funding</a:t>
                  </a:r>
                  <a:endParaRPr lang="de-DE" sz="1100" dirty="0">
                    <a:solidFill>
                      <a:srgbClr val="FFFFFF">
                        <a:lumMod val="50000"/>
                      </a:srgbClr>
                    </a:solidFill>
                  </a:endParaRP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Purpose of funding: liquidity vs payment of expenses/priority claims vs ongoing trading?</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Type of funding: extended overdraft or term loan</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Protection: </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unencumbered assets – less likely given prevalence of floating charges</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status as administration expenses</a:t>
                  </a:r>
                  <a:endParaRPr lang="de-DE" sz="1050" dirty="0">
                    <a:solidFill>
                      <a:srgbClr val="FFFFFF">
                        <a:lumMod val="50000"/>
                      </a:srgbClr>
                    </a:solidFill>
                  </a:endParaRPr>
                </a:p>
              </p:txBody>
            </p:sp>
            <p:sp>
              <p:nvSpPr>
                <p:cNvPr id="56" name="Text Box 10"/>
                <p:cNvSpPr txBox="1">
                  <a:spLocks noChangeArrowheads="1"/>
                </p:cNvSpPr>
                <p:nvPr/>
              </p:nvSpPr>
              <p:spPr bwMode="auto">
                <a:xfrm>
                  <a:off x="2086" y="2880"/>
                  <a:ext cx="3360" cy="689"/>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secured</a:t>
                  </a:r>
                  <a:r>
                    <a:rPr lang="de-DE" sz="1150" dirty="0">
                      <a:solidFill>
                        <a:schemeClr val="bg1">
                          <a:lumMod val="50000"/>
                        </a:schemeClr>
                      </a:solidFill>
                    </a:rPr>
                    <a:t> creditor </a:t>
                  </a:r>
                  <a:r>
                    <a:rPr lang="de-DE" sz="1150" dirty="0" err="1">
                      <a:solidFill>
                        <a:schemeClr val="bg1">
                          <a:lumMod val="50000"/>
                        </a:schemeClr>
                      </a:solidFill>
                    </a:rPr>
                    <a:t>might</a:t>
                  </a:r>
                  <a:r>
                    <a:rPr lang="de-DE" sz="1150" dirty="0">
                      <a:solidFill>
                        <a:schemeClr val="bg1">
                          <a:lumMod val="50000"/>
                        </a:schemeClr>
                      </a:solidFill>
                    </a:rPr>
                    <a:t> </a:t>
                  </a:r>
                  <a:r>
                    <a:rPr lang="de-DE" sz="1150" dirty="0" err="1">
                      <a:solidFill>
                        <a:schemeClr val="bg1">
                          <a:lumMod val="50000"/>
                        </a:schemeClr>
                      </a:solidFill>
                    </a:rPr>
                    <a:t>allow</a:t>
                  </a:r>
                  <a:r>
                    <a:rPr lang="de-DE" sz="1150" dirty="0">
                      <a:solidFill>
                        <a:schemeClr val="bg1">
                          <a:lumMod val="50000"/>
                        </a:schemeClr>
                      </a:solidFill>
                    </a:rPr>
                    <a:t> </a:t>
                  </a:r>
                  <a:r>
                    <a:rPr lang="de-DE" sz="1150" dirty="0" err="1">
                      <a:solidFill>
                        <a:schemeClr val="bg1">
                          <a:lumMod val="50000"/>
                        </a:schemeClr>
                      </a:solidFill>
                    </a:rPr>
                    <a:t>debtor</a:t>
                  </a:r>
                  <a:r>
                    <a:rPr lang="de-DE" sz="1150" dirty="0">
                      <a:solidFill>
                        <a:schemeClr val="bg1">
                          <a:lumMod val="50000"/>
                        </a:schemeClr>
                      </a:solidFill>
                    </a:rPr>
                    <a:t> </a:t>
                  </a:r>
                  <a:r>
                    <a:rPr lang="de-DE" sz="1150" dirty="0" err="1">
                      <a:solidFill>
                        <a:schemeClr val="bg1">
                          <a:lumMod val="50000"/>
                        </a:schemeClr>
                      </a:solidFill>
                    </a:rPr>
                    <a:t>to</a:t>
                  </a:r>
                  <a:r>
                    <a:rPr lang="de-DE" sz="1150" dirty="0">
                      <a:solidFill>
                        <a:schemeClr val="bg1">
                          <a:lumMod val="50000"/>
                        </a:schemeClr>
                      </a:solidFill>
                    </a:rPr>
                    <a:t> </a:t>
                  </a:r>
                  <a:r>
                    <a:rPr lang="de-DE" sz="1150" dirty="0" err="1">
                      <a:solidFill>
                        <a:schemeClr val="bg1">
                          <a:lumMod val="50000"/>
                        </a:schemeClr>
                      </a:solidFill>
                    </a:rPr>
                    <a:t>collect</a:t>
                  </a:r>
                  <a:r>
                    <a:rPr lang="de-DE" sz="1150" dirty="0">
                      <a:solidFill>
                        <a:schemeClr val="bg1">
                          <a:lumMod val="50000"/>
                        </a:schemeClr>
                      </a:solidFill>
                    </a:rPr>
                    <a:t> </a:t>
                  </a:r>
                  <a:r>
                    <a:rPr lang="de-DE" sz="1150" dirty="0" err="1">
                      <a:solidFill>
                        <a:schemeClr val="bg1">
                          <a:lumMod val="50000"/>
                        </a:schemeClr>
                      </a:solidFill>
                    </a:rPr>
                    <a:t>assigned</a:t>
                  </a:r>
                  <a:r>
                    <a:rPr lang="de-DE" sz="1150" dirty="0">
                      <a:solidFill>
                        <a:schemeClr val="bg1">
                          <a:lumMod val="50000"/>
                        </a:schemeClr>
                      </a:solidFill>
                    </a:rPr>
                    <a:t> </a:t>
                  </a:r>
                  <a:r>
                    <a:rPr lang="de-DE" sz="1150" dirty="0" err="1">
                      <a:solidFill>
                        <a:schemeClr val="bg1">
                          <a:lumMod val="50000"/>
                        </a:schemeClr>
                      </a:solidFill>
                    </a:rPr>
                    <a:t>receivables</a:t>
                  </a:r>
                  <a:r>
                    <a:rPr lang="de-DE" sz="1150" dirty="0">
                      <a:solidFill>
                        <a:schemeClr val="bg1">
                          <a:lumMod val="50000"/>
                        </a:schemeClr>
                      </a:solidFill>
                    </a:rPr>
                    <a:t> </a:t>
                  </a:r>
                  <a:r>
                    <a:rPr lang="de-DE" sz="1150" dirty="0" err="1">
                      <a:solidFill>
                        <a:schemeClr val="bg1">
                          <a:lumMod val="50000"/>
                        </a:schemeClr>
                      </a:solidFill>
                    </a:rPr>
                    <a:t>or</a:t>
                  </a:r>
                  <a:r>
                    <a:rPr lang="de-DE" sz="1150" dirty="0">
                      <a:solidFill>
                        <a:schemeClr val="bg1">
                          <a:lumMod val="50000"/>
                        </a:schemeClr>
                      </a:solidFill>
                    </a:rPr>
                    <a:t> </a:t>
                  </a:r>
                  <a:r>
                    <a:rPr lang="de-DE" sz="1150" dirty="0" err="1">
                      <a:solidFill>
                        <a:schemeClr val="bg1">
                          <a:lumMod val="50000"/>
                        </a:schemeClr>
                      </a:solidFill>
                    </a:rPr>
                    <a:t>to</a:t>
                  </a:r>
                  <a:r>
                    <a:rPr lang="de-DE" sz="1150" dirty="0">
                      <a:solidFill>
                        <a:schemeClr val="bg1">
                          <a:lumMod val="50000"/>
                        </a:schemeClr>
                      </a:solidFill>
                    </a:rPr>
                    <a:t> </a:t>
                  </a:r>
                  <a:r>
                    <a:rPr lang="de-DE" sz="1150" dirty="0" err="1">
                      <a:solidFill>
                        <a:schemeClr val="bg1">
                          <a:lumMod val="50000"/>
                        </a:schemeClr>
                      </a:solidFill>
                    </a:rPr>
                    <a:t>realize</a:t>
                  </a:r>
                  <a:r>
                    <a:rPr lang="de-DE" sz="1150" dirty="0">
                      <a:solidFill>
                        <a:schemeClr val="bg1">
                          <a:lumMod val="50000"/>
                        </a:schemeClr>
                      </a:solidFill>
                    </a:rPr>
                    <a:t> </a:t>
                  </a:r>
                  <a:r>
                    <a:rPr lang="de-DE" sz="1150" dirty="0" err="1">
                      <a:solidFill>
                        <a:schemeClr val="bg1">
                          <a:lumMod val="50000"/>
                        </a:schemeClr>
                      </a:solidFill>
                    </a:rPr>
                    <a:t>collateralized</a:t>
                  </a:r>
                  <a:r>
                    <a:rPr lang="de-DE" sz="1150" dirty="0">
                      <a:solidFill>
                        <a:schemeClr val="bg1">
                          <a:lumMod val="50000"/>
                        </a:schemeClr>
                      </a:solidFill>
                    </a:rPr>
                    <a:t> </a:t>
                  </a:r>
                  <a:r>
                    <a:rPr lang="de-DE" sz="1150" dirty="0" err="1">
                      <a:solidFill>
                        <a:schemeClr val="bg1">
                          <a:lumMod val="50000"/>
                        </a:schemeClr>
                      </a:solidFill>
                    </a:rPr>
                    <a:t>assets</a:t>
                  </a:r>
                  <a:r>
                    <a:rPr lang="de-DE" sz="1150" dirty="0">
                      <a:solidFill>
                        <a:schemeClr val="bg1">
                          <a:lumMod val="50000"/>
                        </a:schemeClr>
                      </a:solidFill>
                    </a:rPr>
                    <a:t> </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corresponding</a:t>
                  </a:r>
                  <a:r>
                    <a:rPr lang="de-DE" sz="1150" dirty="0">
                      <a:solidFill>
                        <a:schemeClr val="bg1">
                          <a:lumMod val="50000"/>
                        </a:schemeClr>
                      </a:solidFill>
                    </a:rPr>
                    <a:t> </a:t>
                  </a:r>
                  <a:r>
                    <a:rPr lang="de-DE" sz="1150" dirty="0" err="1">
                      <a:solidFill>
                        <a:schemeClr val="bg1">
                          <a:lumMod val="50000"/>
                        </a:schemeClr>
                      </a:solidFill>
                    </a:rPr>
                    <a:t>proceeds</a:t>
                  </a:r>
                  <a:r>
                    <a:rPr lang="de-DE" sz="1150" dirty="0">
                      <a:solidFill>
                        <a:schemeClr val="bg1">
                          <a:lumMod val="50000"/>
                        </a:schemeClr>
                      </a:solidFill>
                    </a:rPr>
                    <a:t> </a:t>
                  </a:r>
                  <a:r>
                    <a:rPr lang="de-DE" sz="1150" dirty="0" err="1">
                      <a:solidFill>
                        <a:schemeClr val="bg1">
                          <a:lumMod val="50000"/>
                        </a:schemeClr>
                      </a:solidFill>
                    </a:rPr>
                    <a:t>are</a:t>
                  </a:r>
                  <a:r>
                    <a:rPr lang="de-DE" sz="1150" dirty="0">
                      <a:solidFill>
                        <a:schemeClr val="bg1">
                          <a:lumMod val="50000"/>
                        </a:schemeClr>
                      </a:solidFill>
                    </a:rPr>
                    <a:t> </a:t>
                  </a:r>
                  <a:r>
                    <a:rPr lang="de-DE" sz="1150" dirty="0" err="1">
                      <a:solidFill>
                        <a:schemeClr val="bg1">
                          <a:lumMod val="50000"/>
                        </a:schemeClr>
                      </a:solidFill>
                    </a:rPr>
                    <a:t>then</a:t>
                  </a:r>
                  <a:r>
                    <a:rPr lang="de-DE" sz="1150" dirty="0">
                      <a:solidFill>
                        <a:schemeClr val="bg1">
                          <a:lumMod val="50000"/>
                        </a:schemeClr>
                      </a:solidFill>
                    </a:rPr>
                    <a:t> </a:t>
                  </a:r>
                  <a:r>
                    <a:rPr lang="de-DE" sz="1150" dirty="0" err="1">
                      <a:solidFill>
                        <a:schemeClr val="bg1">
                          <a:lumMod val="50000"/>
                        </a:schemeClr>
                      </a:solidFill>
                    </a:rPr>
                    <a:t>granted</a:t>
                  </a:r>
                  <a:r>
                    <a:rPr lang="de-DE" sz="1150" dirty="0">
                      <a:solidFill>
                        <a:schemeClr val="bg1">
                          <a:lumMod val="50000"/>
                        </a:schemeClr>
                      </a:solidFill>
                    </a:rPr>
                    <a:t> </a:t>
                  </a:r>
                  <a:r>
                    <a:rPr lang="de-DE" sz="1150" dirty="0" err="1">
                      <a:solidFill>
                        <a:schemeClr val="bg1">
                          <a:lumMod val="50000"/>
                        </a:schemeClr>
                      </a:solidFill>
                    </a:rPr>
                    <a:t>to</a:t>
                  </a:r>
                  <a:r>
                    <a:rPr lang="de-DE" sz="1150" dirty="0">
                      <a:solidFill>
                        <a:schemeClr val="bg1">
                          <a:lumMod val="50000"/>
                        </a:schemeClr>
                      </a:solidFill>
                    </a:rPr>
                    <a:t> </a:t>
                  </a:r>
                  <a:r>
                    <a:rPr lang="de-DE" sz="1150" dirty="0" err="1">
                      <a:solidFill>
                        <a:schemeClr val="bg1">
                          <a:lumMod val="50000"/>
                        </a:schemeClr>
                      </a:solidFill>
                    </a:rPr>
                    <a:t>debtor</a:t>
                  </a:r>
                  <a:r>
                    <a:rPr lang="de-DE" sz="1150" dirty="0">
                      <a:solidFill>
                        <a:schemeClr val="bg1">
                          <a:lumMod val="50000"/>
                        </a:schemeClr>
                      </a:solidFill>
                    </a:rPr>
                    <a:t> as </a:t>
                  </a:r>
                  <a:r>
                    <a:rPr lang="de-DE" sz="1150" dirty="0" err="1">
                      <a:solidFill>
                        <a:schemeClr val="bg1">
                          <a:lumMod val="50000"/>
                        </a:schemeClr>
                      </a:solidFill>
                    </a:rPr>
                    <a:t>credit</a:t>
                  </a:r>
                  <a:r>
                    <a:rPr lang="de-DE" sz="1150" dirty="0">
                      <a:solidFill>
                        <a:schemeClr val="bg1">
                          <a:lumMod val="50000"/>
                        </a:schemeClr>
                      </a:solidFill>
                    </a:rPr>
                    <a:t> </a:t>
                  </a:r>
                  <a:r>
                    <a:rPr lang="de-DE" sz="1150" dirty="0" err="1">
                      <a:solidFill>
                        <a:schemeClr val="bg1">
                          <a:lumMod val="50000"/>
                        </a:schemeClr>
                      </a:solidFill>
                    </a:rPr>
                    <a:t>facility</a:t>
                  </a:r>
                  <a:r>
                    <a:rPr lang="de-DE" sz="1150" dirty="0">
                      <a:solidFill>
                        <a:schemeClr val="bg1">
                          <a:lumMod val="50000"/>
                        </a:schemeClr>
                      </a:solidFill>
                    </a:rPr>
                    <a:t> („</a:t>
                  </a:r>
                  <a:r>
                    <a:rPr lang="de-DE" sz="1150" i="1" dirty="0">
                      <a:solidFill>
                        <a:schemeClr val="bg1">
                          <a:lumMod val="50000"/>
                        </a:schemeClr>
                      </a:solidFill>
                    </a:rPr>
                    <a:t>unechter Massekredit“</a:t>
                  </a:r>
                  <a:r>
                    <a:rPr lang="de-DE" sz="1150" dirty="0">
                      <a:solidFill>
                        <a:schemeClr val="bg1">
                          <a:lumMod val="50000"/>
                        </a:schemeClr>
                      </a:solidFill>
                    </a:rPr>
                    <a:t>)</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credit</a:t>
                  </a:r>
                  <a:r>
                    <a:rPr lang="de-DE" sz="1150" dirty="0">
                      <a:solidFill>
                        <a:schemeClr val="bg1">
                          <a:lumMod val="50000"/>
                        </a:schemeClr>
                      </a:solidFill>
                    </a:rPr>
                    <a:t> </a:t>
                  </a:r>
                  <a:r>
                    <a:rPr lang="de-DE" sz="1150" dirty="0" err="1">
                      <a:solidFill>
                        <a:schemeClr val="bg1">
                          <a:lumMod val="50000"/>
                        </a:schemeClr>
                      </a:solidFill>
                    </a:rPr>
                    <a:t>facility</a:t>
                  </a:r>
                  <a:r>
                    <a:rPr lang="de-DE" sz="1150" dirty="0">
                      <a:solidFill>
                        <a:schemeClr val="bg1">
                          <a:lumMod val="50000"/>
                        </a:schemeClr>
                      </a:solidFill>
                    </a:rPr>
                    <a:t> will rank super-super </a:t>
                  </a:r>
                  <a:r>
                    <a:rPr lang="de-DE" sz="1150" dirty="0" err="1">
                      <a:solidFill>
                        <a:schemeClr val="bg1">
                          <a:lumMod val="50000"/>
                        </a:schemeClr>
                      </a:solidFill>
                    </a:rPr>
                    <a:t>senior</a:t>
                  </a:r>
                  <a:r>
                    <a:rPr lang="de-DE" sz="1150" dirty="0">
                      <a:solidFill>
                        <a:schemeClr val="bg1">
                          <a:lumMod val="50000"/>
                        </a:schemeClr>
                      </a:solidFill>
                    </a:rPr>
                    <a:t> </a:t>
                  </a:r>
                  <a:r>
                    <a:rPr lang="de-DE" sz="1150" dirty="0" err="1">
                      <a:solidFill>
                        <a:schemeClr val="bg1">
                          <a:lumMod val="50000"/>
                        </a:schemeClr>
                      </a:solidFill>
                    </a:rPr>
                    <a:t>if</a:t>
                  </a:r>
                  <a:r>
                    <a:rPr lang="de-DE" sz="1150" dirty="0">
                      <a:solidFill>
                        <a:schemeClr val="bg1">
                          <a:lumMod val="50000"/>
                        </a:schemeClr>
                      </a:solidFill>
                    </a:rPr>
                    <a:t> </a:t>
                  </a:r>
                  <a:r>
                    <a:rPr lang="de-DE" sz="1150" dirty="0" err="1">
                      <a:solidFill>
                        <a:schemeClr val="bg1">
                          <a:lumMod val="50000"/>
                        </a:schemeClr>
                      </a:solidFill>
                    </a:rPr>
                    <a:t>agreed</a:t>
                  </a:r>
                  <a:r>
                    <a:rPr lang="de-DE" sz="1150" dirty="0">
                      <a:solidFill>
                        <a:schemeClr val="bg1">
                          <a:lumMod val="50000"/>
                        </a:schemeClr>
                      </a:solidFill>
                    </a:rPr>
                    <a:t> upon </a:t>
                  </a:r>
                  <a:r>
                    <a:rPr lang="de-DE" sz="1150" dirty="0" err="1">
                      <a:solidFill>
                        <a:schemeClr val="bg1">
                          <a:lumMod val="50000"/>
                        </a:schemeClr>
                      </a:solidFill>
                    </a:rPr>
                    <a:t>with</a:t>
                  </a:r>
                  <a:r>
                    <a:rPr lang="de-DE" sz="1150" dirty="0">
                      <a:solidFill>
                        <a:schemeClr val="bg1">
                          <a:lumMod val="50000"/>
                        </a:schemeClr>
                      </a:solidFill>
                    </a:rPr>
                    <a:t> </a:t>
                  </a:r>
                  <a:r>
                    <a:rPr lang="de-DE" sz="1150" dirty="0" err="1">
                      <a:solidFill>
                        <a:schemeClr val="bg1">
                          <a:lumMod val="50000"/>
                        </a:schemeClr>
                      </a:solidFill>
                    </a:rPr>
                    <a:t>administrator</a:t>
                  </a:r>
                  <a:r>
                    <a:rPr lang="de-DE" sz="1150" dirty="0">
                      <a:solidFill>
                        <a:schemeClr val="bg1">
                          <a:lumMod val="50000"/>
                        </a:schemeClr>
                      </a:solidFill>
                    </a:rPr>
                    <a:t> after </a:t>
                  </a:r>
                  <a:r>
                    <a:rPr lang="de-DE" sz="1150" dirty="0" err="1">
                      <a:solidFill>
                        <a:schemeClr val="bg1">
                          <a:lumMod val="50000"/>
                        </a:schemeClr>
                      </a:solidFill>
                    </a:rPr>
                    <a:t>opening</a:t>
                  </a:r>
                  <a:r>
                    <a:rPr lang="de-DE" sz="1150" dirty="0">
                      <a:solidFill>
                        <a:schemeClr val="bg1">
                          <a:lumMod val="50000"/>
                        </a:schemeClr>
                      </a:solidFill>
                    </a:rPr>
                    <a:t> of </a:t>
                  </a:r>
                  <a:r>
                    <a:rPr lang="de-DE" sz="1150" dirty="0" err="1">
                      <a:solidFill>
                        <a:schemeClr val="bg1">
                          <a:lumMod val="50000"/>
                        </a:schemeClr>
                      </a:solidFill>
                    </a:rPr>
                    <a:t>proceedings</a:t>
                  </a:r>
                  <a:r>
                    <a:rPr lang="de-DE" sz="1150" dirty="0">
                      <a:solidFill>
                        <a:schemeClr val="bg1">
                          <a:lumMod val="50000"/>
                        </a:schemeClr>
                      </a:solidFill>
                    </a:rPr>
                    <a:t> </a:t>
                  </a:r>
                  <a:r>
                    <a:rPr lang="de-DE" sz="1150" dirty="0" err="1">
                      <a:solidFill>
                        <a:schemeClr val="bg1">
                          <a:lumMod val="50000"/>
                        </a:schemeClr>
                      </a:solidFill>
                    </a:rPr>
                    <a:t>or</a:t>
                  </a:r>
                  <a:r>
                    <a:rPr lang="de-DE" sz="1150" dirty="0">
                      <a:solidFill>
                        <a:schemeClr val="bg1">
                          <a:lumMod val="50000"/>
                        </a:schemeClr>
                      </a:solidFill>
                    </a:rPr>
                    <a:t> </a:t>
                  </a:r>
                  <a:r>
                    <a:rPr lang="de-DE" sz="1150" dirty="0" err="1">
                      <a:solidFill>
                        <a:schemeClr val="bg1">
                          <a:lumMod val="50000"/>
                        </a:schemeClr>
                      </a:solidFill>
                    </a:rPr>
                    <a:t>prior</a:t>
                  </a:r>
                  <a:r>
                    <a:rPr lang="de-DE" sz="1150" dirty="0">
                      <a:solidFill>
                        <a:schemeClr val="bg1">
                          <a:lumMod val="50000"/>
                        </a:schemeClr>
                      </a:solidFill>
                    </a:rPr>
                    <a:t> </a:t>
                  </a:r>
                  <a:r>
                    <a:rPr lang="de-DE" sz="1150" dirty="0" err="1">
                      <a:solidFill>
                        <a:schemeClr val="bg1">
                          <a:lumMod val="50000"/>
                        </a:schemeClr>
                      </a:solidFill>
                    </a:rPr>
                    <a:t>to</a:t>
                  </a:r>
                  <a:r>
                    <a:rPr lang="de-DE" sz="1150" dirty="0">
                      <a:solidFill>
                        <a:schemeClr val="bg1">
                          <a:lumMod val="50000"/>
                        </a:schemeClr>
                      </a:solidFill>
                    </a:rPr>
                    <a:t> </a:t>
                  </a:r>
                  <a:r>
                    <a:rPr lang="de-DE" sz="1150" dirty="0" err="1">
                      <a:solidFill>
                        <a:schemeClr val="bg1">
                          <a:lumMod val="50000"/>
                        </a:schemeClr>
                      </a:solidFill>
                    </a:rPr>
                    <a:t>opening</a:t>
                  </a:r>
                  <a:r>
                    <a:rPr lang="de-DE" sz="1150" dirty="0">
                      <a:solidFill>
                        <a:schemeClr val="bg1">
                          <a:lumMod val="50000"/>
                        </a:schemeClr>
                      </a:solidFill>
                    </a:rPr>
                    <a:t> of </a:t>
                  </a:r>
                  <a:r>
                    <a:rPr lang="de-DE" sz="1150" dirty="0" err="1">
                      <a:solidFill>
                        <a:schemeClr val="bg1">
                          <a:lumMod val="50000"/>
                        </a:schemeClr>
                      </a:solidFill>
                    </a:rPr>
                    <a:t>proceedings</a:t>
                  </a:r>
                  <a:r>
                    <a:rPr lang="de-DE" sz="1150" dirty="0">
                      <a:solidFill>
                        <a:schemeClr val="bg1">
                          <a:lumMod val="50000"/>
                        </a:schemeClr>
                      </a:solidFill>
                    </a:rPr>
                    <a:t> </a:t>
                  </a:r>
                  <a:r>
                    <a:rPr lang="de-DE" sz="1150" dirty="0" err="1">
                      <a:solidFill>
                        <a:schemeClr val="bg1">
                          <a:lumMod val="50000"/>
                        </a:schemeClr>
                      </a:solidFill>
                    </a:rPr>
                    <a:t>with</a:t>
                  </a:r>
                  <a:r>
                    <a:rPr lang="de-DE" sz="1150" dirty="0">
                      <a:solidFill>
                        <a:schemeClr val="bg1">
                          <a:lumMod val="50000"/>
                        </a:schemeClr>
                      </a:solidFill>
                    </a:rPr>
                    <a:t> </a:t>
                  </a:r>
                  <a:r>
                    <a:rPr lang="de-DE" sz="1150" dirty="0" err="1">
                      <a:solidFill>
                        <a:schemeClr val="bg1">
                          <a:lumMod val="50000"/>
                        </a:schemeClr>
                      </a:solidFill>
                    </a:rPr>
                    <a:t>authorization</a:t>
                  </a:r>
                  <a:r>
                    <a:rPr lang="de-DE" sz="1150" dirty="0">
                      <a:solidFill>
                        <a:schemeClr val="bg1">
                          <a:lumMod val="50000"/>
                        </a:schemeClr>
                      </a:solidFill>
                    </a:rPr>
                    <a:t> of </a:t>
                  </a:r>
                  <a:r>
                    <a:rPr lang="de-DE" sz="1150" dirty="0" err="1">
                      <a:solidFill>
                        <a:schemeClr val="bg1">
                          <a:lumMod val="50000"/>
                        </a:schemeClr>
                      </a:solidFill>
                    </a:rPr>
                    <a:t>administrator</a:t>
                  </a:r>
                  <a:r>
                    <a:rPr lang="de-DE" sz="1150" dirty="0">
                      <a:solidFill>
                        <a:schemeClr val="bg1">
                          <a:lumMod val="50000"/>
                        </a:schemeClr>
                      </a:solidFill>
                    </a:rPr>
                    <a:t> </a:t>
                  </a:r>
                  <a:r>
                    <a:rPr lang="de-DE" sz="1150" dirty="0" err="1">
                      <a:solidFill>
                        <a:schemeClr val="bg1">
                          <a:lumMod val="50000"/>
                        </a:schemeClr>
                      </a:solidFill>
                    </a:rPr>
                    <a:t>by</a:t>
                  </a:r>
                  <a:r>
                    <a:rPr lang="de-DE" sz="1150" dirty="0">
                      <a:solidFill>
                        <a:schemeClr val="bg1">
                          <a:lumMod val="50000"/>
                        </a:schemeClr>
                      </a:solidFill>
                    </a:rPr>
                    <a:t> </a:t>
                  </a:r>
                  <a:r>
                    <a:rPr lang="de-DE" sz="1150" dirty="0" err="1">
                      <a:solidFill>
                        <a:schemeClr val="bg1">
                          <a:lumMod val="50000"/>
                        </a:schemeClr>
                      </a:solidFill>
                    </a:rPr>
                    <a:t>court</a:t>
                  </a:r>
                  <a:endParaRPr lang="de-DE" sz="1150" dirty="0">
                    <a:solidFill>
                      <a:schemeClr val="bg1">
                        <a:lumMod val="50000"/>
                      </a:schemeClr>
                    </a:solidFill>
                  </a:endParaRPr>
                </a:p>
              </p:txBody>
            </p:sp>
            <p:sp>
              <p:nvSpPr>
                <p:cNvPr id="57" name="Text Box 11"/>
                <p:cNvSpPr txBox="1">
                  <a:spLocks noChangeArrowheads="1"/>
                </p:cNvSpPr>
                <p:nvPr/>
              </p:nvSpPr>
              <p:spPr bwMode="auto">
                <a:xfrm>
                  <a:off x="2086" y="2123"/>
                  <a:ext cx="3360" cy="642"/>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The proceeds from pledged assets might be higher if the company is sold as a whole instead of in parts </a:t>
                  </a:r>
                  <a:r>
                    <a:rPr lang="en-GB" sz="1150" dirty="0">
                      <a:solidFill>
                        <a:schemeClr val="bg1">
                          <a:lumMod val="50000"/>
                        </a:schemeClr>
                      </a:solidFill>
                      <a:sym typeface="Wingdings" panose="05000000000000000000" pitchFamily="2" charset="2"/>
                    </a:rPr>
                    <a:t> Therefore a</a:t>
                  </a:r>
                  <a:r>
                    <a:rPr lang="en-GB" sz="1150" dirty="0">
                      <a:solidFill>
                        <a:schemeClr val="bg1">
                          <a:lumMod val="50000"/>
                        </a:schemeClr>
                      </a:solidFill>
                    </a:rPr>
                    <a:t> secured creditor such as a pledgee might provide for estate financing in order to continue the business for a while to enable the administrator to sell the company going concern.</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The proceeds as of bankruptcy date are often used as collateral.</a:t>
                  </a:r>
                </a:p>
              </p:txBody>
            </p:sp>
          </p:grpSp>
          <p:grpSp>
            <p:nvGrpSpPr>
              <p:cNvPr id="30" name="Group 12"/>
              <p:cNvGrpSpPr>
                <a:grpSpLocks/>
              </p:cNvGrpSpPr>
              <p:nvPr/>
            </p:nvGrpSpPr>
            <p:grpSpPr bwMode="auto">
              <a:xfrm>
                <a:off x="3032125" y="2189163"/>
                <a:ext cx="184150" cy="3405187"/>
                <a:chOff x="1910" y="1379"/>
                <a:chExt cx="116" cy="2145"/>
              </a:xfrm>
            </p:grpSpPr>
            <p:sp>
              <p:nvSpPr>
                <p:cNvPr id="31" name="AutoShape 13"/>
                <p:cNvSpPr>
                  <a:spLocks noChangeArrowheads="1"/>
                </p:cNvSpPr>
                <p:nvPr/>
              </p:nvSpPr>
              <p:spPr bwMode="auto">
                <a:xfrm flipH="1">
                  <a:off x="1910" y="1379"/>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52" name="AutoShape 14"/>
                <p:cNvSpPr>
                  <a:spLocks noChangeArrowheads="1"/>
                </p:cNvSpPr>
                <p:nvPr/>
              </p:nvSpPr>
              <p:spPr bwMode="auto">
                <a:xfrm flipH="1">
                  <a:off x="1910" y="2125"/>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53" name="AutoShape 15"/>
                <p:cNvSpPr>
                  <a:spLocks noChangeArrowheads="1"/>
                </p:cNvSpPr>
                <p:nvPr/>
              </p:nvSpPr>
              <p:spPr bwMode="auto">
                <a:xfrm flipH="1">
                  <a:off x="1910" y="2883"/>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grpSp>
        </p:grpSp>
        <p:pic>
          <p:nvPicPr>
            <p:cNvPr id="25" name="Grafi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10" y="2544228"/>
              <a:ext cx="506414" cy="331664"/>
            </a:xfrm>
            <a:prstGeom prst="rect">
              <a:avLst/>
            </a:prstGeom>
          </p:spPr>
        </p:pic>
        <p:pic>
          <p:nvPicPr>
            <p:cNvPr id="26" name="Grafik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11" y="3713295"/>
              <a:ext cx="506413" cy="337873"/>
            </a:xfrm>
            <a:prstGeom prst="rect">
              <a:avLst/>
            </a:prstGeom>
          </p:spPr>
        </p:pic>
        <p:pic>
          <p:nvPicPr>
            <p:cNvPr id="27" name="Grafik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11" y="4851006"/>
              <a:ext cx="506413" cy="363296"/>
            </a:xfrm>
            <a:prstGeom prst="rect">
              <a:avLst/>
            </a:prstGeom>
          </p:spPr>
        </p:pic>
      </p:grpSp>
    </p:spTree>
    <p:extLst>
      <p:ext uri="{BB962C8B-B14F-4D97-AF65-F5344CB8AC3E}">
        <p14:creationId xmlns:p14="http://schemas.microsoft.com/office/powerpoint/2010/main" val="139551951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8675"/>
            <a:ext cx="8229600" cy="458233"/>
          </a:xfrm>
        </p:spPr>
        <p:txBody>
          <a:bodyPr>
            <a:normAutofit/>
          </a:bodyPr>
          <a:lstStyle/>
          <a:p>
            <a:r>
              <a:rPr lang="de-DE" sz="2400" b="1" dirty="0">
                <a:solidFill>
                  <a:srgbClr val="014E9E"/>
                </a:solidFill>
              </a:rPr>
              <a:t>II.2 </a:t>
            </a:r>
            <a:r>
              <a:rPr lang="en-US" sz="2400" b="1" dirty="0">
                <a:solidFill>
                  <a:srgbClr val="014E9E"/>
                </a:solidFill>
              </a:rPr>
              <a:t>Financing by Stakeholders – Customers / business partners</a:t>
            </a:r>
            <a:endParaRPr lang="de-DE" sz="2400" dirty="0"/>
          </a:p>
        </p:txBody>
      </p:sp>
      <p:grpSp>
        <p:nvGrpSpPr>
          <p:cNvPr id="22" name="Gruppieren 21"/>
          <p:cNvGrpSpPr/>
          <p:nvPr/>
        </p:nvGrpSpPr>
        <p:grpSpPr>
          <a:xfrm>
            <a:off x="294383" y="2199848"/>
            <a:ext cx="8392417" cy="4319461"/>
            <a:chOff x="503238" y="1712913"/>
            <a:chExt cx="8142287" cy="3941762"/>
          </a:xfrm>
        </p:grpSpPr>
        <p:grpSp>
          <p:nvGrpSpPr>
            <p:cNvPr id="32" name="Gruppieren 31"/>
            <p:cNvGrpSpPr/>
            <p:nvPr/>
          </p:nvGrpSpPr>
          <p:grpSpPr>
            <a:xfrm>
              <a:off x="503238" y="1712913"/>
              <a:ext cx="8142287" cy="3941762"/>
              <a:chOff x="503238" y="1712913"/>
              <a:chExt cx="8142287" cy="3941762"/>
            </a:xfrm>
          </p:grpSpPr>
          <p:grpSp>
            <p:nvGrpSpPr>
              <p:cNvPr id="36" name="Group 2"/>
              <p:cNvGrpSpPr>
                <a:grpSpLocks/>
              </p:cNvGrpSpPr>
              <p:nvPr/>
            </p:nvGrpSpPr>
            <p:grpSpPr bwMode="auto">
              <a:xfrm>
                <a:off x="503238" y="1712913"/>
                <a:ext cx="2438400" cy="3883025"/>
                <a:chOff x="317" y="1079"/>
                <a:chExt cx="1536" cy="2446"/>
              </a:xfrm>
            </p:grpSpPr>
            <p:sp>
              <p:nvSpPr>
                <p:cNvPr id="46" name="Text Box 3"/>
                <p:cNvSpPr txBox="1">
                  <a:spLocks noChangeArrowheads="1"/>
                </p:cNvSpPr>
                <p:nvPr/>
              </p:nvSpPr>
              <p:spPr bwMode="auto">
                <a:xfrm>
                  <a:off x="319" y="2881"/>
                  <a:ext cx="1534" cy="644"/>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Germany</a:t>
                  </a:r>
                </a:p>
              </p:txBody>
            </p:sp>
            <p:sp>
              <p:nvSpPr>
                <p:cNvPr id="47" name="Text Box 4"/>
                <p:cNvSpPr txBox="1">
                  <a:spLocks noChangeArrowheads="1"/>
                </p:cNvSpPr>
                <p:nvPr/>
              </p:nvSpPr>
              <p:spPr bwMode="auto">
                <a:xfrm>
                  <a:off x="319" y="1079"/>
                  <a:ext cx="1534"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Jurisdiction</a:t>
                  </a:r>
                  <a:endParaRPr lang="de-DE" sz="1600" dirty="0">
                    <a:solidFill>
                      <a:srgbClr val="FFFFFF"/>
                    </a:solidFill>
                  </a:endParaRPr>
                </a:p>
              </p:txBody>
            </p:sp>
            <p:sp>
              <p:nvSpPr>
                <p:cNvPr id="48" name="Text Box 5"/>
                <p:cNvSpPr txBox="1">
                  <a:spLocks noChangeArrowheads="1"/>
                </p:cNvSpPr>
                <p:nvPr/>
              </p:nvSpPr>
              <p:spPr bwMode="auto">
                <a:xfrm>
                  <a:off x="317" y="2125"/>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a:t>
                  </a:r>
                  <a:r>
                    <a:rPr lang="de-DE" sz="1600" dirty="0" err="1">
                      <a:solidFill>
                        <a:schemeClr val="bg1">
                          <a:lumMod val="50000"/>
                        </a:schemeClr>
                      </a:solidFill>
                    </a:rPr>
                    <a:t>Netherlands</a:t>
                  </a:r>
                  <a:endParaRPr lang="de-DE" sz="1600" dirty="0">
                    <a:solidFill>
                      <a:schemeClr val="bg1">
                        <a:lumMod val="50000"/>
                      </a:schemeClr>
                    </a:solidFill>
                  </a:endParaRPr>
                </a:p>
              </p:txBody>
            </p:sp>
            <p:sp>
              <p:nvSpPr>
                <p:cNvPr id="49" name="Text Box 6"/>
                <p:cNvSpPr txBox="1">
                  <a:spLocks noChangeArrowheads="1"/>
                </p:cNvSpPr>
                <p:nvPr/>
              </p:nvSpPr>
              <p:spPr bwMode="auto">
                <a:xfrm>
                  <a:off x="317" y="1379"/>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UK</a:t>
                  </a:r>
                </a:p>
              </p:txBody>
            </p:sp>
          </p:grpSp>
          <p:grpSp>
            <p:nvGrpSpPr>
              <p:cNvPr id="37" name="Group 7"/>
              <p:cNvGrpSpPr>
                <a:grpSpLocks/>
              </p:cNvGrpSpPr>
              <p:nvPr/>
            </p:nvGrpSpPr>
            <p:grpSpPr bwMode="auto">
              <a:xfrm>
                <a:off x="3311525" y="1714500"/>
                <a:ext cx="5334000" cy="3940175"/>
                <a:chOff x="2086" y="1080"/>
                <a:chExt cx="3360" cy="2482"/>
              </a:xfrm>
            </p:grpSpPr>
            <p:sp>
              <p:nvSpPr>
                <p:cNvPr id="42" name="Text Box 8"/>
                <p:cNvSpPr txBox="1">
                  <a:spLocks noChangeArrowheads="1"/>
                </p:cNvSpPr>
                <p:nvPr/>
              </p:nvSpPr>
              <p:spPr bwMode="auto">
                <a:xfrm>
                  <a:off x="2086" y="1080"/>
                  <a:ext cx="3360"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Financing</a:t>
                  </a:r>
                  <a:r>
                    <a:rPr lang="de-DE" sz="1600" dirty="0">
                      <a:solidFill>
                        <a:srgbClr val="FFFFFF"/>
                      </a:solidFill>
                    </a:rPr>
                    <a:t> </a:t>
                  </a:r>
                  <a:r>
                    <a:rPr lang="de-DE" sz="1600" dirty="0" err="1">
                      <a:solidFill>
                        <a:srgbClr val="FFFFFF"/>
                      </a:solidFill>
                    </a:rPr>
                    <a:t>by</a:t>
                  </a:r>
                  <a:r>
                    <a:rPr lang="de-DE" sz="1600" dirty="0">
                      <a:solidFill>
                        <a:srgbClr val="FFFFFF"/>
                      </a:solidFill>
                    </a:rPr>
                    <a:t> </a:t>
                  </a:r>
                  <a:r>
                    <a:rPr lang="de-DE" sz="1600" dirty="0" err="1">
                      <a:solidFill>
                        <a:srgbClr val="FFFFFF"/>
                      </a:solidFill>
                    </a:rPr>
                    <a:t>customers</a:t>
                  </a:r>
                  <a:r>
                    <a:rPr lang="de-DE" sz="1600" dirty="0">
                      <a:solidFill>
                        <a:srgbClr val="FFFFFF"/>
                      </a:solidFill>
                    </a:rPr>
                    <a:t> / </a:t>
                  </a:r>
                  <a:r>
                    <a:rPr lang="de-DE" sz="1600" dirty="0" err="1">
                      <a:solidFill>
                        <a:srgbClr val="FFFFFF"/>
                      </a:solidFill>
                    </a:rPr>
                    <a:t>business</a:t>
                  </a:r>
                  <a:r>
                    <a:rPr lang="de-DE" sz="1600" dirty="0">
                      <a:solidFill>
                        <a:srgbClr val="FFFFFF"/>
                      </a:solidFill>
                    </a:rPr>
                    <a:t> </a:t>
                  </a:r>
                  <a:r>
                    <a:rPr lang="de-DE" sz="1600" dirty="0" err="1">
                      <a:solidFill>
                        <a:srgbClr val="FFFFFF"/>
                      </a:solidFill>
                    </a:rPr>
                    <a:t>partners</a:t>
                  </a:r>
                  <a:r>
                    <a:rPr lang="de-DE" sz="1600" dirty="0">
                      <a:solidFill>
                        <a:srgbClr val="FFFFFF"/>
                      </a:solidFill>
                    </a:rPr>
                    <a:t> in a </a:t>
                  </a:r>
                  <a:r>
                    <a:rPr lang="de-DE" sz="1600" dirty="0" err="1">
                      <a:solidFill>
                        <a:srgbClr val="FFFFFF"/>
                      </a:solidFill>
                    </a:rPr>
                    <a:t>nutshell</a:t>
                  </a:r>
                  <a:endParaRPr lang="de-DE" sz="1600" dirty="0">
                    <a:solidFill>
                      <a:srgbClr val="FFFFFF"/>
                    </a:solidFill>
                  </a:endParaRPr>
                </a:p>
              </p:txBody>
            </p:sp>
            <p:sp>
              <p:nvSpPr>
                <p:cNvPr id="43" name="Text Box 9"/>
                <p:cNvSpPr txBox="1">
                  <a:spLocks noChangeArrowheads="1"/>
                </p:cNvSpPr>
                <p:nvPr/>
              </p:nvSpPr>
              <p:spPr bwMode="auto">
                <a:xfrm>
                  <a:off x="2086" y="1379"/>
                  <a:ext cx="3360" cy="641"/>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200" dirty="0">
                      <a:solidFill>
                        <a:srgbClr val="FFFFFF">
                          <a:lumMod val="50000"/>
                        </a:srgbClr>
                      </a:solidFill>
                    </a:rPr>
                    <a:t>More </a:t>
                  </a:r>
                  <a:r>
                    <a:rPr lang="de-DE" sz="1200" dirty="0" err="1">
                      <a:solidFill>
                        <a:srgbClr val="FFFFFF">
                          <a:lumMod val="50000"/>
                        </a:srgbClr>
                      </a:solidFill>
                    </a:rPr>
                    <a:t>likely</a:t>
                  </a:r>
                  <a:r>
                    <a:rPr lang="de-DE" sz="1200" dirty="0">
                      <a:solidFill>
                        <a:srgbClr val="FFFFFF">
                          <a:lumMod val="50000"/>
                        </a:srgbClr>
                      </a:solidFill>
                    </a:rPr>
                    <a:t> </a:t>
                  </a:r>
                  <a:r>
                    <a:rPr lang="de-DE" sz="1200" dirty="0" err="1">
                      <a:solidFill>
                        <a:srgbClr val="FFFFFF">
                          <a:lumMod val="50000"/>
                        </a:srgbClr>
                      </a:solidFill>
                    </a:rPr>
                    <a:t>to</a:t>
                  </a:r>
                  <a:r>
                    <a:rPr lang="de-DE" sz="1200" dirty="0">
                      <a:solidFill>
                        <a:srgbClr val="FFFFFF">
                          <a:lumMod val="50000"/>
                        </a:srgbClr>
                      </a:solidFill>
                    </a:rPr>
                    <a:t> </a:t>
                  </a:r>
                  <a:r>
                    <a:rPr lang="de-DE" sz="1200" dirty="0" err="1">
                      <a:solidFill>
                        <a:srgbClr val="FFFFFF">
                          <a:lumMod val="50000"/>
                        </a:srgbClr>
                      </a:solidFill>
                    </a:rPr>
                    <a:t>be</a:t>
                  </a:r>
                  <a:r>
                    <a:rPr lang="de-DE" sz="1200" dirty="0">
                      <a:solidFill>
                        <a:srgbClr val="FFFFFF">
                          <a:lumMod val="50000"/>
                        </a:srgbClr>
                      </a:solidFill>
                    </a:rPr>
                    <a:t> </a:t>
                  </a:r>
                  <a:r>
                    <a:rPr lang="de-DE" sz="1200" i="1" dirty="0" err="1">
                      <a:solidFill>
                        <a:srgbClr val="FFFFFF">
                          <a:lumMod val="50000"/>
                        </a:srgbClr>
                      </a:solidFill>
                    </a:rPr>
                    <a:t>involuntary</a:t>
                  </a:r>
                  <a:r>
                    <a:rPr lang="de-DE" sz="1200" i="1" dirty="0">
                      <a:solidFill>
                        <a:srgbClr val="FFFFFF">
                          <a:lumMod val="50000"/>
                        </a:srgbClr>
                      </a:solidFill>
                    </a:rPr>
                    <a:t> </a:t>
                  </a:r>
                  <a:r>
                    <a:rPr lang="de-DE" sz="1200" dirty="0" err="1">
                      <a:solidFill>
                        <a:srgbClr val="FFFFFF">
                          <a:lumMod val="50000"/>
                        </a:srgbClr>
                      </a:solidFill>
                    </a:rPr>
                    <a:t>funding</a:t>
                  </a:r>
                  <a:r>
                    <a:rPr lang="de-DE" sz="1200" dirty="0">
                      <a:solidFill>
                        <a:srgbClr val="FFFFFF">
                          <a:lumMod val="50000"/>
                        </a:srgbClr>
                      </a:solidFill>
                    </a:rPr>
                    <a:t>, e.g. </a:t>
                  </a:r>
                  <a:r>
                    <a:rPr lang="de-DE" sz="1200" dirty="0" err="1">
                      <a:solidFill>
                        <a:srgbClr val="FFFFFF">
                          <a:lumMod val="50000"/>
                        </a:srgbClr>
                      </a:solidFill>
                    </a:rPr>
                    <a:t>payment</a:t>
                  </a:r>
                  <a:r>
                    <a:rPr lang="de-DE" sz="1200" dirty="0">
                      <a:solidFill>
                        <a:srgbClr val="FFFFFF">
                          <a:lumMod val="50000"/>
                        </a:srgbClr>
                      </a:solidFill>
                    </a:rPr>
                    <a:t> </a:t>
                  </a:r>
                  <a:r>
                    <a:rPr lang="de-DE" sz="1200" dirty="0" err="1">
                      <a:solidFill>
                        <a:srgbClr val="FFFFFF">
                          <a:lumMod val="50000"/>
                        </a:srgbClr>
                      </a:solidFill>
                    </a:rPr>
                    <a:t>delays</a:t>
                  </a:r>
                  <a:r>
                    <a:rPr lang="de-DE" sz="1200" dirty="0">
                      <a:solidFill>
                        <a:srgbClr val="FFFFFF">
                          <a:lumMod val="50000"/>
                        </a:srgbClr>
                      </a:solidFill>
                    </a:rPr>
                    <a:t>, </a:t>
                  </a:r>
                  <a:r>
                    <a:rPr lang="de-DE" sz="1200" dirty="0" err="1">
                      <a:solidFill>
                        <a:srgbClr val="FFFFFF">
                          <a:lumMod val="50000"/>
                        </a:srgbClr>
                      </a:solidFill>
                    </a:rPr>
                    <a:t>agreement</a:t>
                  </a:r>
                  <a:r>
                    <a:rPr lang="de-DE" sz="1200" dirty="0">
                      <a:solidFill>
                        <a:srgbClr val="FFFFFF">
                          <a:lumMod val="50000"/>
                        </a:srgbClr>
                      </a:solidFill>
                    </a:rPr>
                    <a:t> </a:t>
                  </a:r>
                  <a:r>
                    <a:rPr lang="de-DE" sz="1200" dirty="0" err="1">
                      <a:solidFill>
                        <a:srgbClr val="FFFFFF">
                          <a:lumMod val="50000"/>
                        </a:srgbClr>
                      </a:solidFill>
                    </a:rPr>
                    <a:t>to</a:t>
                  </a:r>
                  <a:r>
                    <a:rPr lang="de-DE" sz="1200" dirty="0">
                      <a:solidFill>
                        <a:srgbClr val="FFFFFF">
                          <a:lumMod val="50000"/>
                        </a:srgbClr>
                      </a:solidFill>
                    </a:rPr>
                    <a:t> </a:t>
                  </a:r>
                  <a:r>
                    <a:rPr lang="de-DE" sz="1200" dirty="0" err="1">
                      <a:solidFill>
                        <a:srgbClr val="FFFFFF">
                          <a:lumMod val="50000"/>
                        </a:srgbClr>
                      </a:solidFill>
                    </a:rPr>
                    <a:t>finalise</a:t>
                  </a:r>
                  <a:r>
                    <a:rPr lang="de-DE" sz="1200" dirty="0">
                      <a:solidFill>
                        <a:srgbClr val="FFFFFF">
                          <a:lumMod val="50000"/>
                        </a:srgbClr>
                      </a:solidFill>
                    </a:rPr>
                    <a:t> </a:t>
                  </a:r>
                  <a:r>
                    <a:rPr lang="de-DE" sz="1200" dirty="0" err="1">
                      <a:solidFill>
                        <a:srgbClr val="FFFFFF">
                          <a:lumMod val="50000"/>
                        </a:srgbClr>
                      </a:solidFill>
                    </a:rPr>
                    <a:t>contractual</a:t>
                  </a:r>
                  <a:r>
                    <a:rPr lang="de-DE" sz="1200" dirty="0">
                      <a:solidFill>
                        <a:srgbClr val="FFFFFF">
                          <a:lumMod val="50000"/>
                        </a:srgbClr>
                      </a:solidFill>
                    </a:rPr>
                    <a:t> </a:t>
                  </a:r>
                  <a:r>
                    <a:rPr lang="de-DE" sz="1200" dirty="0" err="1">
                      <a:solidFill>
                        <a:srgbClr val="FFFFFF">
                          <a:lumMod val="50000"/>
                        </a:srgbClr>
                      </a:solidFill>
                    </a:rPr>
                    <a:t>termination</a:t>
                  </a:r>
                  <a:r>
                    <a:rPr lang="de-DE" sz="1200" dirty="0">
                      <a:solidFill>
                        <a:srgbClr val="FFFFFF">
                          <a:lumMod val="50000"/>
                        </a:srgbClr>
                      </a:solidFill>
                    </a:rPr>
                    <a:t> </a:t>
                  </a:r>
                  <a:r>
                    <a:rPr lang="de-DE" sz="1200" dirty="0" err="1">
                      <a:solidFill>
                        <a:srgbClr val="FFFFFF">
                          <a:lumMod val="50000"/>
                        </a:srgbClr>
                      </a:solidFill>
                    </a:rPr>
                    <a:t>rights</a:t>
                  </a:r>
                  <a:r>
                    <a:rPr lang="de-DE" sz="1200" dirty="0">
                      <a:solidFill>
                        <a:srgbClr val="FFFFFF">
                          <a:lumMod val="50000"/>
                        </a:srgbClr>
                      </a:solidFill>
                    </a:rPr>
                    <a:t>/</a:t>
                  </a:r>
                  <a:r>
                    <a:rPr lang="de-DE" sz="1200" dirty="0" err="1">
                      <a:solidFill>
                        <a:srgbClr val="FFFFFF">
                          <a:lumMod val="50000"/>
                        </a:srgbClr>
                      </a:solidFill>
                    </a:rPr>
                    <a:t>retention</a:t>
                  </a:r>
                  <a:r>
                    <a:rPr lang="de-DE" sz="1200" dirty="0">
                      <a:solidFill>
                        <a:srgbClr val="FFFFFF">
                          <a:lumMod val="50000"/>
                        </a:srgbClr>
                      </a:solidFill>
                    </a:rPr>
                    <a:t> </a:t>
                  </a:r>
                  <a:r>
                    <a:rPr lang="de-DE" sz="1200" dirty="0" err="1">
                      <a:solidFill>
                        <a:srgbClr val="FFFFFF">
                          <a:lumMod val="50000"/>
                        </a:srgbClr>
                      </a:solidFill>
                    </a:rPr>
                    <a:t>of</a:t>
                  </a:r>
                  <a:r>
                    <a:rPr lang="de-DE" sz="1200" dirty="0">
                      <a:solidFill>
                        <a:srgbClr val="FFFFFF">
                          <a:lumMod val="50000"/>
                        </a:srgbClr>
                      </a:solidFill>
                    </a:rPr>
                    <a:t> title </a:t>
                  </a:r>
                  <a:r>
                    <a:rPr lang="de-DE" sz="1200" dirty="0" err="1">
                      <a:solidFill>
                        <a:srgbClr val="FFFFFF">
                          <a:lumMod val="50000"/>
                        </a:srgbClr>
                      </a:solidFill>
                    </a:rPr>
                    <a:t>rights</a:t>
                  </a:r>
                  <a:endParaRPr lang="de-DE" sz="1200" dirty="0">
                    <a:solidFill>
                      <a:srgbClr val="FFFFFF">
                        <a:lumMod val="50000"/>
                      </a:srgbClr>
                    </a:solidFill>
                  </a:endParaRP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200" dirty="0" err="1">
                      <a:solidFill>
                        <a:srgbClr val="FFFFFF">
                          <a:lumMod val="50000"/>
                        </a:srgbClr>
                      </a:solidFill>
                    </a:rPr>
                    <a:t>Use</a:t>
                  </a:r>
                  <a:r>
                    <a:rPr lang="de-DE" sz="1200" dirty="0">
                      <a:solidFill>
                        <a:srgbClr val="FFFFFF">
                          <a:lumMod val="50000"/>
                        </a:srgbClr>
                      </a:solidFill>
                    </a:rPr>
                    <a:t> of </a:t>
                  </a:r>
                  <a:r>
                    <a:rPr lang="de-DE" sz="1200" dirty="0" err="1">
                      <a:solidFill>
                        <a:srgbClr val="FFFFFF">
                          <a:lumMod val="50000"/>
                        </a:srgbClr>
                      </a:solidFill>
                    </a:rPr>
                    <a:t>customer</a:t>
                  </a:r>
                  <a:r>
                    <a:rPr lang="de-DE" sz="1200" dirty="0">
                      <a:solidFill>
                        <a:srgbClr val="FFFFFF">
                          <a:lumMod val="50000"/>
                        </a:srgbClr>
                      </a:solidFill>
                    </a:rPr>
                    <a:t> </a:t>
                  </a:r>
                  <a:r>
                    <a:rPr lang="de-DE" sz="1200" dirty="0" err="1">
                      <a:solidFill>
                        <a:srgbClr val="FFFFFF">
                          <a:lumMod val="50000"/>
                        </a:srgbClr>
                      </a:solidFill>
                    </a:rPr>
                    <a:t>deposits</a:t>
                  </a:r>
                  <a:r>
                    <a:rPr lang="de-DE" sz="1200" dirty="0">
                      <a:solidFill>
                        <a:srgbClr val="FFFFFF">
                          <a:lumMod val="50000"/>
                        </a:srgbClr>
                      </a:solidFill>
                    </a:rPr>
                    <a:t> </a:t>
                  </a:r>
                  <a:r>
                    <a:rPr lang="de-DE" sz="1200" dirty="0" err="1">
                      <a:solidFill>
                        <a:srgbClr val="FFFFFF">
                          <a:lumMod val="50000"/>
                        </a:srgbClr>
                      </a:solidFill>
                    </a:rPr>
                    <a:t>may</a:t>
                  </a:r>
                  <a:r>
                    <a:rPr lang="de-DE" sz="1200" dirty="0">
                      <a:solidFill>
                        <a:srgbClr val="FFFFFF">
                          <a:lumMod val="50000"/>
                        </a:srgbClr>
                      </a:solidFill>
                    </a:rPr>
                    <a:t> </a:t>
                  </a:r>
                  <a:r>
                    <a:rPr lang="de-DE" sz="1200" dirty="0" err="1">
                      <a:solidFill>
                        <a:srgbClr val="FFFFFF">
                          <a:lumMod val="50000"/>
                        </a:srgbClr>
                      </a:solidFill>
                    </a:rPr>
                    <a:t>be</a:t>
                  </a:r>
                  <a:r>
                    <a:rPr lang="de-DE" sz="1200" dirty="0">
                      <a:solidFill>
                        <a:srgbClr val="FFFFFF">
                          <a:lumMod val="50000"/>
                        </a:srgbClr>
                      </a:solidFill>
                    </a:rPr>
                    <a:t> </a:t>
                  </a:r>
                  <a:r>
                    <a:rPr lang="de-DE" sz="1200" dirty="0" err="1">
                      <a:solidFill>
                        <a:srgbClr val="FFFFFF">
                          <a:lumMod val="50000"/>
                        </a:srgbClr>
                      </a:solidFill>
                    </a:rPr>
                    <a:t>possible</a:t>
                  </a:r>
                  <a:r>
                    <a:rPr lang="de-DE" sz="1200" dirty="0">
                      <a:solidFill>
                        <a:srgbClr val="FFFFFF">
                          <a:lumMod val="50000"/>
                        </a:srgbClr>
                      </a:solidFill>
                    </a:rPr>
                    <a:t> but </a:t>
                  </a:r>
                  <a:r>
                    <a:rPr lang="de-DE" sz="1200" dirty="0" err="1">
                      <a:solidFill>
                        <a:srgbClr val="FFFFFF">
                          <a:lumMod val="50000"/>
                        </a:srgbClr>
                      </a:solidFill>
                    </a:rPr>
                    <a:t>depends</a:t>
                  </a:r>
                  <a:r>
                    <a:rPr lang="de-DE" sz="1200" dirty="0">
                      <a:solidFill>
                        <a:srgbClr val="FFFFFF">
                          <a:lumMod val="50000"/>
                        </a:srgbClr>
                      </a:solidFill>
                    </a:rPr>
                    <a:t> on </a:t>
                  </a:r>
                  <a:r>
                    <a:rPr lang="de-DE" sz="1200" dirty="0" err="1">
                      <a:solidFill>
                        <a:srgbClr val="FFFFFF">
                          <a:lumMod val="50000"/>
                        </a:srgbClr>
                      </a:solidFill>
                    </a:rPr>
                    <a:t>whether</a:t>
                  </a:r>
                  <a:r>
                    <a:rPr lang="de-DE" sz="1200" dirty="0">
                      <a:solidFill>
                        <a:srgbClr val="FFFFFF">
                          <a:lumMod val="50000"/>
                        </a:srgbClr>
                      </a:solidFill>
                    </a:rPr>
                    <a:t> Company </a:t>
                  </a:r>
                  <a:r>
                    <a:rPr lang="de-DE" sz="1200" dirty="0" err="1">
                      <a:solidFill>
                        <a:srgbClr val="FFFFFF">
                          <a:lumMod val="50000"/>
                        </a:srgbClr>
                      </a:solidFill>
                    </a:rPr>
                    <a:t>funds</a:t>
                  </a:r>
                  <a:r>
                    <a:rPr lang="de-DE" sz="1200" dirty="0">
                      <a:solidFill>
                        <a:srgbClr val="FFFFFF">
                          <a:lumMod val="50000"/>
                        </a:srgbClr>
                      </a:solidFill>
                    </a:rPr>
                    <a:t> </a:t>
                  </a:r>
                  <a:r>
                    <a:rPr lang="de-DE" sz="1200" dirty="0" err="1">
                      <a:solidFill>
                        <a:srgbClr val="FFFFFF">
                          <a:lumMod val="50000"/>
                        </a:srgbClr>
                      </a:solidFill>
                    </a:rPr>
                    <a:t>or</a:t>
                  </a:r>
                  <a:r>
                    <a:rPr lang="de-DE" sz="1200" dirty="0">
                      <a:solidFill>
                        <a:srgbClr val="FFFFFF">
                          <a:lumMod val="50000"/>
                        </a:srgbClr>
                      </a:solidFill>
                    </a:rPr>
                    <a:t> </a:t>
                  </a:r>
                  <a:r>
                    <a:rPr lang="de-DE" sz="1200" dirty="0" err="1">
                      <a:solidFill>
                        <a:srgbClr val="FFFFFF">
                          <a:lumMod val="50000"/>
                        </a:srgbClr>
                      </a:solidFill>
                    </a:rPr>
                    <a:t>trust</a:t>
                  </a:r>
                  <a:r>
                    <a:rPr lang="de-DE" sz="1200" dirty="0">
                      <a:solidFill>
                        <a:srgbClr val="FFFFFF">
                          <a:lumMod val="50000"/>
                        </a:srgbClr>
                      </a:solidFill>
                    </a:rPr>
                    <a:t> </a:t>
                  </a:r>
                  <a:r>
                    <a:rPr lang="de-DE" sz="1200" dirty="0" err="1">
                      <a:solidFill>
                        <a:srgbClr val="FFFFFF">
                          <a:lumMod val="50000"/>
                        </a:srgbClr>
                      </a:solidFill>
                    </a:rPr>
                    <a:t>assets</a:t>
                  </a:r>
                  <a:r>
                    <a:rPr lang="de-DE" sz="1200" dirty="0">
                      <a:solidFill>
                        <a:srgbClr val="FFFFFF">
                          <a:lumMod val="50000"/>
                        </a:srgbClr>
                      </a:solidFill>
                    </a:rPr>
                    <a:t>?</a:t>
                  </a:r>
                </a:p>
              </p:txBody>
            </p:sp>
            <p:sp>
              <p:nvSpPr>
                <p:cNvPr id="44" name="Text Box 10"/>
                <p:cNvSpPr txBox="1">
                  <a:spLocks noChangeArrowheads="1"/>
                </p:cNvSpPr>
                <p:nvPr/>
              </p:nvSpPr>
              <p:spPr bwMode="auto">
                <a:xfrm>
                  <a:off x="2086" y="2880"/>
                  <a:ext cx="3360" cy="682"/>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200" dirty="0">
                      <a:solidFill>
                        <a:schemeClr val="bg1">
                          <a:lumMod val="50000"/>
                        </a:schemeClr>
                      </a:solidFill>
                    </a:rPr>
                    <a:t>in </a:t>
                  </a:r>
                  <a:r>
                    <a:rPr lang="de-DE" sz="1200" dirty="0" err="1">
                      <a:solidFill>
                        <a:schemeClr val="bg1">
                          <a:lumMod val="50000"/>
                        </a:schemeClr>
                      </a:solidFill>
                    </a:rPr>
                    <a:t>practice</a:t>
                  </a:r>
                  <a:r>
                    <a:rPr lang="de-DE" sz="1200" dirty="0">
                      <a:solidFill>
                        <a:schemeClr val="bg1">
                          <a:lumMod val="50000"/>
                        </a:schemeClr>
                      </a:solidFill>
                    </a:rPr>
                    <a:t> </a:t>
                  </a:r>
                  <a:r>
                    <a:rPr lang="de-DE" sz="1200" dirty="0" err="1">
                      <a:solidFill>
                        <a:schemeClr val="bg1">
                          <a:lumMod val="50000"/>
                        </a:schemeClr>
                      </a:solidFill>
                    </a:rPr>
                    <a:t>only</a:t>
                  </a:r>
                  <a:r>
                    <a:rPr lang="de-DE" sz="1200" dirty="0">
                      <a:solidFill>
                        <a:schemeClr val="bg1">
                          <a:lumMod val="50000"/>
                        </a:schemeClr>
                      </a:solidFill>
                    </a:rPr>
                    <a:t> relevant in/</a:t>
                  </a:r>
                  <a:r>
                    <a:rPr lang="de-DE" sz="1200" dirty="0" err="1">
                      <a:solidFill>
                        <a:schemeClr val="bg1">
                          <a:lumMod val="50000"/>
                        </a:schemeClr>
                      </a:solidFill>
                    </a:rPr>
                    <a:t>when</a:t>
                  </a:r>
                  <a:r>
                    <a:rPr lang="de-DE" sz="1200" dirty="0">
                      <a:solidFill>
                        <a:schemeClr val="bg1">
                          <a:lumMod val="50000"/>
                        </a:schemeClr>
                      </a:solidFill>
                    </a:rPr>
                    <a:t>:</a:t>
                  </a:r>
                </a:p>
                <a:p>
                  <a:pPr marL="533400" lvl="1" indent="-261938">
                    <a:buClrTx/>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200" dirty="0">
                      <a:solidFill>
                        <a:schemeClr val="bg1">
                          <a:lumMod val="50000"/>
                        </a:schemeClr>
                      </a:solidFill>
                    </a:rPr>
                    <a:t>just-in-time </a:t>
                  </a:r>
                  <a:r>
                    <a:rPr lang="de-DE" sz="1200" dirty="0" err="1">
                      <a:solidFill>
                        <a:schemeClr val="bg1">
                          <a:lumMod val="50000"/>
                        </a:schemeClr>
                      </a:solidFill>
                    </a:rPr>
                    <a:t>delivery</a:t>
                  </a:r>
                  <a:r>
                    <a:rPr lang="de-DE" sz="1200" dirty="0">
                      <a:solidFill>
                        <a:schemeClr val="bg1">
                          <a:lumMod val="50000"/>
                        </a:schemeClr>
                      </a:solidFill>
                    </a:rPr>
                    <a:t> </a:t>
                  </a:r>
                  <a:r>
                    <a:rPr lang="de-DE" sz="1200" dirty="0" err="1">
                      <a:solidFill>
                        <a:schemeClr val="bg1">
                          <a:lumMod val="50000"/>
                        </a:schemeClr>
                      </a:solidFill>
                    </a:rPr>
                    <a:t>supply-chains</a:t>
                  </a:r>
                  <a:r>
                    <a:rPr lang="de-DE" sz="1200" dirty="0">
                      <a:solidFill>
                        <a:schemeClr val="bg1">
                          <a:lumMod val="50000"/>
                        </a:schemeClr>
                      </a:solidFill>
                    </a:rPr>
                    <a:t> (</a:t>
                  </a:r>
                  <a:r>
                    <a:rPr lang="de-DE" sz="1200" dirty="0" err="1">
                      <a:solidFill>
                        <a:schemeClr val="bg1">
                          <a:lumMod val="50000"/>
                        </a:schemeClr>
                      </a:solidFill>
                    </a:rPr>
                    <a:t>automotive</a:t>
                  </a:r>
                  <a:r>
                    <a:rPr lang="de-DE" sz="1200" dirty="0">
                      <a:solidFill>
                        <a:schemeClr val="bg1">
                          <a:lumMod val="50000"/>
                        </a:schemeClr>
                      </a:solidFill>
                    </a:rPr>
                    <a:t>, </a:t>
                  </a:r>
                  <a:r>
                    <a:rPr lang="de-DE" sz="1200" dirty="0" err="1">
                      <a:solidFill>
                        <a:schemeClr val="bg1">
                          <a:lumMod val="50000"/>
                        </a:schemeClr>
                      </a:solidFill>
                    </a:rPr>
                    <a:t>aviation</a:t>
                  </a:r>
                  <a:r>
                    <a:rPr lang="de-DE" sz="1200" dirty="0">
                      <a:solidFill>
                        <a:schemeClr val="bg1">
                          <a:lumMod val="50000"/>
                        </a:schemeClr>
                      </a:solidFill>
                    </a:rPr>
                    <a:t>), </a:t>
                  </a:r>
                  <a:r>
                    <a:rPr lang="de-DE" sz="1200" dirty="0" err="1">
                      <a:solidFill>
                        <a:schemeClr val="bg1">
                          <a:lumMod val="50000"/>
                        </a:schemeClr>
                      </a:solidFill>
                    </a:rPr>
                    <a:t>or</a:t>
                  </a:r>
                  <a:endParaRPr lang="de-DE" sz="1200" dirty="0">
                    <a:solidFill>
                      <a:schemeClr val="bg1">
                        <a:lumMod val="50000"/>
                      </a:schemeClr>
                    </a:solidFill>
                  </a:endParaRPr>
                </a:p>
                <a:p>
                  <a:pPr marL="533400" lvl="1" indent="-261938">
                    <a:buClrTx/>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200" dirty="0" err="1">
                      <a:solidFill>
                        <a:schemeClr val="bg1">
                          <a:lumMod val="50000"/>
                        </a:schemeClr>
                      </a:solidFill>
                    </a:rPr>
                    <a:t>business</a:t>
                  </a:r>
                  <a:r>
                    <a:rPr lang="de-DE" sz="1200" dirty="0">
                      <a:solidFill>
                        <a:schemeClr val="bg1">
                          <a:lumMod val="50000"/>
                        </a:schemeClr>
                      </a:solidFill>
                    </a:rPr>
                    <a:t> </a:t>
                  </a:r>
                  <a:r>
                    <a:rPr lang="de-DE" sz="1200" dirty="0" err="1">
                      <a:solidFill>
                        <a:schemeClr val="bg1">
                          <a:lumMod val="50000"/>
                        </a:schemeClr>
                      </a:solidFill>
                    </a:rPr>
                    <a:t>partner</a:t>
                  </a:r>
                  <a:r>
                    <a:rPr lang="de-DE" sz="1200" dirty="0">
                      <a:solidFill>
                        <a:schemeClr val="bg1">
                          <a:lumMod val="50000"/>
                        </a:schemeClr>
                      </a:solidFill>
                    </a:rPr>
                    <a:t> / </a:t>
                  </a:r>
                  <a:r>
                    <a:rPr lang="de-DE" sz="1200" dirty="0" err="1">
                      <a:solidFill>
                        <a:schemeClr val="bg1">
                          <a:lumMod val="50000"/>
                        </a:schemeClr>
                      </a:solidFill>
                    </a:rPr>
                    <a:t>joint</a:t>
                  </a:r>
                  <a:r>
                    <a:rPr lang="de-DE" sz="1200" dirty="0">
                      <a:solidFill>
                        <a:schemeClr val="bg1">
                          <a:lumMod val="50000"/>
                        </a:schemeClr>
                      </a:solidFill>
                    </a:rPr>
                    <a:t> </a:t>
                  </a:r>
                  <a:r>
                    <a:rPr lang="de-DE" sz="1200" dirty="0" err="1">
                      <a:solidFill>
                        <a:schemeClr val="bg1">
                          <a:lumMod val="50000"/>
                        </a:schemeClr>
                      </a:solidFill>
                    </a:rPr>
                    <a:t>venture</a:t>
                  </a:r>
                  <a:r>
                    <a:rPr lang="de-DE" sz="1200" dirty="0">
                      <a:solidFill>
                        <a:schemeClr val="bg1">
                          <a:lumMod val="50000"/>
                        </a:schemeClr>
                      </a:solidFill>
                    </a:rPr>
                    <a:t> </a:t>
                  </a:r>
                  <a:r>
                    <a:rPr lang="de-DE" sz="1200" dirty="0" err="1">
                      <a:solidFill>
                        <a:schemeClr val="bg1">
                          <a:lumMod val="50000"/>
                        </a:schemeClr>
                      </a:solidFill>
                    </a:rPr>
                    <a:t>partner</a:t>
                  </a:r>
                  <a:r>
                    <a:rPr lang="de-DE" sz="1200" dirty="0">
                      <a:solidFill>
                        <a:schemeClr val="bg1">
                          <a:lumMod val="50000"/>
                        </a:schemeClr>
                      </a:solidFill>
                    </a:rPr>
                    <a:t> </a:t>
                  </a:r>
                  <a:r>
                    <a:rPr lang="de-DE" sz="1200" dirty="0" err="1">
                      <a:solidFill>
                        <a:schemeClr val="bg1">
                          <a:lumMod val="50000"/>
                        </a:schemeClr>
                      </a:solidFill>
                    </a:rPr>
                    <a:t>runs</a:t>
                  </a:r>
                  <a:r>
                    <a:rPr lang="de-DE" sz="1200" dirty="0">
                      <a:solidFill>
                        <a:schemeClr val="bg1">
                          <a:lumMod val="50000"/>
                        </a:schemeClr>
                      </a:solidFill>
                    </a:rPr>
                    <a:t> </a:t>
                  </a:r>
                  <a:r>
                    <a:rPr lang="de-DE" sz="1200" dirty="0" err="1">
                      <a:solidFill>
                        <a:schemeClr val="bg1">
                          <a:lumMod val="50000"/>
                        </a:schemeClr>
                      </a:solidFill>
                    </a:rPr>
                    <a:t>the</a:t>
                  </a:r>
                  <a:r>
                    <a:rPr lang="de-DE" sz="1200" dirty="0">
                      <a:solidFill>
                        <a:schemeClr val="bg1">
                          <a:lumMod val="50000"/>
                        </a:schemeClr>
                      </a:solidFill>
                    </a:rPr>
                    <a:t> </a:t>
                  </a:r>
                  <a:r>
                    <a:rPr lang="de-DE" sz="1200" dirty="0" err="1">
                      <a:solidFill>
                        <a:schemeClr val="bg1">
                          <a:lumMod val="50000"/>
                        </a:schemeClr>
                      </a:solidFill>
                    </a:rPr>
                    <a:t>risk</a:t>
                  </a:r>
                  <a:r>
                    <a:rPr lang="de-DE" sz="1200" dirty="0">
                      <a:solidFill>
                        <a:schemeClr val="bg1">
                          <a:lumMod val="50000"/>
                        </a:schemeClr>
                      </a:solidFill>
                    </a:rPr>
                    <a:t> of </a:t>
                  </a:r>
                  <a:r>
                    <a:rPr lang="de-DE" sz="1200" dirty="0" err="1">
                      <a:solidFill>
                        <a:schemeClr val="bg1">
                          <a:lumMod val="50000"/>
                        </a:schemeClr>
                      </a:solidFill>
                    </a:rPr>
                    <a:t>joint</a:t>
                  </a:r>
                  <a:r>
                    <a:rPr lang="de-DE" sz="1200" dirty="0">
                      <a:solidFill>
                        <a:schemeClr val="bg1">
                          <a:lumMod val="50000"/>
                        </a:schemeClr>
                      </a:solidFill>
                    </a:rPr>
                    <a:t> </a:t>
                  </a:r>
                  <a:r>
                    <a:rPr lang="de-DE" sz="1200" dirty="0" err="1">
                      <a:solidFill>
                        <a:schemeClr val="bg1">
                          <a:lumMod val="50000"/>
                        </a:schemeClr>
                      </a:solidFill>
                    </a:rPr>
                    <a:t>liability</a:t>
                  </a:r>
                  <a:r>
                    <a:rPr lang="de-DE" sz="1200" dirty="0">
                      <a:solidFill>
                        <a:schemeClr val="bg1">
                          <a:lumMod val="50000"/>
                        </a:schemeClr>
                      </a:solidFill>
                    </a:rPr>
                    <a:t> </a:t>
                  </a:r>
                  <a:r>
                    <a:rPr lang="de-DE" sz="1200" dirty="0" err="1">
                      <a:solidFill>
                        <a:schemeClr val="bg1">
                          <a:lumMod val="50000"/>
                        </a:schemeClr>
                      </a:solidFill>
                    </a:rPr>
                    <a:t>for</a:t>
                  </a:r>
                  <a:r>
                    <a:rPr lang="de-DE" sz="1200" dirty="0">
                      <a:solidFill>
                        <a:schemeClr val="bg1">
                          <a:lumMod val="50000"/>
                        </a:schemeClr>
                      </a:solidFill>
                    </a:rPr>
                    <a:t> (substantial) </a:t>
                  </a:r>
                  <a:r>
                    <a:rPr lang="de-DE" sz="1200" dirty="0" err="1">
                      <a:solidFill>
                        <a:schemeClr val="bg1">
                          <a:lumMod val="50000"/>
                        </a:schemeClr>
                      </a:solidFill>
                    </a:rPr>
                    <a:t>damage</a:t>
                  </a:r>
                  <a:r>
                    <a:rPr lang="de-DE" sz="1200" dirty="0">
                      <a:solidFill>
                        <a:schemeClr val="bg1">
                          <a:lumMod val="50000"/>
                        </a:schemeClr>
                      </a:solidFill>
                    </a:rPr>
                    <a:t> </a:t>
                  </a:r>
                  <a:r>
                    <a:rPr lang="de-DE" sz="1200" dirty="0" err="1">
                      <a:solidFill>
                        <a:schemeClr val="bg1">
                          <a:lumMod val="50000"/>
                        </a:schemeClr>
                      </a:solidFill>
                    </a:rPr>
                    <a:t>claims</a:t>
                  </a:r>
                  <a:r>
                    <a:rPr lang="de-DE" sz="1200" dirty="0">
                      <a:solidFill>
                        <a:schemeClr val="bg1">
                          <a:lumMod val="50000"/>
                        </a:schemeClr>
                      </a:solidFill>
                    </a:rPr>
                    <a:t> </a:t>
                  </a:r>
                  <a:r>
                    <a:rPr lang="de-DE" sz="1200" dirty="0" err="1">
                      <a:solidFill>
                        <a:schemeClr val="bg1">
                          <a:lumMod val="50000"/>
                        </a:schemeClr>
                      </a:solidFill>
                    </a:rPr>
                    <a:t>or</a:t>
                  </a:r>
                  <a:r>
                    <a:rPr lang="de-DE" sz="1200" dirty="0">
                      <a:solidFill>
                        <a:schemeClr val="bg1">
                          <a:lumMod val="50000"/>
                        </a:schemeClr>
                      </a:solidFill>
                    </a:rPr>
                    <a:t> </a:t>
                  </a:r>
                  <a:r>
                    <a:rPr lang="de-DE" sz="1200" dirty="0" err="1">
                      <a:solidFill>
                        <a:schemeClr val="bg1">
                          <a:lumMod val="50000"/>
                        </a:schemeClr>
                      </a:solidFill>
                    </a:rPr>
                    <a:t>contractual</a:t>
                  </a:r>
                  <a:r>
                    <a:rPr lang="de-DE" sz="1200" dirty="0">
                      <a:solidFill>
                        <a:schemeClr val="bg1">
                          <a:lumMod val="50000"/>
                        </a:schemeClr>
                      </a:solidFill>
                    </a:rPr>
                    <a:t> </a:t>
                  </a:r>
                  <a:r>
                    <a:rPr lang="de-DE" sz="1200" dirty="0" err="1">
                      <a:solidFill>
                        <a:schemeClr val="bg1">
                          <a:lumMod val="50000"/>
                        </a:schemeClr>
                      </a:solidFill>
                    </a:rPr>
                    <a:t>penalty</a:t>
                  </a:r>
                  <a:r>
                    <a:rPr lang="de-DE" sz="1200" dirty="0">
                      <a:solidFill>
                        <a:schemeClr val="bg1">
                          <a:lumMod val="50000"/>
                        </a:schemeClr>
                      </a:solidFill>
                    </a:rPr>
                    <a:t> (i.e. time-</a:t>
                  </a:r>
                  <a:r>
                    <a:rPr lang="de-DE" sz="1200" dirty="0" err="1">
                      <a:solidFill>
                        <a:schemeClr val="bg1">
                          <a:lumMod val="50000"/>
                        </a:schemeClr>
                      </a:solidFill>
                    </a:rPr>
                    <a:t>bound</a:t>
                  </a:r>
                  <a:r>
                    <a:rPr lang="de-DE" sz="1200" dirty="0">
                      <a:solidFill>
                        <a:schemeClr val="bg1">
                          <a:lumMod val="50000"/>
                        </a:schemeClr>
                      </a:solidFill>
                    </a:rPr>
                    <a:t> </a:t>
                  </a:r>
                  <a:r>
                    <a:rPr lang="de-DE" sz="1200" dirty="0" err="1">
                      <a:solidFill>
                        <a:schemeClr val="bg1">
                          <a:lumMod val="50000"/>
                        </a:schemeClr>
                      </a:solidFill>
                    </a:rPr>
                    <a:t>completion</a:t>
                  </a:r>
                  <a:r>
                    <a:rPr lang="de-DE" sz="1200" dirty="0">
                      <a:solidFill>
                        <a:schemeClr val="bg1">
                          <a:lumMod val="50000"/>
                        </a:schemeClr>
                      </a:solidFill>
                    </a:rPr>
                    <a:t> of large-</a:t>
                  </a:r>
                  <a:r>
                    <a:rPr lang="de-DE" sz="1200" dirty="0" err="1">
                      <a:solidFill>
                        <a:schemeClr val="bg1">
                          <a:lumMod val="50000"/>
                        </a:schemeClr>
                      </a:solidFill>
                    </a:rPr>
                    <a:t>scale</a:t>
                  </a:r>
                  <a:r>
                    <a:rPr lang="de-DE" sz="1200" dirty="0">
                      <a:solidFill>
                        <a:schemeClr val="bg1">
                          <a:lumMod val="50000"/>
                        </a:schemeClr>
                      </a:solidFill>
                    </a:rPr>
                    <a:t> </a:t>
                  </a:r>
                  <a:r>
                    <a:rPr lang="de-DE" sz="1200" dirty="0" err="1">
                      <a:solidFill>
                        <a:schemeClr val="bg1">
                          <a:lumMod val="50000"/>
                        </a:schemeClr>
                      </a:solidFill>
                    </a:rPr>
                    <a:t>construction</a:t>
                  </a:r>
                  <a:r>
                    <a:rPr lang="de-DE" sz="1200" dirty="0">
                      <a:solidFill>
                        <a:schemeClr val="bg1">
                          <a:lumMod val="50000"/>
                        </a:schemeClr>
                      </a:solidFill>
                    </a:rPr>
                    <a:t> </a:t>
                  </a:r>
                  <a:r>
                    <a:rPr lang="de-DE" sz="1200" dirty="0" err="1">
                      <a:solidFill>
                        <a:schemeClr val="bg1">
                          <a:lumMod val="50000"/>
                        </a:schemeClr>
                      </a:solidFill>
                    </a:rPr>
                    <a:t>projects</a:t>
                  </a:r>
                  <a:r>
                    <a:rPr lang="de-DE" sz="1200" dirty="0">
                      <a:solidFill>
                        <a:schemeClr val="bg1">
                          <a:lumMod val="50000"/>
                        </a:schemeClr>
                      </a:solidFill>
                    </a:rPr>
                    <a:t>, e.g. power </a:t>
                  </a:r>
                  <a:r>
                    <a:rPr lang="de-DE" sz="1200" dirty="0" err="1">
                      <a:solidFill>
                        <a:schemeClr val="bg1">
                          <a:lumMod val="50000"/>
                        </a:schemeClr>
                      </a:solidFill>
                    </a:rPr>
                    <a:t>plants</a:t>
                  </a:r>
                  <a:r>
                    <a:rPr lang="de-DE" sz="1200" dirty="0">
                      <a:solidFill>
                        <a:schemeClr val="bg1">
                          <a:lumMod val="50000"/>
                        </a:schemeClr>
                      </a:solidFill>
                    </a:rPr>
                    <a:t>)</a:t>
                  </a:r>
                </a:p>
              </p:txBody>
            </p:sp>
            <p:sp>
              <p:nvSpPr>
                <p:cNvPr id="45" name="Text Box 11"/>
                <p:cNvSpPr txBox="1">
                  <a:spLocks noChangeArrowheads="1"/>
                </p:cNvSpPr>
                <p:nvPr/>
              </p:nvSpPr>
              <p:spPr bwMode="auto">
                <a:xfrm>
                  <a:off x="2086" y="2123"/>
                  <a:ext cx="3360" cy="642"/>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200" dirty="0">
                      <a:solidFill>
                        <a:schemeClr val="bg1">
                          <a:lumMod val="50000"/>
                        </a:schemeClr>
                      </a:solidFill>
                    </a:rPr>
                    <a:t>Can be relevant in case the customer / business partner is very much dependent on the product or service of the debtor.</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200" dirty="0">
                      <a:solidFill>
                        <a:schemeClr val="bg1">
                          <a:lumMod val="50000"/>
                        </a:schemeClr>
                      </a:solidFill>
                    </a:rPr>
                    <a:t>The administrator may only cooperate if there is a benefit for the bankruptcy estate.</a:t>
                  </a:r>
                </a:p>
              </p:txBody>
            </p:sp>
          </p:grpSp>
          <p:grpSp>
            <p:nvGrpSpPr>
              <p:cNvPr id="38" name="Group 12"/>
              <p:cNvGrpSpPr>
                <a:grpSpLocks/>
              </p:cNvGrpSpPr>
              <p:nvPr/>
            </p:nvGrpSpPr>
            <p:grpSpPr bwMode="auto">
              <a:xfrm>
                <a:off x="3032125" y="2189163"/>
                <a:ext cx="184150" cy="3405187"/>
                <a:chOff x="1910" y="1379"/>
                <a:chExt cx="116" cy="2145"/>
              </a:xfrm>
            </p:grpSpPr>
            <p:sp>
              <p:nvSpPr>
                <p:cNvPr id="39" name="AutoShape 13"/>
                <p:cNvSpPr>
                  <a:spLocks noChangeArrowheads="1"/>
                </p:cNvSpPr>
                <p:nvPr/>
              </p:nvSpPr>
              <p:spPr bwMode="auto">
                <a:xfrm flipH="1">
                  <a:off x="1910" y="1379"/>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40" name="AutoShape 14"/>
                <p:cNvSpPr>
                  <a:spLocks noChangeArrowheads="1"/>
                </p:cNvSpPr>
                <p:nvPr/>
              </p:nvSpPr>
              <p:spPr bwMode="auto">
                <a:xfrm flipH="1">
                  <a:off x="1910" y="2125"/>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41" name="AutoShape 15"/>
                <p:cNvSpPr>
                  <a:spLocks noChangeArrowheads="1"/>
                </p:cNvSpPr>
                <p:nvPr/>
              </p:nvSpPr>
              <p:spPr bwMode="auto">
                <a:xfrm flipH="1">
                  <a:off x="1910" y="2883"/>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grpSp>
        </p:grpSp>
        <p:pic>
          <p:nvPicPr>
            <p:cNvPr id="33" name="Grafik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10" y="2544228"/>
              <a:ext cx="506414" cy="331664"/>
            </a:xfrm>
            <a:prstGeom prst="rect">
              <a:avLst/>
            </a:prstGeom>
          </p:spPr>
        </p:pic>
        <p:pic>
          <p:nvPicPr>
            <p:cNvPr id="34" name="Grafik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11" y="3713295"/>
              <a:ext cx="506413" cy="337873"/>
            </a:xfrm>
            <a:prstGeom prst="rect">
              <a:avLst/>
            </a:prstGeom>
          </p:spPr>
        </p:pic>
        <p:pic>
          <p:nvPicPr>
            <p:cNvPr id="35" name="Grafik 3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11" y="4903907"/>
              <a:ext cx="506413" cy="363296"/>
            </a:xfrm>
            <a:prstGeom prst="rect">
              <a:avLst/>
            </a:prstGeom>
          </p:spPr>
        </p:pic>
      </p:grpSp>
    </p:spTree>
    <p:extLst>
      <p:ext uri="{BB962C8B-B14F-4D97-AF65-F5344CB8AC3E}">
        <p14:creationId xmlns:p14="http://schemas.microsoft.com/office/powerpoint/2010/main" val="130505399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8675"/>
            <a:ext cx="8229600" cy="458233"/>
          </a:xfrm>
        </p:spPr>
        <p:txBody>
          <a:bodyPr>
            <a:normAutofit/>
          </a:bodyPr>
          <a:lstStyle/>
          <a:p>
            <a:r>
              <a:rPr lang="de-DE" sz="2400" b="1" dirty="0">
                <a:solidFill>
                  <a:srgbClr val="014E9E"/>
                </a:solidFill>
              </a:rPr>
              <a:t>II.3 </a:t>
            </a:r>
            <a:r>
              <a:rPr lang="en-US" sz="2400" b="1" dirty="0">
                <a:solidFill>
                  <a:srgbClr val="014E9E"/>
                </a:solidFill>
              </a:rPr>
              <a:t>Financing by Stakeholders – Potential buyers / investors</a:t>
            </a:r>
            <a:endParaRPr lang="de-DE" sz="2400" dirty="0"/>
          </a:p>
        </p:txBody>
      </p:sp>
      <p:grpSp>
        <p:nvGrpSpPr>
          <p:cNvPr id="23" name="Gruppieren 22"/>
          <p:cNvGrpSpPr/>
          <p:nvPr/>
        </p:nvGrpSpPr>
        <p:grpSpPr>
          <a:xfrm>
            <a:off x="294383" y="2095595"/>
            <a:ext cx="8392417" cy="4255096"/>
            <a:chOff x="503238" y="1712913"/>
            <a:chExt cx="8142287" cy="3883025"/>
          </a:xfrm>
        </p:grpSpPr>
        <p:grpSp>
          <p:nvGrpSpPr>
            <p:cNvPr id="24" name="Gruppieren 23"/>
            <p:cNvGrpSpPr/>
            <p:nvPr/>
          </p:nvGrpSpPr>
          <p:grpSpPr>
            <a:xfrm>
              <a:off x="503238" y="1712913"/>
              <a:ext cx="8142287" cy="3883025"/>
              <a:chOff x="503238" y="1712913"/>
              <a:chExt cx="8142287" cy="3883025"/>
            </a:xfrm>
          </p:grpSpPr>
          <p:grpSp>
            <p:nvGrpSpPr>
              <p:cNvPr id="28" name="Group 2"/>
              <p:cNvGrpSpPr>
                <a:grpSpLocks/>
              </p:cNvGrpSpPr>
              <p:nvPr/>
            </p:nvGrpSpPr>
            <p:grpSpPr bwMode="auto">
              <a:xfrm>
                <a:off x="503238" y="1712913"/>
                <a:ext cx="2438400" cy="3883025"/>
                <a:chOff x="317" y="1079"/>
                <a:chExt cx="1536" cy="2446"/>
              </a:xfrm>
            </p:grpSpPr>
            <p:sp>
              <p:nvSpPr>
                <p:cNvPr id="56" name="Text Box 3"/>
                <p:cNvSpPr txBox="1">
                  <a:spLocks noChangeArrowheads="1"/>
                </p:cNvSpPr>
                <p:nvPr/>
              </p:nvSpPr>
              <p:spPr bwMode="auto">
                <a:xfrm>
                  <a:off x="319" y="2881"/>
                  <a:ext cx="1534" cy="644"/>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Germany</a:t>
                  </a:r>
                </a:p>
              </p:txBody>
            </p:sp>
            <p:sp>
              <p:nvSpPr>
                <p:cNvPr id="57" name="Text Box 4"/>
                <p:cNvSpPr txBox="1">
                  <a:spLocks noChangeArrowheads="1"/>
                </p:cNvSpPr>
                <p:nvPr/>
              </p:nvSpPr>
              <p:spPr bwMode="auto">
                <a:xfrm>
                  <a:off x="319" y="1079"/>
                  <a:ext cx="1534"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Jurisdiction</a:t>
                  </a:r>
                  <a:endParaRPr lang="de-DE" sz="1600" dirty="0">
                    <a:solidFill>
                      <a:srgbClr val="FFFFFF"/>
                    </a:solidFill>
                  </a:endParaRPr>
                </a:p>
              </p:txBody>
            </p:sp>
            <p:sp>
              <p:nvSpPr>
                <p:cNvPr id="58" name="Text Box 5"/>
                <p:cNvSpPr txBox="1">
                  <a:spLocks noChangeArrowheads="1"/>
                </p:cNvSpPr>
                <p:nvPr/>
              </p:nvSpPr>
              <p:spPr bwMode="auto">
                <a:xfrm>
                  <a:off x="317" y="2125"/>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a:t>
                  </a:r>
                  <a:r>
                    <a:rPr lang="de-DE" sz="1600" dirty="0" err="1">
                      <a:solidFill>
                        <a:schemeClr val="bg1">
                          <a:lumMod val="50000"/>
                        </a:schemeClr>
                      </a:solidFill>
                    </a:rPr>
                    <a:t>Netherlands</a:t>
                  </a:r>
                  <a:endParaRPr lang="de-DE" sz="1600" dirty="0">
                    <a:solidFill>
                      <a:schemeClr val="bg1">
                        <a:lumMod val="50000"/>
                      </a:schemeClr>
                    </a:solidFill>
                  </a:endParaRPr>
                </a:p>
              </p:txBody>
            </p:sp>
            <p:sp>
              <p:nvSpPr>
                <p:cNvPr id="59" name="Text Box 6"/>
                <p:cNvSpPr txBox="1">
                  <a:spLocks noChangeArrowheads="1"/>
                </p:cNvSpPr>
                <p:nvPr/>
              </p:nvSpPr>
              <p:spPr bwMode="auto">
                <a:xfrm>
                  <a:off x="317" y="1379"/>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UK</a:t>
                  </a:r>
                </a:p>
              </p:txBody>
            </p:sp>
          </p:grpSp>
          <p:grpSp>
            <p:nvGrpSpPr>
              <p:cNvPr id="29" name="Group 7"/>
              <p:cNvGrpSpPr>
                <a:grpSpLocks/>
              </p:cNvGrpSpPr>
              <p:nvPr/>
            </p:nvGrpSpPr>
            <p:grpSpPr bwMode="auto">
              <a:xfrm>
                <a:off x="3311525" y="1714500"/>
                <a:ext cx="5334000" cy="3876675"/>
                <a:chOff x="2086" y="1080"/>
                <a:chExt cx="3360" cy="2442"/>
              </a:xfrm>
            </p:grpSpPr>
            <p:sp>
              <p:nvSpPr>
                <p:cNvPr id="52" name="Text Box 8"/>
                <p:cNvSpPr txBox="1">
                  <a:spLocks noChangeArrowheads="1"/>
                </p:cNvSpPr>
                <p:nvPr/>
              </p:nvSpPr>
              <p:spPr bwMode="auto">
                <a:xfrm>
                  <a:off x="2086" y="1080"/>
                  <a:ext cx="3360"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Financing</a:t>
                  </a:r>
                  <a:r>
                    <a:rPr lang="de-DE" sz="1600" dirty="0">
                      <a:solidFill>
                        <a:srgbClr val="FFFFFF"/>
                      </a:solidFill>
                    </a:rPr>
                    <a:t> </a:t>
                  </a:r>
                  <a:r>
                    <a:rPr lang="de-DE" sz="1600" dirty="0" err="1">
                      <a:solidFill>
                        <a:srgbClr val="FFFFFF"/>
                      </a:solidFill>
                    </a:rPr>
                    <a:t>by</a:t>
                  </a:r>
                  <a:r>
                    <a:rPr lang="de-DE" sz="1600" dirty="0">
                      <a:solidFill>
                        <a:srgbClr val="FFFFFF"/>
                      </a:solidFill>
                    </a:rPr>
                    <a:t> potential </a:t>
                  </a:r>
                  <a:r>
                    <a:rPr lang="de-DE" sz="1600" dirty="0" err="1">
                      <a:solidFill>
                        <a:srgbClr val="FFFFFF"/>
                      </a:solidFill>
                    </a:rPr>
                    <a:t>buyers</a:t>
                  </a:r>
                  <a:r>
                    <a:rPr lang="de-DE" sz="1600" dirty="0">
                      <a:solidFill>
                        <a:srgbClr val="FFFFFF"/>
                      </a:solidFill>
                    </a:rPr>
                    <a:t> / </a:t>
                  </a:r>
                  <a:r>
                    <a:rPr lang="de-DE" sz="1600" dirty="0" err="1">
                      <a:solidFill>
                        <a:srgbClr val="FFFFFF"/>
                      </a:solidFill>
                    </a:rPr>
                    <a:t>investors</a:t>
                  </a:r>
                  <a:r>
                    <a:rPr lang="de-DE" sz="1600" dirty="0">
                      <a:solidFill>
                        <a:srgbClr val="FFFFFF"/>
                      </a:solidFill>
                    </a:rPr>
                    <a:t> in a </a:t>
                  </a:r>
                  <a:r>
                    <a:rPr lang="de-DE" sz="1600" dirty="0" err="1">
                      <a:solidFill>
                        <a:srgbClr val="FFFFFF"/>
                      </a:solidFill>
                    </a:rPr>
                    <a:t>nutshell</a:t>
                  </a:r>
                  <a:endParaRPr lang="de-DE" sz="1600" dirty="0">
                    <a:solidFill>
                      <a:srgbClr val="FFFFFF"/>
                    </a:solidFill>
                  </a:endParaRPr>
                </a:p>
              </p:txBody>
            </p:sp>
            <p:sp>
              <p:nvSpPr>
                <p:cNvPr id="53" name="Text Box 9"/>
                <p:cNvSpPr txBox="1">
                  <a:spLocks noChangeArrowheads="1"/>
                </p:cNvSpPr>
                <p:nvPr/>
              </p:nvSpPr>
              <p:spPr bwMode="auto">
                <a:xfrm>
                  <a:off x="2086" y="1379"/>
                  <a:ext cx="3360" cy="685"/>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chemeClr val="bg1">
                          <a:lumMod val="50000"/>
                        </a:schemeClr>
                      </a:solidFill>
                    </a:rPr>
                    <a:t>Secured creditor could be potential buyer</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chemeClr val="bg1">
                          <a:lumMod val="50000"/>
                        </a:schemeClr>
                      </a:solidFill>
                    </a:rPr>
                    <a:t>Funding by competitors is unlikely, but if provided would want confirmation:</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chemeClr val="bg1">
                          <a:lumMod val="50000"/>
                        </a:schemeClr>
                      </a:solidFill>
                    </a:rPr>
                    <a:t>treatment as expense claim</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chemeClr val="bg1">
                          <a:lumMod val="50000"/>
                        </a:schemeClr>
                      </a:solidFill>
                    </a:rPr>
                    <a:t>possible personal guarantee of administrator</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chemeClr val="bg1">
                          <a:lumMod val="50000"/>
                        </a:schemeClr>
                      </a:solidFill>
                    </a:rPr>
                    <a:t>New investors will typically be investing in the acquiring entity, not a source of capital for insolvent vehicle</a:t>
                  </a:r>
                </a:p>
              </p:txBody>
            </p:sp>
            <p:sp>
              <p:nvSpPr>
                <p:cNvPr id="54" name="Text Box 10"/>
                <p:cNvSpPr txBox="1">
                  <a:spLocks noChangeArrowheads="1"/>
                </p:cNvSpPr>
                <p:nvPr/>
              </p:nvSpPr>
              <p:spPr bwMode="auto">
                <a:xfrm>
                  <a:off x="2086" y="2880"/>
                  <a:ext cx="3360" cy="642"/>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rather</a:t>
                  </a:r>
                  <a:r>
                    <a:rPr lang="de-DE" sz="1150" dirty="0">
                      <a:solidFill>
                        <a:schemeClr val="bg1">
                          <a:lumMod val="50000"/>
                        </a:schemeClr>
                      </a:solidFill>
                    </a:rPr>
                    <a:t> </a:t>
                  </a:r>
                  <a:r>
                    <a:rPr lang="de-DE" sz="1150" dirty="0" err="1">
                      <a:solidFill>
                        <a:schemeClr val="bg1">
                          <a:lumMod val="50000"/>
                        </a:schemeClr>
                      </a:solidFill>
                    </a:rPr>
                    <a:t>uncommon</a:t>
                  </a:r>
                  <a:r>
                    <a:rPr lang="de-DE" sz="1150" dirty="0">
                      <a:solidFill>
                        <a:schemeClr val="bg1">
                          <a:lumMod val="50000"/>
                        </a:schemeClr>
                      </a:solidFill>
                    </a:rPr>
                    <a:t> / rare</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problem</a:t>
                  </a:r>
                  <a:r>
                    <a:rPr lang="de-DE" sz="1150" dirty="0">
                      <a:solidFill>
                        <a:schemeClr val="bg1">
                          <a:lumMod val="50000"/>
                        </a:schemeClr>
                      </a:solidFill>
                    </a:rPr>
                    <a:t>: anti-trust </a:t>
                  </a:r>
                  <a:r>
                    <a:rPr lang="de-DE" sz="1150" dirty="0" err="1">
                      <a:solidFill>
                        <a:schemeClr val="bg1">
                          <a:lumMod val="50000"/>
                        </a:schemeClr>
                      </a:solidFill>
                    </a:rPr>
                    <a:t>law</a:t>
                  </a:r>
                  <a:r>
                    <a:rPr lang="de-DE" sz="1150" dirty="0">
                      <a:solidFill>
                        <a:schemeClr val="bg1">
                          <a:lumMod val="50000"/>
                        </a:schemeClr>
                      </a:solidFill>
                    </a:rPr>
                    <a:t> </a:t>
                  </a:r>
                  <a:r>
                    <a:rPr lang="de-DE" sz="1150" dirty="0" err="1">
                      <a:solidFill>
                        <a:schemeClr val="bg1">
                          <a:lumMod val="50000"/>
                        </a:schemeClr>
                      </a:solidFill>
                    </a:rPr>
                    <a:t>prohibits</a:t>
                  </a:r>
                  <a:r>
                    <a:rPr lang="de-DE" sz="1150" dirty="0">
                      <a:solidFill>
                        <a:schemeClr val="bg1">
                          <a:lumMod val="50000"/>
                        </a:schemeClr>
                      </a:solidFill>
                    </a:rPr>
                    <a:t> </a:t>
                  </a:r>
                  <a:r>
                    <a:rPr lang="de-DE" sz="1150" dirty="0" err="1">
                      <a:solidFill>
                        <a:schemeClr val="bg1">
                          <a:lumMod val="50000"/>
                        </a:schemeClr>
                      </a:solidFill>
                    </a:rPr>
                    <a:t>any</a:t>
                  </a:r>
                  <a:r>
                    <a:rPr lang="de-DE" sz="1150" dirty="0">
                      <a:solidFill>
                        <a:schemeClr val="bg1">
                          <a:lumMod val="50000"/>
                        </a:schemeClr>
                      </a:solidFill>
                    </a:rPr>
                    <a:t> </a:t>
                  </a:r>
                  <a:r>
                    <a:rPr lang="de-DE" sz="1150" dirty="0" err="1">
                      <a:solidFill>
                        <a:schemeClr val="bg1">
                          <a:lumMod val="50000"/>
                        </a:schemeClr>
                      </a:solidFill>
                    </a:rPr>
                    <a:t>control</a:t>
                  </a:r>
                  <a:r>
                    <a:rPr lang="de-DE" sz="1150" dirty="0">
                      <a:solidFill>
                        <a:schemeClr val="bg1">
                          <a:lumMod val="50000"/>
                        </a:schemeClr>
                      </a:solidFill>
                    </a:rPr>
                    <a:t> </a:t>
                  </a:r>
                  <a:r>
                    <a:rPr lang="de-DE" sz="1150" dirty="0" err="1">
                      <a:solidFill>
                        <a:schemeClr val="bg1">
                          <a:lumMod val="50000"/>
                        </a:schemeClr>
                      </a:solidFill>
                    </a:rPr>
                    <a:t>by</a:t>
                  </a:r>
                  <a:r>
                    <a:rPr lang="de-DE" sz="1150" dirty="0">
                      <a:solidFill>
                        <a:schemeClr val="bg1">
                          <a:lumMod val="50000"/>
                        </a:schemeClr>
                      </a:solidFill>
                    </a:rPr>
                    <a:t> </a:t>
                  </a:r>
                  <a:r>
                    <a:rPr lang="de-DE" sz="1150" dirty="0" err="1">
                      <a:solidFill>
                        <a:schemeClr val="bg1">
                          <a:lumMod val="50000"/>
                        </a:schemeClr>
                      </a:solidFill>
                    </a:rPr>
                    <a:t>buyer</a:t>
                  </a:r>
                  <a:r>
                    <a:rPr lang="de-DE" sz="1150" dirty="0">
                      <a:solidFill>
                        <a:schemeClr val="bg1">
                          <a:lumMod val="50000"/>
                        </a:schemeClr>
                      </a:solidFill>
                    </a:rPr>
                    <a:t> / </a:t>
                  </a:r>
                  <a:r>
                    <a:rPr lang="de-DE" sz="1150" dirty="0" err="1">
                      <a:solidFill>
                        <a:schemeClr val="bg1">
                          <a:lumMod val="50000"/>
                        </a:schemeClr>
                      </a:solidFill>
                    </a:rPr>
                    <a:t>investor</a:t>
                  </a:r>
                  <a:r>
                    <a:rPr lang="de-DE" sz="1150" dirty="0">
                      <a:solidFill>
                        <a:schemeClr val="bg1">
                          <a:lumMod val="50000"/>
                        </a:schemeClr>
                      </a:solidFill>
                    </a:rPr>
                    <a:t> </a:t>
                  </a:r>
                  <a:r>
                    <a:rPr lang="en-US" sz="1150" dirty="0">
                      <a:solidFill>
                        <a:schemeClr val="bg1">
                          <a:lumMod val="50000"/>
                        </a:schemeClr>
                      </a:solidFill>
                    </a:rPr>
                    <a:t>until the corresponding antitrust proceedings have been successfully completed</a:t>
                  </a:r>
                  <a:endParaRPr lang="de-DE" sz="1150" dirty="0">
                    <a:solidFill>
                      <a:schemeClr val="bg1">
                        <a:lumMod val="50000"/>
                      </a:schemeClr>
                    </a:solidFill>
                  </a:endParaRPr>
                </a:p>
              </p:txBody>
            </p:sp>
            <p:sp>
              <p:nvSpPr>
                <p:cNvPr id="55" name="Text Box 11"/>
                <p:cNvSpPr txBox="1">
                  <a:spLocks noChangeArrowheads="1"/>
                </p:cNvSpPr>
                <p:nvPr/>
              </p:nvSpPr>
              <p:spPr bwMode="auto">
                <a:xfrm>
                  <a:off x="2086" y="2123"/>
                  <a:ext cx="3360" cy="642"/>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When the potential buyer needs some time to prepare a going concern deal or to decide whether or not to propose such deal.</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The administrator may only cooperate if the bankruptcy estate runs no risk.</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1150" dirty="0">
                    <a:solidFill>
                      <a:schemeClr val="bg1">
                        <a:lumMod val="50000"/>
                      </a:schemeClr>
                    </a:solidFill>
                  </a:endParaRPr>
                </a:p>
              </p:txBody>
            </p:sp>
          </p:grpSp>
          <p:grpSp>
            <p:nvGrpSpPr>
              <p:cNvPr id="30" name="Group 12"/>
              <p:cNvGrpSpPr>
                <a:grpSpLocks/>
              </p:cNvGrpSpPr>
              <p:nvPr/>
            </p:nvGrpSpPr>
            <p:grpSpPr bwMode="auto">
              <a:xfrm>
                <a:off x="3032125" y="2189163"/>
                <a:ext cx="184150" cy="3405187"/>
                <a:chOff x="1910" y="1379"/>
                <a:chExt cx="116" cy="2145"/>
              </a:xfrm>
            </p:grpSpPr>
            <p:sp>
              <p:nvSpPr>
                <p:cNvPr id="31" name="AutoShape 13"/>
                <p:cNvSpPr>
                  <a:spLocks noChangeArrowheads="1"/>
                </p:cNvSpPr>
                <p:nvPr/>
              </p:nvSpPr>
              <p:spPr bwMode="auto">
                <a:xfrm flipH="1">
                  <a:off x="1910" y="1379"/>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50" name="AutoShape 14"/>
                <p:cNvSpPr>
                  <a:spLocks noChangeArrowheads="1"/>
                </p:cNvSpPr>
                <p:nvPr/>
              </p:nvSpPr>
              <p:spPr bwMode="auto">
                <a:xfrm flipH="1">
                  <a:off x="1910" y="2125"/>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51" name="AutoShape 15"/>
                <p:cNvSpPr>
                  <a:spLocks noChangeArrowheads="1"/>
                </p:cNvSpPr>
                <p:nvPr/>
              </p:nvSpPr>
              <p:spPr bwMode="auto">
                <a:xfrm flipH="1">
                  <a:off x="1910" y="2883"/>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grpSp>
        </p:grpSp>
        <p:pic>
          <p:nvPicPr>
            <p:cNvPr id="25" name="Grafi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10" y="2544228"/>
              <a:ext cx="506414" cy="331664"/>
            </a:xfrm>
            <a:prstGeom prst="rect">
              <a:avLst/>
            </a:prstGeom>
          </p:spPr>
        </p:pic>
        <p:pic>
          <p:nvPicPr>
            <p:cNvPr id="26" name="Grafik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11" y="3713295"/>
              <a:ext cx="506413" cy="337873"/>
            </a:xfrm>
            <a:prstGeom prst="rect">
              <a:avLst/>
            </a:prstGeom>
          </p:spPr>
        </p:pic>
        <p:pic>
          <p:nvPicPr>
            <p:cNvPr id="27" name="Grafik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11" y="4851006"/>
              <a:ext cx="506413" cy="363296"/>
            </a:xfrm>
            <a:prstGeom prst="rect">
              <a:avLst/>
            </a:prstGeom>
          </p:spPr>
        </p:pic>
      </p:grpSp>
    </p:spTree>
    <p:extLst>
      <p:ext uri="{BB962C8B-B14F-4D97-AF65-F5344CB8AC3E}">
        <p14:creationId xmlns:p14="http://schemas.microsoft.com/office/powerpoint/2010/main" val="29653171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8675"/>
            <a:ext cx="8229600" cy="458233"/>
          </a:xfrm>
        </p:spPr>
        <p:txBody>
          <a:bodyPr>
            <a:normAutofit/>
          </a:bodyPr>
          <a:lstStyle/>
          <a:p>
            <a:r>
              <a:rPr lang="de-DE" sz="2400" b="1" dirty="0">
                <a:solidFill>
                  <a:srgbClr val="014E9E"/>
                </a:solidFill>
              </a:rPr>
              <a:t>III.1 </a:t>
            </a:r>
            <a:r>
              <a:rPr lang="en-US" sz="2400" b="1" dirty="0">
                <a:solidFill>
                  <a:srgbClr val="014E9E"/>
                </a:solidFill>
              </a:rPr>
              <a:t>Cost Mitigation – Rent payments</a:t>
            </a:r>
            <a:endParaRPr lang="de-DE" sz="2400" dirty="0"/>
          </a:p>
        </p:txBody>
      </p:sp>
      <p:grpSp>
        <p:nvGrpSpPr>
          <p:cNvPr id="22" name="Gruppieren 21"/>
          <p:cNvGrpSpPr/>
          <p:nvPr/>
        </p:nvGrpSpPr>
        <p:grpSpPr>
          <a:xfrm>
            <a:off x="379064" y="2138691"/>
            <a:ext cx="8392417" cy="4488445"/>
            <a:chOff x="503238" y="1712913"/>
            <a:chExt cx="8142287" cy="3883025"/>
          </a:xfrm>
        </p:grpSpPr>
        <p:grpSp>
          <p:nvGrpSpPr>
            <p:cNvPr id="32" name="Gruppieren 31"/>
            <p:cNvGrpSpPr/>
            <p:nvPr/>
          </p:nvGrpSpPr>
          <p:grpSpPr>
            <a:xfrm>
              <a:off x="503238" y="1712913"/>
              <a:ext cx="8142287" cy="3883025"/>
              <a:chOff x="503238" y="1712913"/>
              <a:chExt cx="8142287" cy="3883025"/>
            </a:xfrm>
          </p:grpSpPr>
          <p:grpSp>
            <p:nvGrpSpPr>
              <p:cNvPr id="36" name="Group 2"/>
              <p:cNvGrpSpPr>
                <a:grpSpLocks/>
              </p:cNvGrpSpPr>
              <p:nvPr/>
            </p:nvGrpSpPr>
            <p:grpSpPr bwMode="auto">
              <a:xfrm>
                <a:off x="503238" y="1712913"/>
                <a:ext cx="2438400" cy="3883025"/>
                <a:chOff x="317" y="1079"/>
                <a:chExt cx="1536" cy="2446"/>
              </a:xfrm>
            </p:grpSpPr>
            <p:sp>
              <p:nvSpPr>
                <p:cNvPr id="46" name="Text Box 3"/>
                <p:cNvSpPr txBox="1">
                  <a:spLocks noChangeArrowheads="1"/>
                </p:cNvSpPr>
                <p:nvPr/>
              </p:nvSpPr>
              <p:spPr bwMode="auto">
                <a:xfrm>
                  <a:off x="319" y="2963"/>
                  <a:ext cx="1534" cy="562"/>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Germany</a:t>
                  </a:r>
                </a:p>
              </p:txBody>
            </p:sp>
            <p:sp>
              <p:nvSpPr>
                <p:cNvPr id="47" name="Text Box 4"/>
                <p:cNvSpPr txBox="1">
                  <a:spLocks noChangeArrowheads="1"/>
                </p:cNvSpPr>
                <p:nvPr/>
              </p:nvSpPr>
              <p:spPr bwMode="auto">
                <a:xfrm>
                  <a:off x="319" y="1079"/>
                  <a:ext cx="1534"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Jurisdiction</a:t>
                  </a:r>
                  <a:endParaRPr lang="de-DE" sz="1600" dirty="0">
                    <a:solidFill>
                      <a:srgbClr val="FFFFFF"/>
                    </a:solidFill>
                  </a:endParaRPr>
                </a:p>
              </p:txBody>
            </p:sp>
            <p:sp>
              <p:nvSpPr>
                <p:cNvPr id="48" name="Text Box 5"/>
                <p:cNvSpPr txBox="1">
                  <a:spLocks noChangeArrowheads="1"/>
                </p:cNvSpPr>
                <p:nvPr/>
              </p:nvSpPr>
              <p:spPr bwMode="auto">
                <a:xfrm>
                  <a:off x="317" y="2308"/>
                  <a:ext cx="1534" cy="554"/>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a:t>
                  </a:r>
                  <a:r>
                    <a:rPr lang="de-DE" sz="1600" dirty="0" err="1">
                      <a:solidFill>
                        <a:schemeClr val="bg1">
                          <a:lumMod val="50000"/>
                        </a:schemeClr>
                      </a:solidFill>
                    </a:rPr>
                    <a:t>Netherlands</a:t>
                  </a:r>
                  <a:endParaRPr lang="de-DE" sz="1600" dirty="0">
                    <a:solidFill>
                      <a:schemeClr val="bg1">
                        <a:lumMod val="50000"/>
                      </a:schemeClr>
                    </a:solidFill>
                  </a:endParaRPr>
                </a:p>
              </p:txBody>
            </p:sp>
            <p:sp>
              <p:nvSpPr>
                <p:cNvPr id="49" name="Text Box 6"/>
                <p:cNvSpPr txBox="1">
                  <a:spLocks noChangeArrowheads="1"/>
                </p:cNvSpPr>
                <p:nvPr/>
              </p:nvSpPr>
              <p:spPr bwMode="auto">
                <a:xfrm>
                  <a:off x="317" y="1453"/>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UK</a:t>
                  </a:r>
                </a:p>
              </p:txBody>
            </p:sp>
          </p:grpSp>
          <p:grpSp>
            <p:nvGrpSpPr>
              <p:cNvPr id="37" name="Group 7"/>
              <p:cNvGrpSpPr>
                <a:grpSpLocks/>
              </p:cNvGrpSpPr>
              <p:nvPr/>
            </p:nvGrpSpPr>
            <p:grpSpPr bwMode="auto">
              <a:xfrm>
                <a:off x="3311525" y="1714500"/>
                <a:ext cx="5334000" cy="3876675"/>
                <a:chOff x="2086" y="1080"/>
                <a:chExt cx="3360" cy="2442"/>
              </a:xfrm>
            </p:grpSpPr>
            <p:sp>
              <p:nvSpPr>
                <p:cNvPr id="42" name="Text Box 8"/>
                <p:cNvSpPr txBox="1">
                  <a:spLocks noChangeArrowheads="1"/>
                </p:cNvSpPr>
                <p:nvPr/>
              </p:nvSpPr>
              <p:spPr bwMode="auto">
                <a:xfrm>
                  <a:off x="2086" y="1080"/>
                  <a:ext cx="3360"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Mitigating</a:t>
                  </a:r>
                  <a:r>
                    <a:rPr lang="de-DE" sz="1600" dirty="0">
                      <a:solidFill>
                        <a:srgbClr val="FFFFFF"/>
                      </a:solidFill>
                    </a:rPr>
                    <a:t> </a:t>
                  </a:r>
                  <a:r>
                    <a:rPr lang="de-DE" sz="1600" dirty="0" err="1">
                      <a:solidFill>
                        <a:srgbClr val="FFFFFF"/>
                      </a:solidFill>
                    </a:rPr>
                    <a:t>rent</a:t>
                  </a:r>
                  <a:r>
                    <a:rPr lang="de-DE" sz="1600" dirty="0">
                      <a:solidFill>
                        <a:srgbClr val="FFFFFF"/>
                      </a:solidFill>
                    </a:rPr>
                    <a:t> </a:t>
                  </a:r>
                  <a:r>
                    <a:rPr lang="de-DE" sz="1600" dirty="0" err="1">
                      <a:solidFill>
                        <a:srgbClr val="FFFFFF"/>
                      </a:solidFill>
                    </a:rPr>
                    <a:t>payments</a:t>
                  </a:r>
                  <a:r>
                    <a:rPr lang="de-DE" sz="1600" dirty="0">
                      <a:solidFill>
                        <a:srgbClr val="FFFFFF"/>
                      </a:solidFill>
                    </a:rPr>
                    <a:t> in a </a:t>
                  </a:r>
                  <a:r>
                    <a:rPr lang="de-DE" sz="1600" dirty="0" err="1">
                      <a:solidFill>
                        <a:srgbClr val="FFFFFF"/>
                      </a:solidFill>
                    </a:rPr>
                    <a:t>nutshell</a:t>
                  </a:r>
                  <a:endParaRPr lang="de-DE" sz="1600" dirty="0">
                    <a:solidFill>
                      <a:srgbClr val="FFFFFF"/>
                    </a:solidFill>
                  </a:endParaRPr>
                </a:p>
              </p:txBody>
            </p:sp>
            <p:sp>
              <p:nvSpPr>
                <p:cNvPr id="43" name="Text Box 9"/>
                <p:cNvSpPr txBox="1">
                  <a:spLocks noChangeArrowheads="1"/>
                </p:cNvSpPr>
                <p:nvPr/>
              </p:nvSpPr>
              <p:spPr bwMode="auto">
                <a:xfrm>
                  <a:off x="2086" y="1329"/>
                  <a:ext cx="3360" cy="889"/>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Practice today is “pay as you go”</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administrators pay rent day by day for the period during which possession of property is retained for the benefit of the administration</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Administrator has no power to “disclaim” the lease (bring it to early end) unlike liquidator</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Landlord will need consent (of administrator or court) to exercise forfeiture rights</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Rental payments for leasehold property which is not used in the administration will ran as ordinary unsecured claims</a:t>
                  </a:r>
                  <a:endParaRPr lang="de-DE" sz="1100" dirty="0">
                    <a:solidFill>
                      <a:schemeClr val="bg1">
                        <a:lumMod val="50000"/>
                      </a:schemeClr>
                    </a:solidFill>
                  </a:endParaRPr>
                </a:p>
              </p:txBody>
            </p:sp>
            <p:sp>
              <p:nvSpPr>
                <p:cNvPr id="44" name="Text Box 10"/>
                <p:cNvSpPr txBox="1">
                  <a:spLocks noChangeArrowheads="1"/>
                </p:cNvSpPr>
                <p:nvPr/>
              </p:nvSpPr>
              <p:spPr bwMode="auto">
                <a:xfrm>
                  <a:off x="2086" y="2963"/>
                  <a:ext cx="3360" cy="559"/>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a:solidFill>
                        <a:schemeClr val="bg1">
                          <a:lumMod val="50000"/>
                        </a:schemeClr>
                      </a:solidFill>
                    </a:rPr>
                    <a:t>non-</a:t>
                  </a:r>
                  <a:r>
                    <a:rPr lang="de-DE" sz="1150" dirty="0" err="1">
                      <a:solidFill>
                        <a:schemeClr val="bg1">
                          <a:lumMod val="50000"/>
                        </a:schemeClr>
                      </a:solidFill>
                    </a:rPr>
                    <a:t>payment</a:t>
                  </a:r>
                  <a:r>
                    <a:rPr lang="de-DE" sz="1150" dirty="0">
                      <a:solidFill>
                        <a:schemeClr val="bg1">
                          <a:lumMod val="50000"/>
                        </a:schemeClr>
                      </a:solidFill>
                    </a:rPr>
                    <a:t> of </a:t>
                  </a:r>
                  <a:r>
                    <a:rPr lang="de-DE" sz="1150" dirty="0" err="1">
                      <a:solidFill>
                        <a:schemeClr val="bg1">
                          <a:lumMod val="50000"/>
                        </a:schemeClr>
                      </a:solidFill>
                    </a:rPr>
                    <a:t>one</a:t>
                  </a:r>
                  <a:r>
                    <a:rPr lang="de-DE" sz="1150" dirty="0">
                      <a:solidFill>
                        <a:schemeClr val="bg1">
                          <a:lumMod val="50000"/>
                        </a:schemeClr>
                      </a:solidFill>
                    </a:rPr>
                    <a:t> </a:t>
                  </a:r>
                  <a:r>
                    <a:rPr lang="de-DE" sz="1150" dirty="0" err="1">
                      <a:solidFill>
                        <a:schemeClr val="bg1">
                          <a:lumMod val="50000"/>
                        </a:schemeClr>
                      </a:solidFill>
                    </a:rPr>
                    <a:t>monthly</a:t>
                  </a:r>
                  <a:r>
                    <a:rPr lang="de-DE" sz="1150" dirty="0">
                      <a:solidFill>
                        <a:schemeClr val="bg1">
                          <a:lumMod val="50000"/>
                        </a:schemeClr>
                      </a:solidFill>
                    </a:rPr>
                    <a:t> </a:t>
                  </a:r>
                  <a:r>
                    <a:rPr lang="de-DE" sz="1150" dirty="0" err="1">
                      <a:solidFill>
                        <a:schemeClr val="bg1">
                          <a:lumMod val="50000"/>
                        </a:schemeClr>
                      </a:solidFill>
                    </a:rPr>
                    <a:t>rent</a:t>
                  </a:r>
                  <a:r>
                    <a:rPr lang="de-DE" sz="1150" dirty="0">
                      <a:solidFill>
                        <a:schemeClr val="bg1">
                          <a:lumMod val="50000"/>
                        </a:schemeClr>
                      </a:solidFill>
                    </a:rPr>
                    <a:t> </a:t>
                  </a:r>
                  <a:r>
                    <a:rPr lang="de-DE" sz="1150" dirty="0" err="1">
                      <a:solidFill>
                        <a:schemeClr val="bg1">
                          <a:lumMod val="50000"/>
                        </a:schemeClr>
                      </a:solidFill>
                    </a:rPr>
                    <a:t>or</a:t>
                  </a:r>
                  <a:r>
                    <a:rPr lang="de-DE" sz="1150" dirty="0">
                      <a:solidFill>
                        <a:schemeClr val="bg1">
                          <a:lumMod val="50000"/>
                        </a:schemeClr>
                      </a:solidFill>
                    </a:rPr>
                    <a:t> </a:t>
                  </a:r>
                  <a:r>
                    <a:rPr lang="de-DE" sz="1150" dirty="0" err="1">
                      <a:solidFill>
                        <a:schemeClr val="bg1">
                          <a:lumMod val="50000"/>
                        </a:schemeClr>
                      </a:solidFill>
                    </a:rPr>
                    <a:t>less</a:t>
                  </a:r>
                  <a:r>
                    <a:rPr lang="de-DE" sz="1150" dirty="0">
                      <a:solidFill>
                        <a:schemeClr val="bg1">
                          <a:lumMod val="50000"/>
                        </a:schemeClr>
                      </a:solidFill>
                    </a:rPr>
                    <a:t> </a:t>
                  </a:r>
                  <a:r>
                    <a:rPr lang="de-DE" sz="1150" dirty="0" err="1">
                      <a:solidFill>
                        <a:schemeClr val="bg1">
                          <a:lumMod val="50000"/>
                        </a:schemeClr>
                      </a:solidFill>
                    </a:rPr>
                    <a:t>than</a:t>
                  </a:r>
                  <a:r>
                    <a:rPr lang="de-DE" sz="1150" dirty="0">
                      <a:solidFill>
                        <a:schemeClr val="bg1">
                          <a:lumMod val="50000"/>
                        </a:schemeClr>
                      </a:solidFill>
                    </a:rPr>
                    <a:t> </a:t>
                  </a:r>
                  <a:r>
                    <a:rPr lang="de-DE" sz="1150" dirty="0" err="1">
                      <a:solidFill>
                        <a:schemeClr val="bg1">
                          <a:lumMod val="50000"/>
                        </a:schemeClr>
                      </a:solidFill>
                    </a:rPr>
                    <a:t>two</a:t>
                  </a:r>
                  <a:r>
                    <a:rPr lang="de-DE" sz="1150" dirty="0">
                      <a:solidFill>
                        <a:schemeClr val="bg1">
                          <a:lumMod val="50000"/>
                        </a:schemeClr>
                      </a:solidFill>
                    </a:rPr>
                    <a:t> </a:t>
                  </a:r>
                  <a:r>
                    <a:rPr lang="de-DE" sz="1150" dirty="0" err="1">
                      <a:solidFill>
                        <a:schemeClr val="bg1">
                          <a:lumMod val="50000"/>
                        </a:schemeClr>
                      </a:solidFill>
                    </a:rPr>
                    <a:t>monthly</a:t>
                  </a:r>
                  <a:r>
                    <a:rPr lang="de-DE" sz="1150" dirty="0">
                      <a:solidFill>
                        <a:schemeClr val="bg1">
                          <a:lumMod val="50000"/>
                        </a:schemeClr>
                      </a:solidFill>
                    </a:rPr>
                    <a:t> </a:t>
                  </a:r>
                  <a:r>
                    <a:rPr lang="de-DE" sz="1150" dirty="0" err="1">
                      <a:solidFill>
                        <a:schemeClr val="bg1">
                          <a:lumMod val="50000"/>
                        </a:schemeClr>
                      </a:solidFill>
                    </a:rPr>
                    <a:t>rents</a:t>
                  </a:r>
                  <a:r>
                    <a:rPr lang="de-DE" sz="1150" dirty="0">
                      <a:solidFill>
                        <a:schemeClr val="bg1">
                          <a:lumMod val="50000"/>
                        </a:schemeClr>
                      </a:solidFill>
                    </a:rPr>
                    <a:t> in </a:t>
                  </a:r>
                  <a:r>
                    <a:rPr lang="de-DE" sz="1150" dirty="0" err="1">
                      <a:solidFill>
                        <a:schemeClr val="bg1">
                          <a:lumMod val="50000"/>
                        </a:schemeClr>
                      </a:solidFill>
                    </a:rPr>
                    <a:t>preliminary</a:t>
                  </a:r>
                  <a:r>
                    <a:rPr lang="de-DE" sz="1150" dirty="0">
                      <a:solidFill>
                        <a:schemeClr val="bg1">
                          <a:lumMod val="50000"/>
                        </a:schemeClr>
                      </a:solidFill>
                    </a:rPr>
                    <a:t> </a:t>
                  </a:r>
                  <a:r>
                    <a:rPr lang="de-DE" sz="1150" dirty="0" err="1">
                      <a:solidFill>
                        <a:schemeClr val="bg1">
                          <a:lumMod val="50000"/>
                        </a:schemeClr>
                      </a:solidFill>
                    </a:rPr>
                    <a:t>proceedings</a:t>
                  </a:r>
                  <a:r>
                    <a:rPr lang="de-DE" sz="1150" dirty="0">
                      <a:solidFill>
                        <a:schemeClr val="bg1">
                          <a:lumMod val="50000"/>
                        </a:schemeClr>
                      </a:solidFill>
                    </a:rPr>
                    <a:t> </a:t>
                  </a:r>
                  <a:r>
                    <a:rPr lang="de-DE" sz="1150" dirty="0" err="1">
                      <a:solidFill>
                        <a:schemeClr val="bg1">
                          <a:lumMod val="50000"/>
                        </a:schemeClr>
                      </a:solidFill>
                    </a:rPr>
                    <a:t>possible</a:t>
                  </a:r>
                  <a:r>
                    <a:rPr lang="de-DE" sz="1150" dirty="0">
                      <a:solidFill>
                        <a:schemeClr val="bg1">
                          <a:lumMod val="50000"/>
                        </a:schemeClr>
                      </a:solidFill>
                    </a:rPr>
                    <a:t> </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a:solidFill>
                        <a:schemeClr val="bg1">
                          <a:lumMod val="50000"/>
                        </a:schemeClr>
                      </a:solidFill>
                    </a:rPr>
                    <a:t>no </a:t>
                  </a:r>
                  <a:r>
                    <a:rPr lang="de-DE" sz="1150" dirty="0" err="1">
                      <a:solidFill>
                        <a:schemeClr val="bg1">
                          <a:lumMod val="50000"/>
                        </a:schemeClr>
                      </a:solidFill>
                    </a:rPr>
                    <a:t>early</a:t>
                  </a:r>
                  <a:r>
                    <a:rPr lang="de-DE" sz="1150" dirty="0">
                      <a:solidFill>
                        <a:schemeClr val="bg1">
                          <a:lumMod val="50000"/>
                        </a:schemeClr>
                      </a:solidFill>
                    </a:rPr>
                    <a:t> </a:t>
                  </a:r>
                  <a:r>
                    <a:rPr lang="de-DE" sz="1150" dirty="0" err="1">
                      <a:solidFill>
                        <a:schemeClr val="bg1">
                          <a:lumMod val="50000"/>
                        </a:schemeClr>
                      </a:solidFill>
                    </a:rPr>
                    <a:t>termination</a:t>
                  </a:r>
                  <a:r>
                    <a:rPr lang="de-DE" sz="1150" dirty="0">
                      <a:solidFill>
                        <a:schemeClr val="bg1">
                          <a:lumMod val="50000"/>
                        </a:schemeClr>
                      </a:solidFill>
                    </a:rPr>
                    <a:t> </a:t>
                  </a:r>
                  <a:r>
                    <a:rPr lang="de-DE" sz="1150" dirty="0" err="1">
                      <a:solidFill>
                        <a:schemeClr val="bg1">
                          <a:lumMod val="50000"/>
                        </a:schemeClr>
                      </a:solidFill>
                    </a:rPr>
                    <a:t>right</a:t>
                  </a:r>
                  <a:r>
                    <a:rPr lang="de-DE" sz="1150" dirty="0">
                      <a:solidFill>
                        <a:schemeClr val="bg1">
                          <a:lumMod val="50000"/>
                        </a:schemeClr>
                      </a:solidFill>
                    </a:rPr>
                    <a:t> </a:t>
                  </a:r>
                  <a:r>
                    <a:rPr lang="de-DE" sz="1150" dirty="0" err="1">
                      <a:solidFill>
                        <a:schemeClr val="bg1">
                          <a:lumMod val="50000"/>
                        </a:schemeClr>
                      </a:solidFill>
                    </a:rPr>
                    <a:t>by</a:t>
                  </a:r>
                  <a:r>
                    <a:rPr lang="de-DE" sz="1150" dirty="0">
                      <a:solidFill>
                        <a:schemeClr val="bg1">
                          <a:lumMod val="50000"/>
                        </a:schemeClr>
                      </a:solidFill>
                    </a:rPr>
                    <a:t> </a:t>
                  </a:r>
                  <a:r>
                    <a:rPr lang="de-DE" sz="1150" dirty="0" err="1">
                      <a:solidFill>
                        <a:schemeClr val="bg1">
                          <a:lumMod val="50000"/>
                        </a:schemeClr>
                      </a:solidFill>
                    </a:rPr>
                    <a:t>lessor</a:t>
                  </a:r>
                  <a:r>
                    <a:rPr lang="de-DE" sz="1150" dirty="0">
                      <a:solidFill>
                        <a:schemeClr val="bg1">
                          <a:lumMod val="50000"/>
                        </a:schemeClr>
                      </a:solidFill>
                    </a:rPr>
                    <a:t> </a:t>
                  </a:r>
                  <a:r>
                    <a:rPr lang="de-DE" sz="1150" dirty="0" err="1">
                      <a:solidFill>
                        <a:schemeClr val="bg1">
                          <a:lumMod val="50000"/>
                        </a:schemeClr>
                      </a:solidFill>
                    </a:rPr>
                    <a:t>based</a:t>
                  </a:r>
                  <a:r>
                    <a:rPr lang="de-DE" sz="1150" dirty="0">
                      <a:solidFill>
                        <a:schemeClr val="bg1">
                          <a:lumMod val="50000"/>
                        </a:schemeClr>
                      </a:solidFill>
                    </a:rPr>
                    <a:t> on </a:t>
                  </a:r>
                  <a:r>
                    <a:rPr lang="de-DE" sz="1150" dirty="0" err="1">
                      <a:solidFill>
                        <a:schemeClr val="bg1">
                          <a:lumMod val="50000"/>
                        </a:schemeClr>
                      </a:solidFill>
                    </a:rPr>
                    <a:t>aforementioned</a:t>
                  </a:r>
                  <a:r>
                    <a:rPr lang="de-DE" sz="1150" dirty="0">
                      <a:solidFill>
                        <a:schemeClr val="bg1">
                          <a:lumMod val="50000"/>
                        </a:schemeClr>
                      </a:solidFill>
                    </a:rPr>
                    <a:t> non-</a:t>
                  </a:r>
                  <a:r>
                    <a:rPr lang="de-DE" sz="1150" dirty="0" err="1">
                      <a:solidFill>
                        <a:schemeClr val="bg1">
                          <a:lumMod val="50000"/>
                        </a:schemeClr>
                      </a:solidFill>
                    </a:rPr>
                    <a:t>payment</a:t>
                  </a:r>
                  <a:endParaRPr lang="de-DE" sz="1150" dirty="0">
                    <a:solidFill>
                      <a:schemeClr val="bg1">
                        <a:lumMod val="50000"/>
                      </a:schemeClr>
                    </a:solidFill>
                  </a:endParaRP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a:solidFill>
                        <a:schemeClr val="bg1">
                          <a:lumMod val="50000"/>
                        </a:schemeClr>
                      </a:solidFill>
                    </a:rPr>
                    <a:t>in </a:t>
                  </a:r>
                  <a:r>
                    <a:rPr lang="de-DE" sz="1150" dirty="0" err="1">
                      <a:solidFill>
                        <a:schemeClr val="bg1">
                          <a:lumMod val="50000"/>
                        </a:schemeClr>
                      </a:solidFill>
                    </a:rPr>
                    <a:t>case</a:t>
                  </a:r>
                  <a:r>
                    <a:rPr lang="de-DE" sz="1150" dirty="0">
                      <a:solidFill>
                        <a:schemeClr val="bg1">
                          <a:lumMod val="50000"/>
                        </a:schemeClr>
                      </a:solidFill>
                    </a:rPr>
                    <a:t> of non-</a:t>
                  </a:r>
                  <a:r>
                    <a:rPr lang="de-DE" sz="1150" dirty="0" err="1">
                      <a:solidFill>
                        <a:schemeClr val="bg1">
                          <a:lumMod val="50000"/>
                        </a:schemeClr>
                      </a:solidFill>
                    </a:rPr>
                    <a:t>payment</a:t>
                  </a:r>
                  <a:r>
                    <a:rPr lang="de-DE" sz="1150" dirty="0">
                      <a:solidFill>
                        <a:schemeClr val="bg1">
                          <a:lumMod val="50000"/>
                        </a:schemeClr>
                      </a:solidFill>
                    </a:rPr>
                    <a:t>: </a:t>
                  </a:r>
                  <a:r>
                    <a:rPr lang="de-DE" sz="1150" dirty="0" err="1">
                      <a:solidFill>
                        <a:schemeClr val="bg1">
                          <a:lumMod val="50000"/>
                        </a:schemeClr>
                      </a:solidFill>
                    </a:rPr>
                    <a:t>lessor</a:t>
                  </a:r>
                  <a:r>
                    <a:rPr lang="de-DE" sz="1150" dirty="0">
                      <a:solidFill>
                        <a:schemeClr val="bg1">
                          <a:lumMod val="50000"/>
                        </a:schemeClr>
                      </a:solidFill>
                    </a:rPr>
                    <a:t> </a:t>
                  </a:r>
                  <a:r>
                    <a:rPr lang="de-DE" sz="1150" dirty="0" err="1">
                      <a:solidFill>
                        <a:schemeClr val="bg1">
                          <a:lumMod val="50000"/>
                        </a:schemeClr>
                      </a:solidFill>
                    </a:rPr>
                    <a:t>acquires</a:t>
                  </a:r>
                  <a:r>
                    <a:rPr lang="de-DE" sz="1150" dirty="0">
                      <a:solidFill>
                        <a:schemeClr val="bg1">
                          <a:lumMod val="50000"/>
                        </a:schemeClr>
                      </a:solidFill>
                    </a:rPr>
                    <a:t> </a:t>
                  </a:r>
                  <a:r>
                    <a:rPr lang="de-DE" sz="1150" dirty="0" err="1">
                      <a:solidFill>
                        <a:schemeClr val="bg1">
                          <a:lumMod val="50000"/>
                        </a:schemeClr>
                      </a:solidFill>
                    </a:rPr>
                    <a:t>lien</a:t>
                  </a:r>
                  <a:r>
                    <a:rPr lang="de-DE" sz="1150" dirty="0">
                      <a:solidFill>
                        <a:schemeClr val="bg1">
                          <a:lumMod val="50000"/>
                        </a:schemeClr>
                      </a:solidFill>
                    </a:rPr>
                    <a:t> on </a:t>
                  </a:r>
                  <a:r>
                    <a:rPr lang="de-DE" sz="1150" dirty="0" err="1">
                      <a:solidFill>
                        <a:schemeClr val="bg1">
                          <a:lumMod val="50000"/>
                        </a:schemeClr>
                      </a:solidFill>
                    </a:rPr>
                    <a:t>debtor</a:t>
                  </a:r>
                  <a:r>
                    <a:rPr lang="de-DE" sz="1150" dirty="0">
                      <a:solidFill>
                        <a:schemeClr val="bg1">
                          <a:lumMod val="50000"/>
                        </a:schemeClr>
                      </a:solidFill>
                    </a:rPr>
                    <a:t> </a:t>
                  </a:r>
                  <a:r>
                    <a:rPr lang="de-DE" sz="1150" dirty="0" err="1">
                      <a:solidFill>
                        <a:schemeClr val="bg1">
                          <a:lumMod val="50000"/>
                        </a:schemeClr>
                      </a:solidFill>
                    </a:rPr>
                    <a:t>assets</a:t>
                  </a:r>
                  <a:endParaRPr lang="de-DE" sz="1150" dirty="0">
                    <a:solidFill>
                      <a:schemeClr val="bg1">
                        <a:lumMod val="50000"/>
                      </a:schemeClr>
                    </a:solidFill>
                  </a:endParaRPr>
                </a:p>
              </p:txBody>
            </p:sp>
            <p:sp>
              <p:nvSpPr>
                <p:cNvPr id="45" name="Text Box 11"/>
                <p:cNvSpPr txBox="1">
                  <a:spLocks noChangeArrowheads="1"/>
                </p:cNvSpPr>
                <p:nvPr/>
              </p:nvSpPr>
              <p:spPr bwMode="auto">
                <a:xfrm>
                  <a:off x="2086" y="2308"/>
                  <a:ext cx="3360" cy="553"/>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In case the estate is lessee the lessor and he administrator have early termination rights.</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Lessor has a highly privileged claim (estate debt) for lease instalments after opening of the bankruptcy proceedings. Payment will only take place if the estate has sufficient funds.</a:t>
                  </a:r>
                </a:p>
              </p:txBody>
            </p:sp>
          </p:grpSp>
          <p:grpSp>
            <p:nvGrpSpPr>
              <p:cNvPr id="38" name="Group 12"/>
              <p:cNvGrpSpPr>
                <a:grpSpLocks/>
              </p:cNvGrpSpPr>
              <p:nvPr/>
            </p:nvGrpSpPr>
            <p:grpSpPr bwMode="auto">
              <a:xfrm>
                <a:off x="3032125" y="2306638"/>
                <a:ext cx="184150" cy="3287712"/>
                <a:chOff x="1910" y="1453"/>
                <a:chExt cx="116" cy="2071"/>
              </a:xfrm>
            </p:grpSpPr>
            <p:sp>
              <p:nvSpPr>
                <p:cNvPr id="39" name="AutoShape 13"/>
                <p:cNvSpPr>
                  <a:spLocks noChangeArrowheads="1"/>
                </p:cNvSpPr>
                <p:nvPr/>
              </p:nvSpPr>
              <p:spPr bwMode="auto">
                <a:xfrm flipH="1">
                  <a:off x="1910" y="1453"/>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40" name="AutoShape 14"/>
                <p:cNvSpPr>
                  <a:spLocks noChangeArrowheads="1"/>
                </p:cNvSpPr>
                <p:nvPr/>
              </p:nvSpPr>
              <p:spPr bwMode="auto">
                <a:xfrm flipH="1">
                  <a:off x="1910" y="2308"/>
                  <a:ext cx="116" cy="554"/>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41" name="AutoShape 15"/>
                <p:cNvSpPr>
                  <a:spLocks noChangeArrowheads="1"/>
                </p:cNvSpPr>
                <p:nvPr/>
              </p:nvSpPr>
              <p:spPr bwMode="auto">
                <a:xfrm flipH="1">
                  <a:off x="1910" y="2963"/>
                  <a:ext cx="116" cy="56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grpSp>
        </p:grpSp>
        <p:pic>
          <p:nvPicPr>
            <p:cNvPr id="33" name="Grafik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11" y="2649599"/>
              <a:ext cx="506414" cy="331664"/>
            </a:xfrm>
            <a:prstGeom prst="rect">
              <a:avLst/>
            </a:prstGeom>
          </p:spPr>
        </p:pic>
        <p:pic>
          <p:nvPicPr>
            <p:cNvPr id="34" name="Grafik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10" y="3934752"/>
              <a:ext cx="506413" cy="337873"/>
            </a:xfrm>
            <a:prstGeom prst="rect">
              <a:avLst/>
            </a:prstGeom>
          </p:spPr>
        </p:pic>
        <p:pic>
          <p:nvPicPr>
            <p:cNvPr id="35" name="Grafik 3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11" y="4968202"/>
              <a:ext cx="506413" cy="363296"/>
            </a:xfrm>
            <a:prstGeom prst="rect">
              <a:avLst/>
            </a:prstGeom>
          </p:spPr>
        </p:pic>
      </p:grpSp>
    </p:spTree>
    <p:extLst>
      <p:ext uri="{BB962C8B-B14F-4D97-AF65-F5344CB8AC3E}">
        <p14:creationId xmlns:p14="http://schemas.microsoft.com/office/powerpoint/2010/main" val="231264147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419087"/>
            <a:ext cx="8229600" cy="458233"/>
          </a:xfrm>
        </p:spPr>
        <p:txBody>
          <a:bodyPr>
            <a:normAutofit/>
          </a:bodyPr>
          <a:lstStyle/>
          <a:p>
            <a:r>
              <a:rPr lang="de-DE" sz="2400" b="1" dirty="0">
                <a:solidFill>
                  <a:srgbClr val="014E9E"/>
                </a:solidFill>
              </a:rPr>
              <a:t>III.2 </a:t>
            </a:r>
            <a:r>
              <a:rPr lang="en-US" sz="2400" b="1" dirty="0">
                <a:solidFill>
                  <a:srgbClr val="014E9E"/>
                </a:solidFill>
              </a:rPr>
              <a:t>Cost Mitigation – Labor costs</a:t>
            </a:r>
            <a:endParaRPr lang="de-DE" sz="2400" dirty="0"/>
          </a:p>
        </p:txBody>
      </p:sp>
      <p:grpSp>
        <p:nvGrpSpPr>
          <p:cNvPr id="23" name="Gruppieren 22"/>
          <p:cNvGrpSpPr/>
          <p:nvPr/>
        </p:nvGrpSpPr>
        <p:grpSpPr>
          <a:xfrm>
            <a:off x="430839" y="1957772"/>
            <a:ext cx="8567498" cy="4632593"/>
            <a:chOff x="503238" y="1631950"/>
            <a:chExt cx="8312150" cy="4227513"/>
          </a:xfrm>
        </p:grpSpPr>
        <p:grpSp>
          <p:nvGrpSpPr>
            <p:cNvPr id="24" name="Gruppieren 23"/>
            <p:cNvGrpSpPr/>
            <p:nvPr/>
          </p:nvGrpSpPr>
          <p:grpSpPr>
            <a:xfrm>
              <a:off x="503238" y="1631950"/>
              <a:ext cx="8312150" cy="4227513"/>
              <a:chOff x="503238" y="1631950"/>
              <a:chExt cx="8312150" cy="4227513"/>
            </a:xfrm>
          </p:grpSpPr>
          <p:grpSp>
            <p:nvGrpSpPr>
              <p:cNvPr id="28" name="Group 2"/>
              <p:cNvGrpSpPr>
                <a:grpSpLocks/>
              </p:cNvGrpSpPr>
              <p:nvPr/>
            </p:nvGrpSpPr>
            <p:grpSpPr bwMode="auto">
              <a:xfrm>
                <a:off x="503238" y="1631951"/>
                <a:ext cx="2438400" cy="4106863"/>
                <a:chOff x="317" y="1028"/>
                <a:chExt cx="1536" cy="2587"/>
              </a:xfrm>
            </p:grpSpPr>
            <p:sp>
              <p:nvSpPr>
                <p:cNvPr id="56" name="Text Box 3"/>
                <p:cNvSpPr txBox="1">
                  <a:spLocks noChangeArrowheads="1"/>
                </p:cNvSpPr>
                <p:nvPr/>
              </p:nvSpPr>
              <p:spPr bwMode="auto">
                <a:xfrm>
                  <a:off x="319" y="2971"/>
                  <a:ext cx="1534" cy="644"/>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Germany</a:t>
                  </a:r>
                </a:p>
              </p:txBody>
            </p:sp>
            <p:sp>
              <p:nvSpPr>
                <p:cNvPr id="57" name="Text Box 4"/>
                <p:cNvSpPr txBox="1">
                  <a:spLocks noChangeArrowheads="1"/>
                </p:cNvSpPr>
                <p:nvPr/>
              </p:nvSpPr>
              <p:spPr bwMode="auto">
                <a:xfrm>
                  <a:off x="317" y="1028"/>
                  <a:ext cx="1534"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Jurisdiction</a:t>
                  </a:r>
                  <a:endParaRPr lang="de-DE" sz="1600" dirty="0">
                    <a:solidFill>
                      <a:srgbClr val="FFFFFF"/>
                    </a:solidFill>
                  </a:endParaRPr>
                </a:p>
              </p:txBody>
            </p:sp>
            <p:sp>
              <p:nvSpPr>
                <p:cNvPr id="58" name="Text Box 5"/>
                <p:cNvSpPr txBox="1">
                  <a:spLocks noChangeArrowheads="1"/>
                </p:cNvSpPr>
                <p:nvPr/>
              </p:nvSpPr>
              <p:spPr bwMode="auto">
                <a:xfrm>
                  <a:off x="317" y="2231"/>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a:t>
                  </a:r>
                  <a:r>
                    <a:rPr lang="de-DE" sz="1600" dirty="0" err="1">
                      <a:solidFill>
                        <a:schemeClr val="bg1">
                          <a:lumMod val="50000"/>
                        </a:schemeClr>
                      </a:solidFill>
                    </a:rPr>
                    <a:t>Netherlands</a:t>
                  </a:r>
                  <a:endParaRPr lang="de-DE" sz="1600" dirty="0">
                    <a:solidFill>
                      <a:schemeClr val="bg1">
                        <a:lumMod val="50000"/>
                      </a:schemeClr>
                    </a:solidFill>
                  </a:endParaRPr>
                </a:p>
              </p:txBody>
            </p:sp>
            <p:sp>
              <p:nvSpPr>
                <p:cNvPr id="59" name="Text Box 6"/>
                <p:cNvSpPr txBox="1">
                  <a:spLocks noChangeArrowheads="1"/>
                </p:cNvSpPr>
                <p:nvPr/>
              </p:nvSpPr>
              <p:spPr bwMode="auto">
                <a:xfrm>
                  <a:off x="319" y="1282"/>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UK</a:t>
                  </a:r>
                </a:p>
              </p:txBody>
            </p:sp>
          </p:grpSp>
          <p:grpSp>
            <p:nvGrpSpPr>
              <p:cNvPr id="29" name="Group 7"/>
              <p:cNvGrpSpPr>
                <a:grpSpLocks/>
              </p:cNvGrpSpPr>
              <p:nvPr/>
            </p:nvGrpSpPr>
            <p:grpSpPr bwMode="auto">
              <a:xfrm>
                <a:off x="3311525" y="1631950"/>
                <a:ext cx="5503863" cy="4227513"/>
                <a:chOff x="2086" y="1028"/>
                <a:chExt cx="3467" cy="2663"/>
              </a:xfrm>
            </p:grpSpPr>
            <p:sp>
              <p:nvSpPr>
                <p:cNvPr id="52" name="Text Box 8"/>
                <p:cNvSpPr txBox="1">
                  <a:spLocks noChangeArrowheads="1"/>
                </p:cNvSpPr>
                <p:nvPr/>
              </p:nvSpPr>
              <p:spPr bwMode="auto">
                <a:xfrm>
                  <a:off x="2086" y="1028"/>
                  <a:ext cx="3467"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Mitigating</a:t>
                  </a:r>
                  <a:r>
                    <a:rPr lang="de-DE" sz="1600" dirty="0">
                      <a:solidFill>
                        <a:srgbClr val="FFFFFF"/>
                      </a:solidFill>
                    </a:rPr>
                    <a:t> </a:t>
                  </a:r>
                  <a:r>
                    <a:rPr lang="de-DE" sz="1600" dirty="0" err="1">
                      <a:solidFill>
                        <a:srgbClr val="FFFFFF"/>
                      </a:solidFill>
                    </a:rPr>
                    <a:t>labor</a:t>
                  </a:r>
                  <a:r>
                    <a:rPr lang="de-DE" sz="1600" dirty="0">
                      <a:solidFill>
                        <a:srgbClr val="FFFFFF"/>
                      </a:solidFill>
                    </a:rPr>
                    <a:t> </a:t>
                  </a:r>
                  <a:r>
                    <a:rPr lang="de-DE" sz="1600" dirty="0" err="1">
                      <a:solidFill>
                        <a:srgbClr val="FFFFFF"/>
                      </a:solidFill>
                    </a:rPr>
                    <a:t>costs</a:t>
                  </a:r>
                  <a:r>
                    <a:rPr lang="de-DE" sz="1600" dirty="0">
                      <a:solidFill>
                        <a:srgbClr val="FFFFFF"/>
                      </a:solidFill>
                    </a:rPr>
                    <a:t> in a </a:t>
                  </a:r>
                  <a:r>
                    <a:rPr lang="de-DE" sz="1600" dirty="0" err="1">
                      <a:solidFill>
                        <a:srgbClr val="FFFFFF"/>
                      </a:solidFill>
                    </a:rPr>
                    <a:t>nutshell</a:t>
                  </a:r>
                  <a:endParaRPr lang="de-DE" sz="1600" dirty="0">
                    <a:solidFill>
                      <a:srgbClr val="FFFFFF"/>
                    </a:solidFill>
                  </a:endParaRPr>
                </a:p>
              </p:txBody>
            </p:sp>
            <p:sp>
              <p:nvSpPr>
                <p:cNvPr id="53" name="Text Box 9"/>
                <p:cNvSpPr txBox="1">
                  <a:spLocks noChangeArrowheads="1"/>
                </p:cNvSpPr>
                <p:nvPr/>
              </p:nvSpPr>
              <p:spPr bwMode="auto">
                <a:xfrm>
                  <a:off x="2086" y="1214"/>
                  <a:ext cx="3467" cy="952"/>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Some employee debts benefit from a Government guarantee – though may be subject to time and amount caps</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E.g. “arrears of pay” up to 8 weeks before appointment </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Government </a:t>
                  </a:r>
                  <a:r>
                    <a:rPr lang="de-DE" sz="1100" dirty="0" err="1">
                      <a:solidFill>
                        <a:srgbClr val="FFFFFF">
                          <a:lumMod val="50000"/>
                        </a:srgbClr>
                      </a:solidFill>
                    </a:rPr>
                    <a:t>subrogates</a:t>
                  </a:r>
                  <a:r>
                    <a:rPr lang="de-DE" sz="1100" dirty="0">
                      <a:solidFill>
                        <a:srgbClr val="FFFFFF">
                          <a:lumMod val="50000"/>
                        </a:srgbClr>
                      </a:solidFill>
                    </a:rPr>
                    <a:t> </a:t>
                  </a:r>
                  <a:r>
                    <a:rPr lang="de-DE" sz="1100" dirty="0" err="1">
                      <a:solidFill>
                        <a:srgbClr val="FFFFFF">
                          <a:lumMod val="50000"/>
                        </a:srgbClr>
                      </a:solidFill>
                    </a:rPr>
                    <a:t>to</a:t>
                  </a:r>
                  <a:r>
                    <a:rPr lang="de-DE" sz="1100" dirty="0">
                      <a:solidFill>
                        <a:srgbClr val="FFFFFF">
                          <a:lumMod val="50000"/>
                        </a:srgbClr>
                      </a:solidFill>
                    </a:rPr>
                    <a:t> </a:t>
                  </a:r>
                  <a:r>
                    <a:rPr lang="de-DE" sz="1100" dirty="0" err="1">
                      <a:solidFill>
                        <a:srgbClr val="FFFFFF">
                          <a:lumMod val="50000"/>
                        </a:srgbClr>
                      </a:solidFill>
                    </a:rPr>
                    <a:t>rights</a:t>
                  </a:r>
                  <a:r>
                    <a:rPr lang="de-DE" sz="1100" dirty="0">
                      <a:solidFill>
                        <a:srgbClr val="FFFFFF">
                          <a:lumMod val="50000"/>
                        </a:srgbClr>
                      </a:solidFill>
                    </a:rPr>
                    <a:t> </a:t>
                  </a:r>
                  <a:r>
                    <a:rPr lang="de-DE" sz="1100" dirty="0" err="1">
                      <a:solidFill>
                        <a:srgbClr val="FFFFFF">
                          <a:lumMod val="50000"/>
                        </a:srgbClr>
                      </a:solidFill>
                    </a:rPr>
                    <a:t>of</a:t>
                  </a:r>
                  <a:r>
                    <a:rPr lang="de-DE" sz="1100" dirty="0">
                      <a:solidFill>
                        <a:srgbClr val="FFFFFF">
                          <a:lumMod val="50000"/>
                        </a:srgbClr>
                      </a:solidFill>
                    </a:rPr>
                    <a:t> </a:t>
                  </a:r>
                  <a:r>
                    <a:rPr lang="de-DE" sz="1100" dirty="0" err="1">
                      <a:solidFill>
                        <a:srgbClr val="FFFFFF">
                          <a:lumMod val="50000"/>
                        </a:srgbClr>
                      </a:solidFill>
                    </a:rPr>
                    <a:t>the</a:t>
                  </a:r>
                  <a:r>
                    <a:rPr lang="de-DE" sz="1100" dirty="0">
                      <a:solidFill>
                        <a:srgbClr val="FFFFFF">
                          <a:lumMod val="50000"/>
                        </a:srgbClr>
                      </a:solidFill>
                    </a:rPr>
                    <a:t> </a:t>
                  </a:r>
                  <a:r>
                    <a:rPr lang="de-DE" sz="1100" dirty="0" err="1">
                      <a:solidFill>
                        <a:srgbClr val="FFFFFF">
                          <a:lumMod val="50000"/>
                        </a:srgbClr>
                      </a:solidFill>
                    </a:rPr>
                    <a:t>employee</a:t>
                  </a:r>
                  <a:r>
                    <a:rPr lang="de-DE" sz="1100" dirty="0">
                      <a:solidFill>
                        <a:srgbClr val="FFFFFF">
                          <a:lumMod val="50000"/>
                        </a:srgbClr>
                      </a:solidFill>
                    </a:rPr>
                    <a:t> </a:t>
                  </a:r>
                  <a:r>
                    <a:rPr lang="de-DE" sz="1100" dirty="0" err="1">
                      <a:solidFill>
                        <a:srgbClr val="FFFFFF">
                          <a:lumMod val="50000"/>
                        </a:srgbClr>
                      </a:solidFill>
                    </a:rPr>
                    <a:t>to</a:t>
                  </a:r>
                  <a:r>
                    <a:rPr lang="de-DE" sz="1100" dirty="0">
                      <a:solidFill>
                        <a:srgbClr val="FFFFFF">
                          <a:lumMod val="50000"/>
                        </a:srgbClr>
                      </a:solidFill>
                    </a:rPr>
                    <a:t> </a:t>
                  </a:r>
                  <a:r>
                    <a:rPr lang="de-DE" sz="1100" dirty="0" err="1">
                      <a:solidFill>
                        <a:srgbClr val="FFFFFF">
                          <a:lumMod val="50000"/>
                        </a:srgbClr>
                      </a:solidFill>
                    </a:rPr>
                    <a:t>extent</a:t>
                  </a:r>
                  <a:r>
                    <a:rPr lang="de-DE" sz="1100" dirty="0">
                      <a:solidFill>
                        <a:srgbClr val="FFFFFF">
                          <a:lumMod val="50000"/>
                        </a:srgbClr>
                      </a:solidFill>
                    </a:rPr>
                    <a:t> </a:t>
                  </a:r>
                  <a:r>
                    <a:rPr lang="de-DE" sz="1100" dirty="0" err="1">
                      <a:solidFill>
                        <a:srgbClr val="FFFFFF">
                          <a:lumMod val="50000"/>
                        </a:srgbClr>
                      </a:solidFill>
                    </a:rPr>
                    <a:t>of</a:t>
                  </a:r>
                  <a:r>
                    <a:rPr lang="de-DE" sz="1100" dirty="0">
                      <a:solidFill>
                        <a:srgbClr val="FFFFFF">
                          <a:lumMod val="50000"/>
                        </a:srgbClr>
                      </a:solidFill>
                    </a:rPr>
                    <a:t> </a:t>
                  </a:r>
                  <a:r>
                    <a:rPr lang="de-DE" sz="1100" dirty="0" err="1">
                      <a:solidFill>
                        <a:srgbClr val="FFFFFF">
                          <a:lumMod val="50000"/>
                        </a:srgbClr>
                      </a:solidFill>
                    </a:rPr>
                    <a:t>payment</a:t>
                  </a:r>
                  <a:r>
                    <a:rPr lang="de-DE" sz="1100" dirty="0">
                      <a:solidFill>
                        <a:srgbClr val="FFFFFF">
                          <a:lumMod val="50000"/>
                        </a:srgbClr>
                      </a:solidFill>
                    </a:rPr>
                    <a:t> and </a:t>
                  </a:r>
                  <a:r>
                    <a:rPr lang="de-DE" sz="1100" dirty="0" err="1">
                      <a:solidFill>
                        <a:srgbClr val="FFFFFF">
                          <a:lumMod val="50000"/>
                        </a:srgbClr>
                      </a:solidFill>
                    </a:rPr>
                    <a:t>has</a:t>
                  </a:r>
                  <a:r>
                    <a:rPr lang="de-DE" sz="1100" dirty="0">
                      <a:solidFill>
                        <a:srgbClr val="FFFFFF">
                          <a:lumMod val="50000"/>
                        </a:srgbClr>
                      </a:solidFill>
                    </a:rPr>
                    <a:t> </a:t>
                  </a:r>
                  <a:r>
                    <a:rPr lang="de-DE" sz="1100" dirty="0" err="1">
                      <a:solidFill>
                        <a:srgbClr val="FFFFFF">
                          <a:lumMod val="50000"/>
                        </a:srgbClr>
                      </a:solidFill>
                    </a:rPr>
                    <a:t>the</a:t>
                  </a:r>
                  <a:r>
                    <a:rPr lang="de-DE" sz="1100" dirty="0">
                      <a:solidFill>
                        <a:srgbClr val="FFFFFF">
                          <a:lumMod val="50000"/>
                        </a:srgbClr>
                      </a:solidFill>
                    </a:rPr>
                    <a:t> same </a:t>
                  </a:r>
                  <a:r>
                    <a:rPr lang="de-DE" sz="1100" dirty="0" err="1">
                      <a:solidFill>
                        <a:srgbClr val="FFFFFF">
                          <a:lumMod val="50000"/>
                        </a:srgbClr>
                      </a:solidFill>
                    </a:rPr>
                    <a:t>priority</a:t>
                  </a:r>
                  <a:r>
                    <a:rPr lang="de-DE" sz="1100" dirty="0">
                      <a:solidFill>
                        <a:srgbClr val="FFFFFF">
                          <a:lumMod val="50000"/>
                        </a:srgbClr>
                      </a:solidFill>
                    </a:rPr>
                    <a:t> </a:t>
                  </a:r>
                  <a:r>
                    <a:rPr lang="de-DE" sz="1100" dirty="0" err="1">
                      <a:solidFill>
                        <a:srgbClr val="FFFFFF">
                          <a:lumMod val="50000"/>
                        </a:srgbClr>
                      </a:solidFill>
                    </a:rPr>
                    <a:t>ranking</a:t>
                  </a:r>
                  <a:endParaRPr lang="de-DE" sz="1100" dirty="0">
                    <a:solidFill>
                      <a:srgbClr val="FFFFFF">
                        <a:lumMod val="50000"/>
                      </a:srgbClr>
                    </a:solidFill>
                  </a:endParaRPr>
                </a:p>
                <a:p>
                  <a:pPr marL="285750" indent="-28575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err="1">
                      <a:solidFill>
                        <a:schemeClr val="bg1">
                          <a:lumMod val="50000"/>
                        </a:schemeClr>
                      </a:solidFill>
                    </a:rPr>
                    <a:t>Some</a:t>
                  </a:r>
                  <a:r>
                    <a:rPr lang="de-DE" sz="1100" dirty="0">
                      <a:solidFill>
                        <a:schemeClr val="bg1">
                          <a:lumMod val="50000"/>
                        </a:schemeClr>
                      </a:solidFill>
                    </a:rPr>
                    <a:t> </a:t>
                  </a:r>
                  <a:r>
                    <a:rPr lang="de-DE" sz="1100" dirty="0" err="1">
                      <a:solidFill>
                        <a:schemeClr val="bg1">
                          <a:lumMod val="50000"/>
                        </a:schemeClr>
                      </a:solidFill>
                    </a:rPr>
                    <a:t>employee</a:t>
                  </a:r>
                  <a:r>
                    <a:rPr lang="de-DE" sz="1100" dirty="0">
                      <a:solidFill>
                        <a:schemeClr val="bg1">
                          <a:lumMod val="50000"/>
                        </a:schemeClr>
                      </a:solidFill>
                    </a:rPr>
                    <a:t> </a:t>
                  </a:r>
                  <a:r>
                    <a:rPr lang="de-DE" sz="1100" dirty="0" err="1">
                      <a:solidFill>
                        <a:schemeClr val="bg1">
                          <a:lumMod val="50000"/>
                        </a:schemeClr>
                      </a:solidFill>
                    </a:rPr>
                    <a:t>debts</a:t>
                  </a:r>
                  <a:r>
                    <a:rPr lang="de-DE" sz="1100" dirty="0">
                      <a:solidFill>
                        <a:schemeClr val="bg1">
                          <a:lumMod val="50000"/>
                        </a:schemeClr>
                      </a:solidFill>
                    </a:rPr>
                    <a:t> </a:t>
                  </a:r>
                  <a:r>
                    <a:rPr lang="de-DE" sz="1100" dirty="0" err="1">
                      <a:solidFill>
                        <a:schemeClr val="bg1">
                          <a:lumMod val="50000"/>
                        </a:schemeClr>
                      </a:solidFill>
                    </a:rPr>
                    <a:t>could</a:t>
                  </a:r>
                  <a:r>
                    <a:rPr lang="de-DE" sz="1100" dirty="0">
                      <a:solidFill>
                        <a:schemeClr val="bg1">
                          <a:lumMod val="50000"/>
                        </a:schemeClr>
                      </a:solidFill>
                    </a:rPr>
                    <a:t> </a:t>
                  </a:r>
                  <a:r>
                    <a:rPr lang="de-DE" sz="1100" dirty="0" err="1">
                      <a:solidFill>
                        <a:schemeClr val="bg1">
                          <a:lumMod val="50000"/>
                        </a:schemeClr>
                      </a:solidFill>
                    </a:rPr>
                    <a:t>be</a:t>
                  </a:r>
                  <a:r>
                    <a:rPr lang="de-DE" sz="1100" dirty="0">
                      <a:solidFill>
                        <a:schemeClr val="bg1">
                          <a:lumMod val="50000"/>
                        </a:schemeClr>
                      </a:solidFill>
                    </a:rPr>
                    <a:t> </a:t>
                  </a:r>
                  <a:r>
                    <a:rPr lang="de-DE" sz="1100" dirty="0" err="1">
                      <a:solidFill>
                        <a:schemeClr val="bg1">
                          <a:lumMod val="50000"/>
                        </a:schemeClr>
                      </a:solidFill>
                    </a:rPr>
                    <a:t>administration</a:t>
                  </a:r>
                  <a:r>
                    <a:rPr lang="de-DE" sz="1100" dirty="0">
                      <a:solidFill>
                        <a:schemeClr val="bg1">
                          <a:lumMod val="50000"/>
                        </a:schemeClr>
                      </a:solidFill>
                    </a:rPr>
                    <a:t> </a:t>
                  </a:r>
                  <a:r>
                    <a:rPr lang="de-DE" sz="1100" dirty="0" err="1">
                      <a:solidFill>
                        <a:schemeClr val="bg1">
                          <a:lumMod val="50000"/>
                        </a:schemeClr>
                      </a:solidFill>
                    </a:rPr>
                    <a:t>expenses</a:t>
                  </a:r>
                  <a:r>
                    <a:rPr lang="de-DE" sz="1100" dirty="0">
                      <a:solidFill>
                        <a:schemeClr val="bg1">
                          <a:lumMod val="50000"/>
                        </a:schemeClr>
                      </a:solidFill>
                    </a:rPr>
                    <a:t> </a:t>
                  </a:r>
                  <a:r>
                    <a:rPr lang="de-DE" sz="1100" dirty="0" err="1">
                      <a:solidFill>
                        <a:schemeClr val="bg1">
                          <a:lumMod val="50000"/>
                        </a:schemeClr>
                      </a:solidFill>
                    </a:rPr>
                    <a:t>or</a:t>
                  </a:r>
                  <a:r>
                    <a:rPr lang="de-DE" sz="1100" dirty="0">
                      <a:solidFill>
                        <a:schemeClr val="bg1">
                          <a:lumMod val="50000"/>
                        </a:schemeClr>
                      </a:solidFill>
                    </a:rPr>
                    <a:t> </a:t>
                  </a:r>
                  <a:r>
                    <a:rPr lang="de-DE" sz="1100" dirty="0" err="1">
                      <a:solidFill>
                        <a:schemeClr val="bg1">
                          <a:lumMod val="50000"/>
                        </a:schemeClr>
                      </a:solidFill>
                    </a:rPr>
                    <a:t>preferential</a:t>
                  </a:r>
                  <a:r>
                    <a:rPr lang="de-DE" sz="1100" dirty="0">
                      <a:solidFill>
                        <a:schemeClr val="bg1">
                          <a:lumMod val="50000"/>
                        </a:schemeClr>
                      </a:solidFill>
                    </a:rPr>
                    <a:t> </a:t>
                  </a:r>
                  <a:r>
                    <a:rPr lang="de-DE" sz="1100" dirty="0" err="1">
                      <a:solidFill>
                        <a:schemeClr val="bg1">
                          <a:lumMod val="50000"/>
                        </a:schemeClr>
                      </a:solidFill>
                    </a:rPr>
                    <a:t>debts</a:t>
                  </a:r>
                  <a:endParaRPr lang="de-DE" sz="1100" dirty="0">
                    <a:solidFill>
                      <a:schemeClr val="bg1">
                        <a:lumMod val="50000"/>
                      </a:schemeClr>
                    </a:solidFill>
                  </a:endParaRP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i="1" dirty="0" err="1">
                      <a:solidFill>
                        <a:schemeClr val="bg1">
                          <a:lumMod val="50000"/>
                        </a:schemeClr>
                      </a:solidFill>
                    </a:rPr>
                    <a:t>Adopted</a:t>
                  </a:r>
                  <a:r>
                    <a:rPr lang="de-DE" sz="1100" i="1" dirty="0">
                      <a:solidFill>
                        <a:schemeClr val="bg1">
                          <a:lumMod val="50000"/>
                        </a:schemeClr>
                      </a:solidFill>
                    </a:rPr>
                    <a:t> </a:t>
                  </a:r>
                  <a:r>
                    <a:rPr lang="de-DE" sz="1100" i="1" dirty="0" err="1">
                      <a:solidFill>
                        <a:schemeClr val="bg1">
                          <a:lumMod val="50000"/>
                        </a:schemeClr>
                      </a:solidFill>
                    </a:rPr>
                    <a:t>contracts</a:t>
                  </a:r>
                  <a:r>
                    <a:rPr lang="de-DE" sz="1100" dirty="0">
                      <a:solidFill>
                        <a:schemeClr val="bg1">
                          <a:lumMod val="50000"/>
                        </a:schemeClr>
                      </a:solidFill>
                    </a:rPr>
                    <a:t> – </a:t>
                  </a:r>
                  <a:r>
                    <a:rPr lang="de-DE" sz="1100" dirty="0" err="1">
                      <a:solidFill>
                        <a:schemeClr val="bg1">
                          <a:lumMod val="50000"/>
                        </a:schemeClr>
                      </a:solidFill>
                    </a:rPr>
                    <a:t>give</a:t>
                  </a:r>
                  <a:r>
                    <a:rPr lang="de-DE" sz="1100" dirty="0">
                      <a:solidFill>
                        <a:schemeClr val="bg1">
                          <a:lumMod val="50000"/>
                        </a:schemeClr>
                      </a:solidFill>
                    </a:rPr>
                    <a:t> </a:t>
                  </a:r>
                  <a:r>
                    <a:rPr lang="de-DE" sz="1100" dirty="0" err="1">
                      <a:solidFill>
                        <a:schemeClr val="bg1">
                          <a:lumMod val="50000"/>
                        </a:schemeClr>
                      </a:solidFill>
                    </a:rPr>
                    <a:t>rise</a:t>
                  </a:r>
                  <a:r>
                    <a:rPr lang="de-DE" sz="1100" dirty="0">
                      <a:solidFill>
                        <a:schemeClr val="bg1">
                          <a:lumMod val="50000"/>
                        </a:schemeClr>
                      </a:solidFill>
                    </a:rPr>
                    <a:t> </a:t>
                  </a:r>
                  <a:r>
                    <a:rPr lang="de-DE" sz="1100" dirty="0" err="1">
                      <a:solidFill>
                        <a:schemeClr val="bg1">
                          <a:lumMod val="50000"/>
                        </a:schemeClr>
                      </a:solidFill>
                    </a:rPr>
                    <a:t>to</a:t>
                  </a:r>
                  <a:r>
                    <a:rPr lang="de-DE" sz="1100" dirty="0">
                      <a:solidFill>
                        <a:schemeClr val="bg1">
                          <a:lumMod val="50000"/>
                        </a:schemeClr>
                      </a:solidFill>
                    </a:rPr>
                    <a:t> </a:t>
                  </a:r>
                  <a:r>
                    <a:rPr lang="de-DE" sz="1100" dirty="0" err="1">
                      <a:solidFill>
                        <a:schemeClr val="bg1">
                          <a:lumMod val="50000"/>
                        </a:schemeClr>
                      </a:solidFill>
                    </a:rPr>
                    <a:t>expense</a:t>
                  </a:r>
                  <a:r>
                    <a:rPr lang="de-DE" sz="1100" dirty="0">
                      <a:solidFill>
                        <a:schemeClr val="bg1">
                          <a:lumMod val="50000"/>
                        </a:schemeClr>
                      </a:solidFill>
                    </a:rPr>
                    <a:t> </a:t>
                  </a:r>
                  <a:r>
                    <a:rPr lang="de-DE" sz="1100" dirty="0" err="1">
                      <a:solidFill>
                        <a:schemeClr val="bg1">
                          <a:lumMod val="50000"/>
                        </a:schemeClr>
                      </a:solidFill>
                    </a:rPr>
                    <a:t>liability</a:t>
                  </a:r>
                  <a:endParaRPr lang="de-DE" sz="1100" dirty="0">
                    <a:solidFill>
                      <a:schemeClr val="bg1">
                        <a:lumMod val="50000"/>
                      </a:schemeClr>
                    </a:solidFill>
                  </a:endParaRP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i="1" dirty="0" err="1">
                      <a:solidFill>
                        <a:schemeClr val="bg1">
                          <a:lumMod val="50000"/>
                        </a:schemeClr>
                      </a:solidFill>
                    </a:rPr>
                    <a:t>Wages</a:t>
                  </a:r>
                  <a:r>
                    <a:rPr lang="de-DE" sz="1100" i="1" dirty="0">
                      <a:solidFill>
                        <a:schemeClr val="bg1">
                          <a:lumMod val="50000"/>
                        </a:schemeClr>
                      </a:solidFill>
                    </a:rPr>
                    <a:t> </a:t>
                  </a:r>
                  <a:r>
                    <a:rPr lang="de-DE" sz="1100" i="1" dirty="0" err="1">
                      <a:solidFill>
                        <a:schemeClr val="bg1">
                          <a:lumMod val="50000"/>
                        </a:schemeClr>
                      </a:solidFill>
                    </a:rPr>
                    <a:t>of</a:t>
                  </a:r>
                  <a:r>
                    <a:rPr lang="de-DE" sz="1100" i="1" dirty="0">
                      <a:solidFill>
                        <a:schemeClr val="bg1">
                          <a:lumMod val="50000"/>
                        </a:schemeClr>
                      </a:solidFill>
                    </a:rPr>
                    <a:t> </a:t>
                  </a:r>
                  <a:r>
                    <a:rPr lang="de-DE" sz="1100" i="1" dirty="0" err="1">
                      <a:solidFill>
                        <a:schemeClr val="bg1">
                          <a:lumMod val="50000"/>
                        </a:schemeClr>
                      </a:solidFill>
                    </a:rPr>
                    <a:t>salary</a:t>
                  </a:r>
                  <a:r>
                    <a:rPr lang="de-DE" sz="1100" dirty="0">
                      <a:solidFill>
                        <a:schemeClr val="bg1">
                          <a:lumMod val="50000"/>
                        </a:schemeClr>
                      </a:solidFill>
                    </a:rPr>
                    <a:t> </a:t>
                  </a:r>
                  <a:r>
                    <a:rPr lang="de-DE" sz="1100" dirty="0" err="1">
                      <a:solidFill>
                        <a:schemeClr val="bg1">
                          <a:lumMod val="50000"/>
                        </a:schemeClr>
                      </a:solidFill>
                    </a:rPr>
                    <a:t>for</a:t>
                  </a:r>
                  <a:r>
                    <a:rPr lang="de-DE" sz="1100" dirty="0">
                      <a:solidFill>
                        <a:schemeClr val="bg1">
                          <a:lumMod val="50000"/>
                        </a:schemeClr>
                      </a:solidFill>
                    </a:rPr>
                    <a:t> 4 </a:t>
                  </a:r>
                  <a:r>
                    <a:rPr lang="de-DE" sz="1100" dirty="0" err="1">
                      <a:solidFill>
                        <a:schemeClr val="bg1">
                          <a:lumMod val="50000"/>
                        </a:schemeClr>
                      </a:solidFill>
                    </a:rPr>
                    <a:t>months</a:t>
                  </a:r>
                  <a:r>
                    <a:rPr lang="de-DE" sz="1100" dirty="0">
                      <a:solidFill>
                        <a:schemeClr val="bg1">
                          <a:lumMod val="50000"/>
                        </a:schemeClr>
                      </a:solidFill>
                    </a:rPr>
                    <a:t> </a:t>
                  </a:r>
                  <a:r>
                    <a:rPr lang="de-DE" sz="1100" dirty="0" err="1">
                      <a:solidFill>
                        <a:schemeClr val="bg1">
                          <a:lumMod val="50000"/>
                        </a:schemeClr>
                      </a:solidFill>
                    </a:rPr>
                    <a:t>before</a:t>
                  </a:r>
                  <a:r>
                    <a:rPr lang="de-DE" sz="1100" dirty="0">
                      <a:solidFill>
                        <a:schemeClr val="bg1">
                          <a:lumMod val="50000"/>
                        </a:schemeClr>
                      </a:solidFill>
                    </a:rPr>
                    <a:t> </a:t>
                  </a:r>
                  <a:r>
                    <a:rPr lang="de-DE" sz="1100" dirty="0" err="1">
                      <a:solidFill>
                        <a:schemeClr val="bg1">
                          <a:lumMod val="50000"/>
                        </a:schemeClr>
                      </a:solidFill>
                    </a:rPr>
                    <a:t>appointment</a:t>
                  </a:r>
                  <a:r>
                    <a:rPr lang="de-DE" sz="1100" dirty="0">
                      <a:solidFill>
                        <a:schemeClr val="bg1">
                          <a:lumMod val="50000"/>
                        </a:schemeClr>
                      </a:solidFill>
                    </a:rPr>
                    <a:t> rank </a:t>
                  </a:r>
                  <a:r>
                    <a:rPr lang="de-DE" sz="1100" dirty="0" err="1">
                      <a:solidFill>
                        <a:schemeClr val="bg1">
                          <a:lumMod val="50000"/>
                        </a:schemeClr>
                      </a:solidFill>
                    </a:rPr>
                    <a:t>as</a:t>
                  </a:r>
                  <a:r>
                    <a:rPr lang="de-DE" sz="1100" dirty="0">
                      <a:solidFill>
                        <a:schemeClr val="bg1">
                          <a:lumMod val="50000"/>
                        </a:schemeClr>
                      </a:solidFill>
                    </a:rPr>
                    <a:t> </a:t>
                  </a:r>
                  <a:r>
                    <a:rPr lang="de-DE" sz="1100" dirty="0" err="1">
                      <a:solidFill>
                        <a:schemeClr val="bg1">
                          <a:lumMod val="50000"/>
                        </a:schemeClr>
                      </a:solidFill>
                    </a:rPr>
                    <a:t>peferential</a:t>
                  </a:r>
                  <a:r>
                    <a:rPr lang="de-DE" sz="1100" dirty="0">
                      <a:solidFill>
                        <a:schemeClr val="bg1">
                          <a:lumMod val="50000"/>
                        </a:schemeClr>
                      </a:solidFill>
                    </a:rPr>
                    <a:t> </a:t>
                  </a:r>
                  <a:r>
                    <a:rPr lang="de-DE" sz="1100" dirty="0" err="1">
                      <a:solidFill>
                        <a:schemeClr val="bg1">
                          <a:lumMod val="50000"/>
                        </a:schemeClr>
                      </a:solidFill>
                    </a:rPr>
                    <a:t>debt</a:t>
                  </a:r>
                  <a:endParaRPr lang="de-DE" sz="1100" dirty="0">
                    <a:solidFill>
                      <a:schemeClr val="bg1">
                        <a:lumMod val="50000"/>
                      </a:schemeClr>
                    </a:solidFill>
                  </a:endParaRPr>
                </a:p>
              </p:txBody>
            </p:sp>
            <p:sp>
              <p:nvSpPr>
                <p:cNvPr id="54" name="Text Box 10"/>
                <p:cNvSpPr txBox="1">
                  <a:spLocks noChangeArrowheads="1"/>
                </p:cNvSpPr>
                <p:nvPr/>
              </p:nvSpPr>
              <p:spPr bwMode="auto">
                <a:xfrm>
                  <a:off x="2086" y="2970"/>
                  <a:ext cx="3467" cy="721"/>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state</a:t>
                  </a:r>
                  <a:r>
                    <a:rPr lang="de-DE" sz="1150" dirty="0">
                      <a:solidFill>
                        <a:schemeClr val="bg1">
                          <a:lumMod val="50000"/>
                        </a:schemeClr>
                      </a:solidFill>
                    </a:rPr>
                    <a:t> </a:t>
                  </a:r>
                  <a:r>
                    <a:rPr lang="de-DE" sz="1150" dirty="0" err="1">
                      <a:solidFill>
                        <a:schemeClr val="bg1">
                          <a:lumMod val="50000"/>
                        </a:schemeClr>
                      </a:solidFill>
                    </a:rPr>
                    <a:t>salary</a:t>
                  </a:r>
                  <a:r>
                    <a:rPr lang="de-DE" sz="1150" dirty="0">
                      <a:solidFill>
                        <a:schemeClr val="bg1">
                          <a:lumMod val="50000"/>
                        </a:schemeClr>
                      </a:solidFill>
                    </a:rPr>
                    <a:t> </a:t>
                  </a:r>
                  <a:r>
                    <a:rPr lang="de-DE" sz="1150" dirty="0" err="1">
                      <a:solidFill>
                        <a:schemeClr val="bg1">
                          <a:lumMod val="50000"/>
                        </a:schemeClr>
                      </a:solidFill>
                    </a:rPr>
                    <a:t>aid</a:t>
                  </a:r>
                  <a:r>
                    <a:rPr lang="de-DE" sz="1150" dirty="0">
                      <a:solidFill>
                        <a:schemeClr val="bg1">
                          <a:lumMod val="50000"/>
                        </a:schemeClr>
                      </a:solidFill>
                    </a:rPr>
                    <a:t> </a:t>
                  </a:r>
                  <a:r>
                    <a:rPr lang="de-DE" sz="1150" dirty="0" err="1">
                      <a:solidFill>
                        <a:schemeClr val="bg1">
                          <a:lumMod val="50000"/>
                        </a:schemeClr>
                      </a:solidFill>
                    </a:rPr>
                    <a:t>is</a:t>
                  </a:r>
                  <a:r>
                    <a:rPr lang="de-DE" sz="1150" dirty="0">
                      <a:solidFill>
                        <a:schemeClr val="bg1">
                          <a:lumMod val="50000"/>
                        </a:schemeClr>
                      </a:solidFill>
                    </a:rPr>
                    <a:t> </a:t>
                  </a:r>
                  <a:r>
                    <a:rPr lang="de-DE" sz="1150" dirty="0" err="1">
                      <a:solidFill>
                        <a:schemeClr val="bg1">
                          <a:lumMod val="50000"/>
                        </a:schemeClr>
                      </a:solidFill>
                    </a:rPr>
                    <a:t>granted</a:t>
                  </a:r>
                  <a:r>
                    <a:rPr lang="de-DE" sz="1150" dirty="0">
                      <a:solidFill>
                        <a:schemeClr val="bg1">
                          <a:lumMod val="50000"/>
                        </a:schemeClr>
                      </a:solidFill>
                    </a:rPr>
                    <a:t> </a:t>
                  </a:r>
                  <a:r>
                    <a:rPr lang="de-DE" sz="1150" dirty="0" err="1">
                      <a:solidFill>
                        <a:schemeClr val="bg1">
                          <a:lumMod val="50000"/>
                        </a:schemeClr>
                      </a:solidFill>
                    </a:rPr>
                    <a:t>to</a:t>
                  </a:r>
                  <a:r>
                    <a:rPr lang="de-DE" sz="1150" dirty="0">
                      <a:solidFill>
                        <a:schemeClr val="bg1">
                          <a:lumMod val="50000"/>
                        </a:schemeClr>
                      </a:solidFill>
                    </a:rPr>
                    <a:t> </a:t>
                  </a:r>
                  <a:r>
                    <a:rPr lang="de-DE" sz="1150" dirty="0" err="1">
                      <a:solidFill>
                        <a:schemeClr val="bg1">
                          <a:lumMod val="50000"/>
                        </a:schemeClr>
                      </a:solidFill>
                    </a:rPr>
                    <a:t>employees</a:t>
                  </a:r>
                  <a:r>
                    <a:rPr lang="de-DE" sz="1150" dirty="0">
                      <a:solidFill>
                        <a:schemeClr val="bg1">
                          <a:lumMod val="50000"/>
                        </a:schemeClr>
                      </a:solidFill>
                    </a:rPr>
                    <a:t> </a:t>
                  </a:r>
                  <a:r>
                    <a:rPr lang="de-DE" sz="1150" dirty="0" err="1">
                      <a:solidFill>
                        <a:schemeClr val="bg1">
                          <a:lumMod val="50000"/>
                        </a:schemeClr>
                      </a:solidFill>
                    </a:rPr>
                    <a:t>for</a:t>
                  </a:r>
                  <a:r>
                    <a:rPr lang="de-DE" sz="1150" dirty="0">
                      <a:solidFill>
                        <a:schemeClr val="bg1">
                          <a:lumMod val="50000"/>
                        </a:schemeClr>
                      </a:solidFill>
                    </a:rPr>
                    <a:t> max. 3 </a:t>
                  </a:r>
                  <a:r>
                    <a:rPr lang="de-DE" sz="1150" dirty="0" err="1">
                      <a:solidFill>
                        <a:schemeClr val="bg1">
                          <a:lumMod val="50000"/>
                        </a:schemeClr>
                      </a:solidFill>
                    </a:rPr>
                    <a:t>months</a:t>
                  </a:r>
                  <a:r>
                    <a:rPr lang="de-DE" sz="1150" dirty="0">
                      <a:solidFill>
                        <a:schemeClr val="bg1">
                          <a:lumMod val="50000"/>
                        </a:schemeClr>
                      </a:solidFill>
                    </a:rPr>
                    <a:t> </a:t>
                  </a:r>
                  <a:r>
                    <a:rPr lang="de-DE" sz="1150" dirty="0" err="1">
                      <a:solidFill>
                        <a:schemeClr val="bg1">
                          <a:lumMod val="50000"/>
                        </a:schemeClr>
                      </a:solidFill>
                    </a:rPr>
                    <a:t>prior</a:t>
                  </a:r>
                  <a:r>
                    <a:rPr lang="de-DE" sz="1150" dirty="0">
                      <a:solidFill>
                        <a:schemeClr val="bg1">
                          <a:lumMod val="50000"/>
                        </a:schemeClr>
                      </a:solidFill>
                    </a:rPr>
                    <a:t> </a:t>
                  </a:r>
                  <a:r>
                    <a:rPr lang="de-DE" sz="1150" dirty="0" err="1">
                      <a:solidFill>
                        <a:schemeClr val="bg1">
                          <a:lumMod val="50000"/>
                        </a:schemeClr>
                      </a:solidFill>
                    </a:rPr>
                    <a:t>to</a:t>
                  </a:r>
                  <a:r>
                    <a:rPr lang="de-DE" sz="1150" dirty="0">
                      <a:solidFill>
                        <a:schemeClr val="bg1">
                          <a:lumMod val="50000"/>
                        </a:schemeClr>
                      </a:solidFill>
                    </a:rPr>
                    <a:t> an </a:t>
                  </a:r>
                  <a:r>
                    <a:rPr lang="de-DE" sz="1150" dirty="0" err="1">
                      <a:solidFill>
                        <a:schemeClr val="bg1">
                          <a:lumMod val="50000"/>
                        </a:schemeClr>
                      </a:solidFill>
                    </a:rPr>
                    <a:t>insolvency</a:t>
                  </a:r>
                  <a:r>
                    <a:rPr lang="de-DE" sz="1150" dirty="0">
                      <a:solidFill>
                        <a:schemeClr val="bg1">
                          <a:lumMod val="50000"/>
                        </a:schemeClr>
                      </a:solidFill>
                    </a:rPr>
                    <a:t> </a:t>
                  </a:r>
                  <a:r>
                    <a:rPr lang="de-DE" sz="1150" dirty="0" err="1">
                      <a:solidFill>
                        <a:schemeClr val="bg1">
                          <a:lumMod val="50000"/>
                        </a:schemeClr>
                      </a:solidFill>
                    </a:rPr>
                    <a:t>event</a:t>
                  </a:r>
                  <a:r>
                    <a:rPr lang="de-DE" sz="1150" dirty="0">
                      <a:solidFill>
                        <a:schemeClr val="bg1">
                          <a:lumMod val="50000"/>
                        </a:schemeClr>
                      </a:solidFill>
                    </a:rPr>
                    <a:t> (= </a:t>
                  </a:r>
                  <a:r>
                    <a:rPr lang="de-DE" sz="1150" dirty="0" err="1">
                      <a:solidFill>
                        <a:schemeClr val="bg1">
                          <a:lumMod val="50000"/>
                        </a:schemeClr>
                      </a:solidFill>
                    </a:rPr>
                    <a:t>opening</a:t>
                  </a:r>
                  <a:r>
                    <a:rPr lang="de-DE" sz="1150" dirty="0">
                      <a:solidFill>
                        <a:schemeClr val="bg1">
                          <a:lumMod val="50000"/>
                        </a:schemeClr>
                      </a:solidFill>
                    </a:rPr>
                    <a:t> of </a:t>
                  </a:r>
                  <a:r>
                    <a:rPr lang="de-DE" sz="1150" dirty="0" err="1">
                      <a:solidFill>
                        <a:schemeClr val="bg1">
                          <a:lumMod val="50000"/>
                        </a:schemeClr>
                      </a:solidFill>
                    </a:rPr>
                    <a:t>proceedings</a:t>
                  </a:r>
                  <a:r>
                    <a:rPr lang="de-DE" sz="1150" dirty="0">
                      <a:solidFill>
                        <a:schemeClr val="bg1">
                          <a:lumMod val="50000"/>
                        </a:schemeClr>
                      </a:solidFill>
                    </a:rPr>
                    <a:t>) </a:t>
                  </a:r>
                  <a:r>
                    <a:rPr lang="de-DE" sz="1150" dirty="0">
                      <a:solidFill>
                        <a:schemeClr val="bg1">
                          <a:lumMod val="50000"/>
                        </a:schemeClr>
                      </a:solidFill>
                      <a:sym typeface="Wingdings"/>
                    </a:rPr>
                    <a:t> </a:t>
                  </a:r>
                  <a:r>
                    <a:rPr lang="de-DE" sz="1150" dirty="0" err="1">
                      <a:solidFill>
                        <a:schemeClr val="bg1">
                          <a:lumMod val="50000"/>
                        </a:schemeClr>
                      </a:solidFill>
                      <a:sym typeface="Wingdings"/>
                    </a:rPr>
                    <a:t>duration</a:t>
                  </a:r>
                  <a:r>
                    <a:rPr lang="de-DE" sz="1150" dirty="0">
                      <a:solidFill>
                        <a:schemeClr val="bg1">
                          <a:lumMod val="50000"/>
                        </a:schemeClr>
                      </a:solidFill>
                      <a:sym typeface="Wingdings"/>
                    </a:rPr>
                    <a:t> of </a:t>
                  </a:r>
                  <a:r>
                    <a:rPr lang="de-DE" sz="1150" dirty="0" err="1">
                      <a:solidFill>
                        <a:schemeClr val="bg1">
                          <a:lumMod val="50000"/>
                        </a:schemeClr>
                      </a:solidFill>
                      <a:sym typeface="Wingdings"/>
                    </a:rPr>
                    <a:t>preliminary</a:t>
                  </a:r>
                  <a:r>
                    <a:rPr lang="de-DE" sz="1150" dirty="0">
                      <a:solidFill>
                        <a:schemeClr val="bg1">
                          <a:lumMod val="50000"/>
                        </a:schemeClr>
                      </a:solidFill>
                      <a:sym typeface="Wingdings"/>
                    </a:rPr>
                    <a:t> </a:t>
                  </a:r>
                  <a:r>
                    <a:rPr lang="de-DE" sz="1150" dirty="0" err="1">
                      <a:solidFill>
                        <a:schemeClr val="bg1">
                          <a:lumMod val="50000"/>
                        </a:schemeClr>
                      </a:solidFill>
                      <a:sym typeface="Wingdings"/>
                    </a:rPr>
                    <a:t>proceedings</a:t>
                  </a:r>
                  <a:r>
                    <a:rPr lang="de-DE" sz="1150" dirty="0">
                      <a:solidFill>
                        <a:schemeClr val="bg1">
                          <a:lumMod val="50000"/>
                        </a:schemeClr>
                      </a:solidFill>
                      <a:sym typeface="Wingdings"/>
                    </a:rPr>
                    <a:t> </a:t>
                  </a:r>
                  <a:r>
                    <a:rPr lang="de-DE" sz="1150" dirty="0" err="1">
                      <a:solidFill>
                        <a:schemeClr val="bg1">
                          <a:lumMod val="50000"/>
                        </a:schemeClr>
                      </a:solidFill>
                      <a:sym typeface="Wingdings"/>
                    </a:rPr>
                    <a:t>generally</a:t>
                  </a:r>
                  <a:r>
                    <a:rPr lang="de-DE" sz="1150" dirty="0">
                      <a:solidFill>
                        <a:schemeClr val="bg1">
                          <a:lumMod val="50000"/>
                        </a:schemeClr>
                      </a:solidFill>
                      <a:sym typeface="Wingdings"/>
                    </a:rPr>
                    <a:t> 3 </a:t>
                  </a:r>
                  <a:r>
                    <a:rPr lang="de-DE" sz="1150" dirty="0" err="1">
                      <a:solidFill>
                        <a:schemeClr val="bg1">
                          <a:lumMod val="50000"/>
                        </a:schemeClr>
                      </a:solidFill>
                      <a:sym typeface="Wingdings"/>
                    </a:rPr>
                    <a:t>months</a:t>
                  </a:r>
                  <a:r>
                    <a:rPr lang="de-DE" sz="1150" dirty="0">
                      <a:solidFill>
                        <a:schemeClr val="bg1">
                          <a:lumMod val="50000"/>
                        </a:schemeClr>
                      </a:solidFill>
                      <a:sym typeface="Wingdings"/>
                    </a:rPr>
                    <a:t> </a:t>
                  </a:r>
                  <a:r>
                    <a:rPr lang="de-DE" sz="1150" dirty="0" err="1">
                      <a:solidFill>
                        <a:schemeClr val="bg1">
                          <a:lumMod val="50000"/>
                        </a:schemeClr>
                      </a:solidFill>
                      <a:sym typeface="Wingdings"/>
                    </a:rPr>
                    <a:t>to</a:t>
                  </a:r>
                  <a:r>
                    <a:rPr lang="de-DE" sz="1150" dirty="0">
                      <a:solidFill>
                        <a:schemeClr val="bg1">
                          <a:lumMod val="50000"/>
                        </a:schemeClr>
                      </a:solidFill>
                      <a:sym typeface="Wingdings"/>
                    </a:rPr>
                    <a:t> </a:t>
                  </a:r>
                  <a:r>
                    <a:rPr lang="de-DE" sz="1150" dirty="0" err="1">
                      <a:solidFill>
                        <a:schemeClr val="bg1">
                          <a:lumMod val="50000"/>
                        </a:schemeClr>
                      </a:solidFill>
                      <a:sym typeface="Wingdings"/>
                    </a:rPr>
                    <a:t>fully</a:t>
                  </a:r>
                  <a:r>
                    <a:rPr lang="de-DE" sz="1150" dirty="0">
                      <a:solidFill>
                        <a:schemeClr val="bg1">
                          <a:lumMod val="50000"/>
                        </a:schemeClr>
                      </a:solidFill>
                      <a:sym typeface="Wingdings"/>
                    </a:rPr>
                    <a:t> </a:t>
                  </a:r>
                  <a:r>
                    <a:rPr lang="de-DE" sz="1150" dirty="0" err="1">
                      <a:solidFill>
                        <a:schemeClr val="bg1">
                          <a:lumMod val="50000"/>
                        </a:schemeClr>
                      </a:solidFill>
                      <a:sym typeface="Wingdings"/>
                    </a:rPr>
                    <a:t>exhaust</a:t>
                  </a:r>
                  <a:r>
                    <a:rPr lang="de-DE" sz="1150" dirty="0">
                      <a:solidFill>
                        <a:schemeClr val="bg1">
                          <a:lumMod val="50000"/>
                        </a:schemeClr>
                      </a:solidFill>
                      <a:sym typeface="Wingdings"/>
                    </a:rPr>
                    <a:t> </a:t>
                  </a:r>
                  <a:r>
                    <a:rPr lang="de-DE" sz="1150" dirty="0" err="1">
                      <a:solidFill>
                        <a:schemeClr val="bg1">
                          <a:lumMod val="50000"/>
                        </a:schemeClr>
                      </a:solidFill>
                      <a:sym typeface="Wingdings"/>
                    </a:rPr>
                    <a:t>state</a:t>
                  </a:r>
                  <a:r>
                    <a:rPr lang="de-DE" sz="1150" dirty="0">
                      <a:solidFill>
                        <a:schemeClr val="bg1">
                          <a:lumMod val="50000"/>
                        </a:schemeClr>
                      </a:solidFill>
                      <a:sym typeface="Wingdings"/>
                    </a:rPr>
                    <a:t> </a:t>
                  </a:r>
                  <a:r>
                    <a:rPr lang="de-DE" sz="1150" dirty="0" err="1">
                      <a:solidFill>
                        <a:schemeClr val="bg1">
                          <a:lumMod val="50000"/>
                        </a:schemeClr>
                      </a:solidFill>
                      <a:sym typeface="Wingdings"/>
                    </a:rPr>
                    <a:t>salary</a:t>
                  </a:r>
                  <a:r>
                    <a:rPr lang="de-DE" sz="1150" dirty="0">
                      <a:solidFill>
                        <a:schemeClr val="bg1">
                          <a:lumMod val="50000"/>
                        </a:schemeClr>
                      </a:solidFill>
                      <a:sym typeface="Wingdings"/>
                    </a:rPr>
                    <a:t> </a:t>
                  </a:r>
                  <a:r>
                    <a:rPr lang="de-DE" sz="1150" dirty="0" err="1">
                      <a:solidFill>
                        <a:schemeClr val="bg1">
                          <a:lumMod val="50000"/>
                        </a:schemeClr>
                      </a:solidFill>
                      <a:sym typeface="Wingdings"/>
                    </a:rPr>
                    <a:t>aid</a:t>
                  </a:r>
                  <a:r>
                    <a:rPr lang="de-DE" sz="1150" dirty="0">
                      <a:solidFill>
                        <a:schemeClr val="bg1">
                          <a:lumMod val="50000"/>
                        </a:schemeClr>
                      </a:solidFill>
                      <a:sym typeface="Wingdings"/>
                    </a:rPr>
                    <a:t> </a:t>
                  </a:r>
                  <a:r>
                    <a:rPr lang="de-DE" sz="1150" dirty="0" err="1">
                      <a:solidFill>
                        <a:schemeClr val="bg1">
                          <a:lumMod val="50000"/>
                        </a:schemeClr>
                      </a:solidFill>
                      <a:sym typeface="Wingdings"/>
                    </a:rPr>
                    <a:t>period</a:t>
                  </a:r>
                  <a:endParaRPr lang="de-DE" sz="1150" dirty="0">
                    <a:solidFill>
                      <a:schemeClr val="bg1">
                        <a:lumMod val="50000"/>
                      </a:schemeClr>
                    </a:solidFill>
                  </a:endParaRP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to</a:t>
                  </a:r>
                  <a:r>
                    <a:rPr lang="de-DE" sz="1150" dirty="0">
                      <a:solidFill>
                        <a:schemeClr val="bg1">
                          <a:lumMod val="50000"/>
                        </a:schemeClr>
                      </a:solidFill>
                    </a:rPr>
                    <a:t> </a:t>
                  </a:r>
                  <a:r>
                    <a:rPr lang="de-DE" sz="1150" dirty="0" err="1">
                      <a:solidFill>
                        <a:schemeClr val="bg1">
                          <a:lumMod val="50000"/>
                        </a:schemeClr>
                      </a:solidFill>
                    </a:rPr>
                    <a:t>keep</a:t>
                  </a:r>
                  <a:r>
                    <a:rPr lang="de-DE" sz="1150" dirty="0">
                      <a:solidFill>
                        <a:schemeClr val="bg1">
                          <a:lumMod val="50000"/>
                        </a:schemeClr>
                      </a:solidFill>
                    </a:rPr>
                    <a:t> </a:t>
                  </a:r>
                  <a:r>
                    <a:rPr lang="de-DE" sz="1150" dirty="0" err="1">
                      <a:solidFill>
                        <a:schemeClr val="bg1">
                          <a:lumMod val="50000"/>
                        </a:schemeClr>
                      </a:solidFill>
                    </a:rPr>
                    <a:t>business</a:t>
                  </a:r>
                  <a:r>
                    <a:rPr lang="de-DE" sz="1150" dirty="0">
                      <a:solidFill>
                        <a:schemeClr val="bg1">
                          <a:lumMod val="50000"/>
                        </a:schemeClr>
                      </a:solidFill>
                    </a:rPr>
                    <a:t> </a:t>
                  </a:r>
                  <a:r>
                    <a:rPr lang="de-DE" sz="1150" dirty="0" err="1">
                      <a:solidFill>
                        <a:schemeClr val="bg1">
                          <a:lumMod val="50000"/>
                        </a:schemeClr>
                      </a:solidFill>
                    </a:rPr>
                    <a:t>running</a:t>
                  </a:r>
                  <a:r>
                    <a:rPr lang="de-DE" sz="1150" dirty="0">
                      <a:solidFill>
                        <a:schemeClr val="bg1">
                          <a:lumMod val="50000"/>
                        </a:schemeClr>
                      </a:solidFill>
                    </a:rPr>
                    <a:t> </a:t>
                  </a:r>
                  <a:r>
                    <a:rPr lang="de-DE" sz="1150" dirty="0" err="1">
                      <a:solidFill>
                        <a:schemeClr val="bg1">
                          <a:lumMod val="50000"/>
                        </a:schemeClr>
                      </a:solidFill>
                    </a:rPr>
                    <a:t>until</a:t>
                  </a:r>
                  <a:r>
                    <a:rPr lang="de-DE" sz="1150" dirty="0">
                      <a:solidFill>
                        <a:schemeClr val="bg1">
                          <a:lumMod val="50000"/>
                        </a:schemeClr>
                      </a:solidFill>
                    </a:rPr>
                    <a:t> </a:t>
                  </a:r>
                  <a:r>
                    <a:rPr lang="de-DE" sz="1150" dirty="0" err="1">
                      <a:solidFill>
                        <a:schemeClr val="bg1">
                          <a:lumMod val="50000"/>
                        </a:schemeClr>
                      </a:solidFill>
                    </a:rPr>
                    <a:t>opening</a:t>
                  </a:r>
                  <a:r>
                    <a:rPr lang="de-DE" sz="1150" dirty="0">
                      <a:solidFill>
                        <a:schemeClr val="bg1">
                          <a:lumMod val="50000"/>
                        </a:schemeClr>
                      </a:solidFill>
                    </a:rPr>
                    <a:t> of </a:t>
                  </a:r>
                  <a:r>
                    <a:rPr lang="de-DE" sz="1150" dirty="0" err="1">
                      <a:solidFill>
                        <a:schemeClr val="bg1">
                          <a:lumMod val="50000"/>
                        </a:schemeClr>
                      </a:solidFill>
                    </a:rPr>
                    <a:t>proceedings</a:t>
                  </a:r>
                  <a:r>
                    <a:rPr lang="de-DE" sz="1150" dirty="0">
                      <a:solidFill>
                        <a:schemeClr val="bg1">
                          <a:lumMod val="50000"/>
                        </a:schemeClr>
                      </a:solidFill>
                    </a:rPr>
                    <a:t>, </a:t>
                  </a:r>
                  <a:r>
                    <a:rPr lang="de-DE" sz="1150" dirty="0" err="1">
                      <a:solidFill>
                        <a:schemeClr val="bg1">
                          <a:lumMod val="50000"/>
                        </a:schemeClr>
                      </a:solidFill>
                    </a:rPr>
                    <a:t>state</a:t>
                  </a:r>
                  <a:r>
                    <a:rPr lang="de-DE" sz="1150" dirty="0">
                      <a:solidFill>
                        <a:schemeClr val="bg1">
                          <a:lumMod val="50000"/>
                        </a:schemeClr>
                      </a:solidFill>
                    </a:rPr>
                    <a:t> </a:t>
                  </a:r>
                  <a:r>
                    <a:rPr lang="de-DE" sz="1150" dirty="0" err="1">
                      <a:solidFill>
                        <a:schemeClr val="bg1">
                          <a:lumMod val="50000"/>
                        </a:schemeClr>
                      </a:solidFill>
                    </a:rPr>
                    <a:t>salary</a:t>
                  </a:r>
                  <a:r>
                    <a:rPr lang="de-DE" sz="1150" dirty="0">
                      <a:solidFill>
                        <a:schemeClr val="bg1">
                          <a:lumMod val="50000"/>
                        </a:schemeClr>
                      </a:solidFill>
                    </a:rPr>
                    <a:t> </a:t>
                  </a:r>
                  <a:r>
                    <a:rPr lang="de-DE" sz="1150" dirty="0" err="1">
                      <a:solidFill>
                        <a:schemeClr val="bg1">
                          <a:lumMod val="50000"/>
                        </a:schemeClr>
                      </a:solidFill>
                    </a:rPr>
                    <a:t>aid</a:t>
                  </a:r>
                  <a:r>
                    <a:rPr lang="de-DE" sz="1150" dirty="0">
                      <a:solidFill>
                        <a:schemeClr val="bg1">
                          <a:lumMod val="50000"/>
                        </a:schemeClr>
                      </a:solidFill>
                    </a:rPr>
                    <a:t> </a:t>
                  </a:r>
                  <a:r>
                    <a:rPr lang="de-DE" sz="1150" dirty="0" err="1">
                      <a:solidFill>
                        <a:schemeClr val="bg1">
                          <a:lumMod val="50000"/>
                        </a:schemeClr>
                      </a:solidFill>
                    </a:rPr>
                    <a:t>typically</a:t>
                  </a:r>
                  <a:r>
                    <a:rPr lang="de-DE" sz="1150" dirty="0">
                      <a:solidFill>
                        <a:schemeClr val="bg1">
                          <a:lumMod val="50000"/>
                        </a:schemeClr>
                      </a:solidFill>
                    </a:rPr>
                    <a:t> </a:t>
                  </a:r>
                  <a:r>
                    <a:rPr lang="de-DE" sz="1150" dirty="0" err="1">
                      <a:solidFill>
                        <a:schemeClr val="bg1">
                          <a:lumMod val="50000"/>
                        </a:schemeClr>
                      </a:solidFill>
                    </a:rPr>
                    <a:t>pre-financed</a:t>
                  </a:r>
                  <a:r>
                    <a:rPr lang="de-DE" sz="1150" dirty="0">
                      <a:solidFill>
                        <a:schemeClr val="bg1">
                          <a:lumMod val="50000"/>
                        </a:schemeClr>
                      </a:solidFill>
                    </a:rPr>
                    <a:t> </a:t>
                  </a:r>
                  <a:r>
                    <a:rPr lang="de-DE" sz="1150" dirty="0" err="1">
                      <a:solidFill>
                        <a:schemeClr val="bg1">
                          <a:lumMod val="50000"/>
                        </a:schemeClr>
                      </a:solidFill>
                    </a:rPr>
                    <a:t>by</a:t>
                  </a:r>
                  <a:r>
                    <a:rPr lang="de-DE" sz="1150" dirty="0">
                      <a:solidFill>
                        <a:schemeClr val="bg1">
                          <a:lumMod val="50000"/>
                        </a:schemeClr>
                      </a:solidFill>
                    </a:rPr>
                    <a:t> </a:t>
                  </a:r>
                  <a:r>
                    <a:rPr lang="de-DE" sz="1150" dirty="0" err="1">
                      <a:solidFill>
                        <a:schemeClr val="bg1">
                          <a:lumMod val="50000"/>
                        </a:schemeClr>
                      </a:solidFill>
                    </a:rPr>
                    <a:t>commercial</a:t>
                  </a:r>
                  <a:r>
                    <a:rPr lang="de-DE" sz="1150" dirty="0">
                      <a:solidFill>
                        <a:schemeClr val="bg1">
                          <a:lumMod val="50000"/>
                        </a:schemeClr>
                      </a:solidFill>
                    </a:rPr>
                    <a:t> </a:t>
                  </a:r>
                  <a:r>
                    <a:rPr lang="de-DE" sz="1150" dirty="0" err="1">
                      <a:solidFill>
                        <a:schemeClr val="bg1">
                          <a:lumMod val="50000"/>
                        </a:schemeClr>
                      </a:solidFill>
                    </a:rPr>
                    <a:t>banks</a:t>
                  </a:r>
                  <a:endParaRPr lang="de-DE" sz="1150" dirty="0">
                    <a:solidFill>
                      <a:schemeClr val="bg1">
                        <a:lumMod val="50000"/>
                      </a:schemeClr>
                    </a:solidFill>
                  </a:endParaRP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employees</a:t>
                  </a:r>
                  <a:r>
                    <a:rPr lang="de-DE" sz="1150" dirty="0">
                      <a:solidFill>
                        <a:schemeClr val="bg1">
                          <a:lumMod val="50000"/>
                        </a:schemeClr>
                      </a:solidFill>
                    </a:rPr>
                    <a:t> will </a:t>
                  </a:r>
                  <a:r>
                    <a:rPr lang="de-DE" sz="1150" dirty="0" err="1">
                      <a:solidFill>
                        <a:schemeClr val="bg1">
                          <a:lumMod val="50000"/>
                        </a:schemeClr>
                      </a:solidFill>
                    </a:rPr>
                    <a:t>assign</a:t>
                  </a:r>
                  <a:r>
                    <a:rPr lang="de-DE" sz="1150" dirty="0">
                      <a:solidFill>
                        <a:schemeClr val="bg1">
                          <a:lumMod val="50000"/>
                        </a:schemeClr>
                      </a:solidFill>
                    </a:rPr>
                    <a:t> </a:t>
                  </a:r>
                  <a:r>
                    <a:rPr lang="de-DE" sz="1150" dirty="0" err="1">
                      <a:solidFill>
                        <a:schemeClr val="bg1">
                          <a:lumMod val="50000"/>
                        </a:schemeClr>
                      </a:solidFill>
                    </a:rPr>
                    <a:t>their</a:t>
                  </a:r>
                  <a:r>
                    <a:rPr lang="de-DE" sz="1150" dirty="0">
                      <a:solidFill>
                        <a:schemeClr val="bg1">
                          <a:lumMod val="50000"/>
                        </a:schemeClr>
                      </a:solidFill>
                    </a:rPr>
                    <a:t> </a:t>
                  </a:r>
                  <a:r>
                    <a:rPr lang="de-DE" sz="1150" dirty="0" err="1">
                      <a:solidFill>
                        <a:schemeClr val="bg1">
                          <a:lumMod val="50000"/>
                        </a:schemeClr>
                      </a:solidFill>
                    </a:rPr>
                    <a:t>state</a:t>
                  </a:r>
                  <a:r>
                    <a:rPr lang="de-DE" sz="1150" dirty="0">
                      <a:solidFill>
                        <a:schemeClr val="bg1">
                          <a:lumMod val="50000"/>
                        </a:schemeClr>
                      </a:solidFill>
                    </a:rPr>
                    <a:t> </a:t>
                  </a:r>
                  <a:r>
                    <a:rPr lang="de-DE" sz="1150" dirty="0" err="1">
                      <a:solidFill>
                        <a:schemeClr val="bg1">
                          <a:lumMod val="50000"/>
                        </a:schemeClr>
                      </a:solidFill>
                    </a:rPr>
                    <a:t>salary</a:t>
                  </a:r>
                  <a:r>
                    <a:rPr lang="de-DE" sz="1150" dirty="0">
                      <a:solidFill>
                        <a:schemeClr val="bg1">
                          <a:lumMod val="50000"/>
                        </a:schemeClr>
                      </a:solidFill>
                    </a:rPr>
                    <a:t> </a:t>
                  </a:r>
                  <a:r>
                    <a:rPr lang="de-DE" sz="1150" dirty="0" err="1">
                      <a:solidFill>
                        <a:schemeClr val="bg1">
                          <a:lumMod val="50000"/>
                        </a:schemeClr>
                      </a:solidFill>
                    </a:rPr>
                    <a:t>aid</a:t>
                  </a:r>
                  <a:r>
                    <a:rPr lang="de-DE" sz="1150" dirty="0">
                      <a:solidFill>
                        <a:schemeClr val="bg1">
                          <a:lumMod val="50000"/>
                        </a:schemeClr>
                      </a:solidFill>
                    </a:rPr>
                    <a:t> </a:t>
                  </a:r>
                  <a:r>
                    <a:rPr lang="de-DE" sz="1150" dirty="0" err="1">
                      <a:solidFill>
                        <a:schemeClr val="bg1">
                          <a:lumMod val="50000"/>
                        </a:schemeClr>
                      </a:solidFill>
                    </a:rPr>
                    <a:t>claim</a:t>
                  </a:r>
                  <a:r>
                    <a:rPr lang="de-DE" sz="1150" dirty="0">
                      <a:solidFill>
                        <a:schemeClr val="bg1">
                          <a:lumMod val="50000"/>
                        </a:schemeClr>
                      </a:solidFill>
                    </a:rPr>
                    <a:t> </a:t>
                  </a:r>
                  <a:r>
                    <a:rPr lang="de-DE" sz="1150" dirty="0" err="1">
                      <a:solidFill>
                        <a:schemeClr val="bg1">
                          <a:lumMod val="50000"/>
                        </a:schemeClr>
                      </a:solidFill>
                    </a:rPr>
                    <a:t>to</a:t>
                  </a:r>
                  <a:r>
                    <a:rPr lang="de-DE" sz="1150" dirty="0">
                      <a:solidFill>
                        <a:schemeClr val="bg1">
                          <a:lumMod val="50000"/>
                        </a:schemeClr>
                      </a:solidFill>
                    </a:rPr>
                    <a:t> </a:t>
                  </a:r>
                  <a:r>
                    <a:rPr lang="de-DE" sz="1150" dirty="0" err="1">
                      <a:solidFill>
                        <a:schemeClr val="bg1">
                          <a:lumMod val="50000"/>
                        </a:schemeClr>
                      </a:solidFill>
                    </a:rPr>
                    <a:t>these</a:t>
                  </a:r>
                  <a:r>
                    <a:rPr lang="de-DE" sz="1150" dirty="0">
                      <a:solidFill>
                        <a:schemeClr val="bg1">
                          <a:lumMod val="50000"/>
                        </a:schemeClr>
                      </a:solidFill>
                    </a:rPr>
                    <a:t> </a:t>
                  </a:r>
                  <a:r>
                    <a:rPr lang="de-DE" sz="1150" dirty="0" err="1">
                      <a:solidFill>
                        <a:schemeClr val="bg1">
                          <a:lumMod val="50000"/>
                        </a:schemeClr>
                      </a:solidFill>
                    </a:rPr>
                    <a:t>banks</a:t>
                  </a:r>
                  <a:r>
                    <a:rPr lang="de-DE" sz="1150" dirty="0">
                      <a:solidFill>
                        <a:schemeClr val="bg1">
                          <a:lumMod val="50000"/>
                        </a:schemeClr>
                      </a:solidFill>
                    </a:rPr>
                    <a:t> </a:t>
                  </a:r>
                  <a:r>
                    <a:rPr lang="de-DE" sz="1150" dirty="0" err="1">
                      <a:solidFill>
                        <a:schemeClr val="bg1">
                          <a:lumMod val="50000"/>
                        </a:schemeClr>
                      </a:solidFill>
                    </a:rPr>
                    <a:t>to</a:t>
                  </a:r>
                  <a:r>
                    <a:rPr lang="de-DE" sz="1150" dirty="0">
                      <a:solidFill>
                        <a:schemeClr val="bg1">
                          <a:lumMod val="50000"/>
                        </a:schemeClr>
                      </a:solidFill>
                    </a:rPr>
                    <a:t> </a:t>
                  </a:r>
                  <a:r>
                    <a:rPr lang="de-DE" sz="1150" dirty="0" err="1">
                      <a:solidFill>
                        <a:schemeClr val="bg1">
                          <a:lumMod val="50000"/>
                        </a:schemeClr>
                      </a:solidFill>
                    </a:rPr>
                    <a:t>collaterize</a:t>
                  </a:r>
                  <a:r>
                    <a:rPr lang="de-DE" sz="1150" dirty="0">
                      <a:solidFill>
                        <a:schemeClr val="bg1">
                          <a:lumMod val="50000"/>
                        </a:schemeClr>
                      </a:solidFill>
                    </a:rPr>
                    <a:t> </a:t>
                  </a:r>
                  <a:r>
                    <a:rPr lang="de-DE" sz="1150" dirty="0" err="1">
                      <a:solidFill>
                        <a:schemeClr val="bg1">
                          <a:lumMod val="50000"/>
                        </a:schemeClr>
                      </a:solidFill>
                    </a:rPr>
                    <a:t>pre-financing</a:t>
                  </a:r>
                  <a:endParaRPr lang="de-DE" sz="1150" dirty="0">
                    <a:solidFill>
                      <a:schemeClr val="bg1">
                        <a:lumMod val="50000"/>
                      </a:schemeClr>
                    </a:solidFill>
                  </a:endParaRPr>
                </a:p>
              </p:txBody>
            </p:sp>
            <p:sp>
              <p:nvSpPr>
                <p:cNvPr id="55" name="Text Box 11"/>
                <p:cNvSpPr txBox="1">
                  <a:spLocks noChangeArrowheads="1"/>
                </p:cNvSpPr>
                <p:nvPr/>
              </p:nvSpPr>
              <p:spPr bwMode="auto">
                <a:xfrm>
                  <a:off x="2086" y="2231"/>
                  <a:ext cx="3467" cy="643"/>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State salary aid is granted to employees for max. 13 weeks prior to an insolvency event (= opening of proceedings) + during the notice period (usually 6 weeks).</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The state will pay the salary.</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The salary claims of the employees are assigned to the state. Payment to the state will only take place if the estate has sufficient funds.</a:t>
                  </a:r>
                </a:p>
              </p:txBody>
            </p:sp>
          </p:grpSp>
          <p:grpSp>
            <p:nvGrpSpPr>
              <p:cNvPr id="30" name="Group 12"/>
              <p:cNvGrpSpPr>
                <a:grpSpLocks/>
              </p:cNvGrpSpPr>
              <p:nvPr/>
            </p:nvGrpSpPr>
            <p:grpSpPr bwMode="auto">
              <a:xfrm>
                <a:off x="3032125" y="2035175"/>
                <a:ext cx="187325" cy="3702049"/>
                <a:chOff x="1910" y="1282"/>
                <a:chExt cx="118" cy="2332"/>
              </a:xfrm>
            </p:grpSpPr>
            <p:sp>
              <p:nvSpPr>
                <p:cNvPr id="31" name="AutoShape 13"/>
                <p:cNvSpPr>
                  <a:spLocks noChangeArrowheads="1"/>
                </p:cNvSpPr>
                <p:nvPr/>
              </p:nvSpPr>
              <p:spPr bwMode="auto">
                <a:xfrm flipH="1">
                  <a:off x="1912" y="1282"/>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50" name="AutoShape 14"/>
                <p:cNvSpPr>
                  <a:spLocks noChangeArrowheads="1"/>
                </p:cNvSpPr>
                <p:nvPr/>
              </p:nvSpPr>
              <p:spPr bwMode="auto">
                <a:xfrm flipH="1">
                  <a:off x="1912" y="2231"/>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51" name="AutoShape 15"/>
                <p:cNvSpPr>
                  <a:spLocks noChangeArrowheads="1"/>
                </p:cNvSpPr>
                <p:nvPr/>
              </p:nvSpPr>
              <p:spPr bwMode="auto">
                <a:xfrm flipH="1">
                  <a:off x="1910" y="2973"/>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grpSp>
        </p:grpSp>
        <p:pic>
          <p:nvPicPr>
            <p:cNvPr id="25" name="Grafi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09" y="2378396"/>
              <a:ext cx="506414" cy="331664"/>
            </a:xfrm>
            <a:prstGeom prst="rect">
              <a:avLst/>
            </a:prstGeom>
          </p:spPr>
        </p:pic>
        <p:pic>
          <p:nvPicPr>
            <p:cNvPr id="26" name="Grafik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11" y="3883157"/>
              <a:ext cx="506413" cy="337873"/>
            </a:xfrm>
            <a:prstGeom prst="rect">
              <a:avLst/>
            </a:prstGeom>
          </p:spPr>
        </p:pic>
        <p:pic>
          <p:nvPicPr>
            <p:cNvPr id="27" name="Grafik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11" y="5046782"/>
              <a:ext cx="506413" cy="363296"/>
            </a:xfrm>
            <a:prstGeom prst="rect">
              <a:avLst/>
            </a:prstGeom>
          </p:spPr>
        </p:pic>
      </p:grpSp>
    </p:spTree>
    <p:extLst>
      <p:ext uri="{BB962C8B-B14F-4D97-AF65-F5344CB8AC3E}">
        <p14:creationId xmlns:p14="http://schemas.microsoft.com/office/powerpoint/2010/main" val="237021806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8675"/>
            <a:ext cx="8229600" cy="458233"/>
          </a:xfrm>
        </p:spPr>
        <p:txBody>
          <a:bodyPr>
            <a:normAutofit/>
          </a:bodyPr>
          <a:lstStyle/>
          <a:p>
            <a:r>
              <a:rPr lang="de-DE" sz="2400" b="1" dirty="0">
                <a:solidFill>
                  <a:srgbClr val="014E9E"/>
                </a:solidFill>
              </a:rPr>
              <a:t>III.3 </a:t>
            </a:r>
            <a:r>
              <a:rPr lang="en-US" sz="2400" b="1" dirty="0">
                <a:solidFill>
                  <a:srgbClr val="014E9E"/>
                </a:solidFill>
              </a:rPr>
              <a:t>Cost Mitigation – Tax payments</a:t>
            </a:r>
            <a:endParaRPr lang="de-DE" sz="2400" dirty="0"/>
          </a:p>
        </p:txBody>
      </p:sp>
      <p:grpSp>
        <p:nvGrpSpPr>
          <p:cNvPr id="22" name="Gruppieren 21"/>
          <p:cNvGrpSpPr/>
          <p:nvPr/>
        </p:nvGrpSpPr>
        <p:grpSpPr>
          <a:xfrm>
            <a:off x="485018" y="2245115"/>
            <a:ext cx="8392417" cy="4399483"/>
            <a:chOff x="503238" y="1712913"/>
            <a:chExt cx="8142287" cy="4014787"/>
          </a:xfrm>
        </p:grpSpPr>
        <p:grpSp>
          <p:nvGrpSpPr>
            <p:cNvPr id="32" name="Gruppieren 31"/>
            <p:cNvGrpSpPr/>
            <p:nvPr/>
          </p:nvGrpSpPr>
          <p:grpSpPr>
            <a:xfrm>
              <a:off x="503238" y="1712913"/>
              <a:ext cx="8142287" cy="4014787"/>
              <a:chOff x="503238" y="1712913"/>
              <a:chExt cx="8142287" cy="4014787"/>
            </a:xfrm>
          </p:grpSpPr>
          <p:grpSp>
            <p:nvGrpSpPr>
              <p:cNvPr id="36" name="Group 2"/>
              <p:cNvGrpSpPr>
                <a:grpSpLocks/>
              </p:cNvGrpSpPr>
              <p:nvPr/>
            </p:nvGrpSpPr>
            <p:grpSpPr bwMode="auto">
              <a:xfrm>
                <a:off x="503238" y="1712913"/>
                <a:ext cx="2438400" cy="3883025"/>
                <a:chOff x="317" y="1079"/>
                <a:chExt cx="1536" cy="2446"/>
              </a:xfrm>
            </p:grpSpPr>
            <p:sp>
              <p:nvSpPr>
                <p:cNvPr id="46" name="Text Box 3"/>
                <p:cNvSpPr txBox="1">
                  <a:spLocks noChangeArrowheads="1"/>
                </p:cNvSpPr>
                <p:nvPr/>
              </p:nvSpPr>
              <p:spPr bwMode="auto">
                <a:xfrm>
                  <a:off x="319" y="2881"/>
                  <a:ext cx="1534" cy="644"/>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Germany</a:t>
                  </a:r>
                </a:p>
              </p:txBody>
            </p:sp>
            <p:sp>
              <p:nvSpPr>
                <p:cNvPr id="47" name="Text Box 4"/>
                <p:cNvSpPr txBox="1">
                  <a:spLocks noChangeArrowheads="1"/>
                </p:cNvSpPr>
                <p:nvPr/>
              </p:nvSpPr>
              <p:spPr bwMode="auto">
                <a:xfrm>
                  <a:off x="319" y="1079"/>
                  <a:ext cx="1534"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Jurisdiction</a:t>
                  </a:r>
                  <a:endParaRPr lang="de-DE" sz="1600" dirty="0">
                    <a:solidFill>
                      <a:srgbClr val="FFFFFF"/>
                    </a:solidFill>
                  </a:endParaRPr>
                </a:p>
              </p:txBody>
            </p:sp>
            <p:sp>
              <p:nvSpPr>
                <p:cNvPr id="48" name="Text Box 5"/>
                <p:cNvSpPr txBox="1">
                  <a:spLocks noChangeArrowheads="1"/>
                </p:cNvSpPr>
                <p:nvPr/>
              </p:nvSpPr>
              <p:spPr bwMode="auto">
                <a:xfrm>
                  <a:off x="317" y="2125"/>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a:t>
                  </a:r>
                  <a:r>
                    <a:rPr lang="de-DE" sz="1600" dirty="0" err="1">
                      <a:solidFill>
                        <a:schemeClr val="bg1">
                          <a:lumMod val="50000"/>
                        </a:schemeClr>
                      </a:solidFill>
                    </a:rPr>
                    <a:t>Netherlands</a:t>
                  </a:r>
                  <a:endParaRPr lang="de-DE" sz="1600" dirty="0">
                    <a:solidFill>
                      <a:schemeClr val="bg1">
                        <a:lumMod val="50000"/>
                      </a:schemeClr>
                    </a:solidFill>
                  </a:endParaRPr>
                </a:p>
              </p:txBody>
            </p:sp>
            <p:sp>
              <p:nvSpPr>
                <p:cNvPr id="49" name="Text Box 6"/>
                <p:cNvSpPr txBox="1">
                  <a:spLocks noChangeArrowheads="1"/>
                </p:cNvSpPr>
                <p:nvPr/>
              </p:nvSpPr>
              <p:spPr bwMode="auto">
                <a:xfrm>
                  <a:off x="317" y="1379"/>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UK</a:t>
                  </a:r>
                </a:p>
              </p:txBody>
            </p:sp>
          </p:grpSp>
          <p:grpSp>
            <p:nvGrpSpPr>
              <p:cNvPr id="37" name="Group 7"/>
              <p:cNvGrpSpPr>
                <a:grpSpLocks/>
              </p:cNvGrpSpPr>
              <p:nvPr/>
            </p:nvGrpSpPr>
            <p:grpSpPr bwMode="auto">
              <a:xfrm>
                <a:off x="3311525" y="1714500"/>
                <a:ext cx="5334000" cy="4013200"/>
                <a:chOff x="2086" y="1080"/>
                <a:chExt cx="3360" cy="2528"/>
              </a:xfrm>
            </p:grpSpPr>
            <p:sp>
              <p:nvSpPr>
                <p:cNvPr id="42" name="Text Box 8"/>
                <p:cNvSpPr txBox="1">
                  <a:spLocks noChangeArrowheads="1"/>
                </p:cNvSpPr>
                <p:nvPr/>
              </p:nvSpPr>
              <p:spPr bwMode="auto">
                <a:xfrm>
                  <a:off x="2086" y="1080"/>
                  <a:ext cx="3360"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Mitigating</a:t>
                  </a:r>
                  <a:r>
                    <a:rPr lang="de-DE" sz="1600" dirty="0">
                      <a:solidFill>
                        <a:srgbClr val="FFFFFF"/>
                      </a:solidFill>
                    </a:rPr>
                    <a:t> </a:t>
                  </a:r>
                  <a:r>
                    <a:rPr lang="de-DE" sz="1600" dirty="0" err="1">
                      <a:solidFill>
                        <a:srgbClr val="FFFFFF"/>
                      </a:solidFill>
                    </a:rPr>
                    <a:t>tax</a:t>
                  </a:r>
                  <a:r>
                    <a:rPr lang="de-DE" sz="1600" dirty="0">
                      <a:solidFill>
                        <a:srgbClr val="FFFFFF"/>
                      </a:solidFill>
                    </a:rPr>
                    <a:t> </a:t>
                  </a:r>
                  <a:r>
                    <a:rPr lang="de-DE" sz="1600" dirty="0" err="1">
                      <a:solidFill>
                        <a:srgbClr val="FFFFFF"/>
                      </a:solidFill>
                    </a:rPr>
                    <a:t>payments</a:t>
                  </a:r>
                  <a:r>
                    <a:rPr lang="de-DE" sz="1600" dirty="0">
                      <a:solidFill>
                        <a:srgbClr val="FFFFFF"/>
                      </a:solidFill>
                    </a:rPr>
                    <a:t> in a </a:t>
                  </a:r>
                  <a:r>
                    <a:rPr lang="de-DE" sz="1600" dirty="0" err="1">
                      <a:solidFill>
                        <a:srgbClr val="FFFFFF"/>
                      </a:solidFill>
                    </a:rPr>
                    <a:t>nutshell</a:t>
                  </a:r>
                  <a:endParaRPr lang="de-DE" sz="1600" dirty="0">
                    <a:solidFill>
                      <a:srgbClr val="FFFFFF"/>
                    </a:solidFill>
                  </a:endParaRPr>
                </a:p>
              </p:txBody>
            </p:sp>
            <p:sp>
              <p:nvSpPr>
                <p:cNvPr id="43" name="Text Box 9"/>
                <p:cNvSpPr txBox="1">
                  <a:spLocks noChangeArrowheads="1"/>
                </p:cNvSpPr>
                <p:nvPr/>
              </p:nvSpPr>
              <p:spPr bwMode="auto">
                <a:xfrm>
                  <a:off x="2086" y="1379"/>
                  <a:ext cx="3360" cy="641"/>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200" dirty="0">
                      <a:solidFill>
                        <a:srgbClr val="FFFFFF">
                          <a:lumMod val="50000"/>
                        </a:srgbClr>
                      </a:solidFill>
                    </a:rPr>
                    <a:t>No general exemption for insolvent companies from tax liabilities</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200" dirty="0" err="1">
                      <a:solidFill>
                        <a:srgbClr val="FFFFFF">
                          <a:lumMod val="50000"/>
                        </a:srgbClr>
                      </a:solidFill>
                    </a:rPr>
                    <a:t>HMRC</a:t>
                  </a:r>
                  <a:r>
                    <a:rPr lang="en-GB" sz="1200" dirty="0">
                      <a:solidFill>
                        <a:srgbClr val="FFFFFF">
                          <a:lumMod val="50000"/>
                        </a:srgbClr>
                      </a:solidFill>
                    </a:rPr>
                    <a:t> is often the petitioning creditor for compulsory liquidation</a:t>
                  </a:r>
                  <a:endParaRPr lang="de-DE" sz="1200" dirty="0">
                    <a:solidFill>
                      <a:srgbClr val="FFFFFF">
                        <a:lumMod val="50000"/>
                      </a:srgbClr>
                    </a:solidFill>
                  </a:endParaRP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200" dirty="0" err="1">
                      <a:solidFill>
                        <a:srgbClr val="FFFFFF">
                          <a:lumMod val="50000"/>
                        </a:srgbClr>
                      </a:solidFill>
                    </a:rPr>
                    <a:t>Pre-insolvency</a:t>
                  </a:r>
                  <a:r>
                    <a:rPr lang="de-DE" sz="1200" dirty="0">
                      <a:solidFill>
                        <a:srgbClr val="FFFFFF">
                          <a:lumMod val="50000"/>
                        </a:srgbClr>
                      </a:solidFill>
                    </a:rPr>
                    <a:t> </a:t>
                  </a:r>
                  <a:r>
                    <a:rPr lang="de-DE" sz="1200" dirty="0" err="1">
                      <a:solidFill>
                        <a:srgbClr val="FFFFFF">
                          <a:lumMod val="50000"/>
                        </a:srgbClr>
                      </a:solidFill>
                    </a:rPr>
                    <a:t>tax</a:t>
                  </a:r>
                  <a:r>
                    <a:rPr lang="de-DE" sz="1200" dirty="0">
                      <a:solidFill>
                        <a:srgbClr val="FFFFFF">
                          <a:lumMod val="50000"/>
                        </a:srgbClr>
                      </a:solidFill>
                    </a:rPr>
                    <a:t> </a:t>
                  </a:r>
                  <a:r>
                    <a:rPr lang="de-DE" sz="1200" dirty="0" err="1">
                      <a:solidFill>
                        <a:srgbClr val="FFFFFF">
                          <a:lumMod val="50000"/>
                        </a:srgbClr>
                      </a:solidFill>
                    </a:rPr>
                    <a:t>liabilities</a:t>
                  </a:r>
                  <a:r>
                    <a:rPr lang="de-DE" sz="1200" dirty="0">
                      <a:solidFill>
                        <a:srgbClr val="FFFFFF">
                          <a:lumMod val="50000"/>
                        </a:srgbClr>
                      </a:solidFill>
                    </a:rPr>
                    <a:t> will rank </a:t>
                  </a:r>
                  <a:r>
                    <a:rPr lang="de-DE" sz="1200" dirty="0" err="1">
                      <a:solidFill>
                        <a:srgbClr val="FFFFFF">
                          <a:lumMod val="50000"/>
                        </a:srgbClr>
                      </a:solidFill>
                    </a:rPr>
                    <a:t>as</a:t>
                  </a:r>
                  <a:r>
                    <a:rPr lang="de-DE" sz="1200" dirty="0">
                      <a:solidFill>
                        <a:srgbClr val="FFFFFF">
                          <a:lumMod val="50000"/>
                        </a:srgbClr>
                      </a:solidFill>
                    </a:rPr>
                    <a:t> </a:t>
                  </a:r>
                  <a:r>
                    <a:rPr lang="de-DE" sz="1200" dirty="0" err="1">
                      <a:solidFill>
                        <a:srgbClr val="FFFFFF">
                          <a:lumMod val="50000"/>
                        </a:srgbClr>
                      </a:solidFill>
                    </a:rPr>
                    <a:t>generally</a:t>
                  </a:r>
                  <a:r>
                    <a:rPr lang="de-DE" sz="1200" dirty="0">
                      <a:solidFill>
                        <a:srgbClr val="FFFFFF">
                          <a:lumMod val="50000"/>
                        </a:srgbClr>
                      </a:solidFill>
                    </a:rPr>
                    <a:t> </a:t>
                  </a:r>
                  <a:r>
                    <a:rPr lang="de-DE" sz="1200" dirty="0" err="1">
                      <a:solidFill>
                        <a:srgbClr val="FFFFFF">
                          <a:lumMod val="50000"/>
                        </a:srgbClr>
                      </a:solidFill>
                    </a:rPr>
                    <a:t>unsecured</a:t>
                  </a:r>
                  <a:r>
                    <a:rPr lang="de-DE" sz="1200" dirty="0">
                      <a:solidFill>
                        <a:srgbClr val="FFFFFF">
                          <a:lumMod val="50000"/>
                        </a:srgbClr>
                      </a:solidFill>
                    </a:rPr>
                    <a:t> </a:t>
                  </a:r>
                  <a:r>
                    <a:rPr lang="de-DE" sz="1200" dirty="0" err="1">
                      <a:solidFill>
                        <a:srgbClr val="FFFFFF">
                          <a:lumMod val="50000"/>
                        </a:srgbClr>
                      </a:solidFill>
                    </a:rPr>
                    <a:t>claims</a:t>
                  </a:r>
                  <a:r>
                    <a:rPr lang="de-DE" sz="1200" dirty="0">
                      <a:solidFill>
                        <a:srgbClr val="FFFFFF">
                          <a:lumMod val="50000"/>
                        </a:srgbClr>
                      </a:solidFill>
                    </a:rPr>
                    <a:t>.</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200" dirty="0">
                      <a:solidFill>
                        <a:srgbClr val="FFFFFF">
                          <a:lumMod val="50000"/>
                        </a:srgbClr>
                      </a:solidFill>
                    </a:rPr>
                    <a:t>Company will </a:t>
                  </a:r>
                  <a:r>
                    <a:rPr lang="de-DE" sz="1200" dirty="0" err="1">
                      <a:solidFill>
                        <a:srgbClr val="FFFFFF">
                          <a:lumMod val="50000"/>
                        </a:srgbClr>
                      </a:solidFill>
                    </a:rPr>
                    <a:t>continue</a:t>
                  </a:r>
                  <a:r>
                    <a:rPr lang="de-DE" sz="1200" dirty="0">
                      <a:solidFill>
                        <a:srgbClr val="FFFFFF">
                          <a:lumMod val="50000"/>
                        </a:srgbClr>
                      </a:solidFill>
                    </a:rPr>
                    <a:t> </a:t>
                  </a:r>
                  <a:r>
                    <a:rPr lang="de-DE" sz="1200" dirty="0" err="1">
                      <a:solidFill>
                        <a:srgbClr val="FFFFFF">
                          <a:lumMod val="50000"/>
                        </a:srgbClr>
                      </a:solidFill>
                    </a:rPr>
                    <a:t>to</a:t>
                  </a:r>
                  <a:r>
                    <a:rPr lang="de-DE" sz="1200" dirty="0">
                      <a:solidFill>
                        <a:srgbClr val="FFFFFF">
                          <a:lumMod val="50000"/>
                        </a:srgbClr>
                      </a:solidFill>
                    </a:rPr>
                    <a:t> </a:t>
                  </a:r>
                  <a:r>
                    <a:rPr lang="de-DE" sz="1200" dirty="0" err="1">
                      <a:solidFill>
                        <a:srgbClr val="FFFFFF">
                          <a:lumMod val="50000"/>
                        </a:srgbClr>
                      </a:solidFill>
                    </a:rPr>
                    <a:t>be</a:t>
                  </a:r>
                  <a:r>
                    <a:rPr lang="de-DE" sz="1200" dirty="0">
                      <a:solidFill>
                        <a:srgbClr val="FFFFFF">
                          <a:lumMod val="50000"/>
                        </a:srgbClr>
                      </a:solidFill>
                    </a:rPr>
                    <a:t> </a:t>
                  </a:r>
                  <a:r>
                    <a:rPr lang="de-DE" sz="1200" dirty="0" err="1">
                      <a:solidFill>
                        <a:srgbClr val="FFFFFF">
                          <a:lumMod val="50000"/>
                        </a:srgbClr>
                      </a:solidFill>
                    </a:rPr>
                    <a:t>assessed</a:t>
                  </a:r>
                  <a:r>
                    <a:rPr lang="de-DE" sz="1200" dirty="0">
                      <a:solidFill>
                        <a:srgbClr val="FFFFFF">
                          <a:lumMod val="50000"/>
                        </a:srgbClr>
                      </a:solidFill>
                    </a:rPr>
                    <a:t> on </a:t>
                  </a:r>
                  <a:r>
                    <a:rPr lang="de-DE" sz="1200" dirty="0" err="1">
                      <a:solidFill>
                        <a:srgbClr val="FFFFFF">
                          <a:lumMod val="50000"/>
                        </a:srgbClr>
                      </a:solidFill>
                    </a:rPr>
                    <a:t>any</a:t>
                  </a:r>
                  <a:r>
                    <a:rPr lang="de-DE" sz="1200" dirty="0">
                      <a:solidFill>
                        <a:srgbClr val="FFFFFF">
                          <a:lumMod val="50000"/>
                        </a:srgbClr>
                      </a:solidFill>
                    </a:rPr>
                    <a:t> </a:t>
                  </a:r>
                  <a:r>
                    <a:rPr lang="de-DE" sz="1200" dirty="0" err="1">
                      <a:solidFill>
                        <a:srgbClr val="FFFFFF">
                          <a:lumMod val="50000"/>
                        </a:srgbClr>
                      </a:solidFill>
                    </a:rPr>
                    <a:t>profits</a:t>
                  </a:r>
                  <a:r>
                    <a:rPr lang="de-DE" sz="1200" dirty="0">
                      <a:solidFill>
                        <a:srgbClr val="FFFFFF">
                          <a:lumMod val="50000"/>
                        </a:srgbClr>
                      </a:solidFill>
                    </a:rPr>
                    <a:t> </a:t>
                  </a:r>
                  <a:r>
                    <a:rPr lang="de-DE" sz="1200" dirty="0" err="1">
                      <a:solidFill>
                        <a:srgbClr val="FFFFFF">
                          <a:lumMod val="50000"/>
                        </a:srgbClr>
                      </a:solidFill>
                    </a:rPr>
                    <a:t>arising</a:t>
                  </a:r>
                  <a:r>
                    <a:rPr lang="de-DE" sz="1200" dirty="0">
                      <a:solidFill>
                        <a:srgbClr val="FFFFFF">
                          <a:lumMod val="50000"/>
                        </a:srgbClr>
                      </a:solidFill>
                    </a:rPr>
                    <a:t> </a:t>
                  </a:r>
                  <a:r>
                    <a:rPr lang="de-DE" sz="1200" dirty="0" err="1">
                      <a:solidFill>
                        <a:srgbClr val="FFFFFF">
                          <a:lumMod val="50000"/>
                        </a:srgbClr>
                      </a:solidFill>
                    </a:rPr>
                    <a:t>during</a:t>
                  </a:r>
                  <a:r>
                    <a:rPr lang="de-DE" sz="1200" dirty="0">
                      <a:solidFill>
                        <a:srgbClr val="FFFFFF">
                          <a:lumMod val="50000"/>
                        </a:srgbClr>
                      </a:solidFill>
                    </a:rPr>
                    <a:t> </a:t>
                  </a:r>
                  <a:r>
                    <a:rPr lang="de-DE" sz="1200" dirty="0" err="1">
                      <a:solidFill>
                        <a:srgbClr val="FFFFFF">
                          <a:lumMod val="50000"/>
                        </a:srgbClr>
                      </a:solidFill>
                    </a:rPr>
                    <a:t>accounting</a:t>
                  </a:r>
                  <a:r>
                    <a:rPr lang="de-DE" sz="1200" dirty="0">
                      <a:solidFill>
                        <a:srgbClr val="FFFFFF">
                          <a:lumMod val="50000"/>
                        </a:srgbClr>
                      </a:solidFill>
                    </a:rPr>
                    <a:t> </a:t>
                  </a:r>
                  <a:r>
                    <a:rPr lang="de-DE" sz="1200" dirty="0" err="1">
                      <a:solidFill>
                        <a:srgbClr val="FFFFFF">
                          <a:lumMod val="50000"/>
                        </a:srgbClr>
                      </a:solidFill>
                    </a:rPr>
                    <a:t>period</a:t>
                  </a:r>
                  <a:r>
                    <a:rPr lang="de-DE" sz="1200" dirty="0">
                      <a:solidFill>
                        <a:srgbClr val="FFFFFF">
                          <a:lumMod val="50000"/>
                        </a:srgbClr>
                      </a:solidFill>
                    </a:rPr>
                    <a:t> </a:t>
                  </a:r>
                  <a:r>
                    <a:rPr lang="de-DE" sz="1200" dirty="0" err="1">
                      <a:solidFill>
                        <a:srgbClr val="FFFFFF">
                          <a:lumMod val="50000"/>
                        </a:srgbClr>
                      </a:solidFill>
                    </a:rPr>
                    <a:t>following</a:t>
                  </a:r>
                  <a:r>
                    <a:rPr lang="de-DE" sz="1200" dirty="0">
                      <a:solidFill>
                        <a:srgbClr val="FFFFFF">
                          <a:lumMod val="50000"/>
                        </a:srgbClr>
                      </a:solidFill>
                    </a:rPr>
                    <a:t> </a:t>
                  </a:r>
                  <a:r>
                    <a:rPr lang="de-DE" sz="1200" dirty="0" err="1">
                      <a:solidFill>
                        <a:srgbClr val="FFFFFF">
                          <a:lumMod val="50000"/>
                        </a:srgbClr>
                      </a:solidFill>
                    </a:rPr>
                    <a:t>the</a:t>
                  </a:r>
                  <a:r>
                    <a:rPr lang="de-DE" sz="1200" dirty="0">
                      <a:solidFill>
                        <a:srgbClr val="FFFFFF">
                          <a:lumMod val="50000"/>
                        </a:srgbClr>
                      </a:solidFill>
                    </a:rPr>
                    <a:t> </a:t>
                  </a:r>
                  <a:r>
                    <a:rPr lang="de-DE" sz="1200" dirty="0" err="1">
                      <a:solidFill>
                        <a:srgbClr val="FFFFFF">
                          <a:lumMod val="50000"/>
                        </a:srgbClr>
                      </a:solidFill>
                    </a:rPr>
                    <a:t>appointment</a:t>
                  </a:r>
                  <a:r>
                    <a:rPr lang="de-DE" sz="1200" dirty="0">
                      <a:solidFill>
                        <a:srgbClr val="FFFFFF">
                          <a:lumMod val="50000"/>
                        </a:srgbClr>
                      </a:solidFill>
                    </a:rPr>
                    <a:t> </a:t>
                  </a:r>
                  <a:r>
                    <a:rPr lang="de-DE" sz="1200" dirty="0" err="1">
                      <a:solidFill>
                        <a:srgbClr val="FFFFFF">
                          <a:lumMod val="50000"/>
                        </a:srgbClr>
                      </a:solidFill>
                    </a:rPr>
                    <a:t>of</a:t>
                  </a:r>
                  <a:r>
                    <a:rPr lang="de-DE" sz="1200" dirty="0">
                      <a:solidFill>
                        <a:srgbClr val="FFFFFF">
                          <a:lumMod val="50000"/>
                        </a:srgbClr>
                      </a:solidFill>
                    </a:rPr>
                    <a:t> </a:t>
                  </a:r>
                  <a:r>
                    <a:rPr lang="de-DE" sz="1200" dirty="0" err="1">
                      <a:solidFill>
                        <a:srgbClr val="FFFFFF">
                          <a:lumMod val="50000"/>
                        </a:srgbClr>
                      </a:solidFill>
                    </a:rPr>
                    <a:t>the</a:t>
                  </a:r>
                  <a:r>
                    <a:rPr lang="de-DE" sz="1200" dirty="0">
                      <a:solidFill>
                        <a:srgbClr val="FFFFFF">
                          <a:lumMod val="50000"/>
                        </a:srgbClr>
                      </a:solidFill>
                    </a:rPr>
                    <a:t> </a:t>
                  </a:r>
                  <a:r>
                    <a:rPr lang="de-DE" sz="1200" dirty="0" err="1">
                      <a:solidFill>
                        <a:srgbClr val="FFFFFF">
                          <a:lumMod val="50000"/>
                        </a:srgbClr>
                      </a:solidFill>
                    </a:rPr>
                    <a:t>administrator</a:t>
                  </a:r>
                  <a:r>
                    <a:rPr lang="de-DE" sz="1200" dirty="0">
                      <a:solidFill>
                        <a:srgbClr val="FFFFFF">
                          <a:lumMod val="50000"/>
                        </a:srgbClr>
                      </a:solidFill>
                    </a:rPr>
                    <a:t>.</a:t>
                  </a:r>
                </a:p>
              </p:txBody>
            </p:sp>
            <p:sp>
              <p:nvSpPr>
                <p:cNvPr id="44" name="Text Box 10"/>
                <p:cNvSpPr txBox="1">
                  <a:spLocks noChangeArrowheads="1"/>
                </p:cNvSpPr>
                <p:nvPr/>
              </p:nvSpPr>
              <p:spPr bwMode="auto">
                <a:xfrm>
                  <a:off x="2086" y="2880"/>
                  <a:ext cx="3360" cy="728"/>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200" dirty="0">
                      <a:solidFill>
                        <a:schemeClr val="bg1">
                          <a:lumMod val="50000"/>
                        </a:schemeClr>
                      </a:solidFill>
                    </a:rPr>
                    <a:t>non-</a:t>
                  </a:r>
                  <a:r>
                    <a:rPr lang="de-DE" sz="1200" dirty="0" err="1">
                      <a:solidFill>
                        <a:schemeClr val="bg1">
                          <a:lumMod val="50000"/>
                        </a:schemeClr>
                      </a:solidFill>
                    </a:rPr>
                    <a:t>payment</a:t>
                  </a:r>
                  <a:r>
                    <a:rPr lang="de-DE" sz="1200" dirty="0">
                      <a:solidFill>
                        <a:schemeClr val="bg1">
                          <a:lumMod val="50000"/>
                        </a:schemeClr>
                      </a:solidFill>
                    </a:rPr>
                    <a:t> of </a:t>
                  </a:r>
                  <a:r>
                    <a:rPr lang="de-DE" sz="1200" dirty="0" err="1">
                      <a:solidFill>
                        <a:schemeClr val="bg1">
                          <a:lumMod val="50000"/>
                        </a:schemeClr>
                      </a:solidFill>
                    </a:rPr>
                    <a:t>tax</a:t>
                  </a:r>
                  <a:r>
                    <a:rPr lang="de-DE" sz="1200" dirty="0">
                      <a:solidFill>
                        <a:schemeClr val="bg1">
                          <a:lumMod val="50000"/>
                        </a:schemeClr>
                      </a:solidFill>
                    </a:rPr>
                    <a:t> </a:t>
                  </a:r>
                  <a:r>
                    <a:rPr lang="de-DE" sz="1200" dirty="0" err="1">
                      <a:solidFill>
                        <a:schemeClr val="bg1">
                          <a:lumMod val="50000"/>
                        </a:schemeClr>
                      </a:solidFill>
                    </a:rPr>
                    <a:t>liabilities</a:t>
                  </a:r>
                  <a:r>
                    <a:rPr lang="de-DE" sz="1200" dirty="0">
                      <a:solidFill>
                        <a:schemeClr val="bg1">
                          <a:lumMod val="50000"/>
                        </a:schemeClr>
                      </a:solidFill>
                    </a:rPr>
                    <a:t> in </a:t>
                  </a:r>
                  <a:r>
                    <a:rPr lang="de-DE" sz="1200" dirty="0" err="1">
                      <a:solidFill>
                        <a:schemeClr val="bg1">
                          <a:lumMod val="50000"/>
                        </a:schemeClr>
                      </a:solidFill>
                    </a:rPr>
                    <a:t>preliminary</a:t>
                  </a:r>
                  <a:r>
                    <a:rPr lang="de-DE" sz="1200" dirty="0">
                      <a:solidFill>
                        <a:schemeClr val="bg1">
                          <a:lumMod val="50000"/>
                        </a:schemeClr>
                      </a:solidFill>
                    </a:rPr>
                    <a:t> </a:t>
                  </a:r>
                  <a:r>
                    <a:rPr lang="de-DE" sz="1200" dirty="0" err="1">
                      <a:solidFill>
                        <a:schemeClr val="bg1">
                          <a:lumMod val="50000"/>
                        </a:schemeClr>
                      </a:solidFill>
                    </a:rPr>
                    <a:t>proceedings</a:t>
                  </a:r>
                  <a:r>
                    <a:rPr lang="de-DE" sz="1200" dirty="0">
                      <a:solidFill>
                        <a:schemeClr val="bg1">
                          <a:lumMod val="50000"/>
                        </a:schemeClr>
                      </a:solidFill>
                    </a:rPr>
                    <a:t> </a:t>
                  </a:r>
                  <a:r>
                    <a:rPr lang="de-DE" sz="1200" dirty="0" err="1">
                      <a:solidFill>
                        <a:schemeClr val="bg1">
                          <a:lumMod val="50000"/>
                        </a:schemeClr>
                      </a:solidFill>
                    </a:rPr>
                    <a:t>used</a:t>
                  </a:r>
                  <a:r>
                    <a:rPr lang="de-DE" sz="1200" dirty="0">
                      <a:solidFill>
                        <a:schemeClr val="bg1">
                          <a:lumMod val="50000"/>
                        </a:schemeClr>
                      </a:solidFill>
                    </a:rPr>
                    <a:t> </a:t>
                  </a:r>
                  <a:r>
                    <a:rPr lang="de-DE" sz="1200" dirty="0" err="1">
                      <a:solidFill>
                        <a:schemeClr val="bg1">
                          <a:lumMod val="50000"/>
                        </a:schemeClr>
                      </a:solidFill>
                    </a:rPr>
                    <a:t>to</a:t>
                  </a:r>
                  <a:r>
                    <a:rPr lang="de-DE" sz="1200" dirty="0">
                      <a:solidFill>
                        <a:schemeClr val="bg1">
                          <a:lumMod val="50000"/>
                        </a:schemeClr>
                      </a:solidFill>
                    </a:rPr>
                    <a:t> </a:t>
                  </a:r>
                  <a:r>
                    <a:rPr lang="de-DE" sz="1200" dirty="0" err="1">
                      <a:solidFill>
                        <a:schemeClr val="bg1">
                          <a:lumMod val="50000"/>
                        </a:schemeClr>
                      </a:solidFill>
                    </a:rPr>
                    <a:t>be</a:t>
                  </a:r>
                  <a:r>
                    <a:rPr lang="de-DE" sz="1200" dirty="0">
                      <a:solidFill>
                        <a:schemeClr val="bg1">
                          <a:lumMod val="50000"/>
                        </a:schemeClr>
                      </a:solidFill>
                    </a:rPr>
                    <a:t> </a:t>
                  </a:r>
                  <a:r>
                    <a:rPr lang="de-DE" sz="1200" dirty="0" err="1">
                      <a:solidFill>
                        <a:schemeClr val="bg1">
                          <a:lumMod val="50000"/>
                        </a:schemeClr>
                      </a:solidFill>
                    </a:rPr>
                    <a:t>possible</a:t>
                  </a:r>
                  <a:r>
                    <a:rPr lang="de-DE" sz="1200" dirty="0">
                      <a:solidFill>
                        <a:schemeClr val="bg1">
                          <a:lumMod val="50000"/>
                        </a:schemeClr>
                      </a:solidFill>
                    </a:rPr>
                    <a:t> in </a:t>
                  </a:r>
                  <a:r>
                    <a:rPr lang="de-DE" sz="1200" dirty="0" err="1">
                      <a:solidFill>
                        <a:schemeClr val="bg1">
                          <a:lumMod val="50000"/>
                        </a:schemeClr>
                      </a:solidFill>
                    </a:rPr>
                    <a:t>most</a:t>
                  </a:r>
                  <a:r>
                    <a:rPr lang="de-DE" sz="1200" dirty="0">
                      <a:solidFill>
                        <a:schemeClr val="bg1">
                          <a:lumMod val="50000"/>
                        </a:schemeClr>
                      </a:solidFill>
                    </a:rPr>
                    <a:t> German </a:t>
                  </a:r>
                  <a:r>
                    <a:rPr lang="de-DE" sz="1200" dirty="0" err="1">
                      <a:solidFill>
                        <a:schemeClr val="bg1">
                          <a:lumMod val="50000"/>
                        </a:schemeClr>
                      </a:solidFill>
                    </a:rPr>
                    <a:t>proceedings</a:t>
                  </a:r>
                  <a:r>
                    <a:rPr lang="de-DE" sz="1200" dirty="0">
                      <a:solidFill>
                        <a:schemeClr val="bg1">
                          <a:lumMod val="50000"/>
                        </a:schemeClr>
                      </a:solidFill>
                    </a:rPr>
                    <a:t> (</a:t>
                  </a:r>
                  <a:r>
                    <a:rPr lang="de-DE" sz="1200" dirty="0" err="1">
                      <a:solidFill>
                        <a:schemeClr val="bg1">
                          <a:lumMod val="50000"/>
                        </a:schemeClr>
                      </a:solidFill>
                    </a:rPr>
                    <a:t>before</a:t>
                  </a:r>
                  <a:r>
                    <a:rPr lang="de-DE" sz="1200" dirty="0">
                      <a:solidFill>
                        <a:schemeClr val="bg1">
                          <a:lumMod val="50000"/>
                        </a:schemeClr>
                      </a:solidFill>
                    </a:rPr>
                    <a:t> 2011)</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200" dirty="0" err="1">
                      <a:solidFill>
                        <a:schemeClr val="bg1">
                          <a:lumMod val="50000"/>
                        </a:schemeClr>
                      </a:solidFill>
                    </a:rPr>
                    <a:t>law</a:t>
                  </a:r>
                  <a:r>
                    <a:rPr lang="de-DE" sz="1200" dirty="0">
                      <a:solidFill>
                        <a:schemeClr val="bg1">
                          <a:lumMod val="50000"/>
                        </a:schemeClr>
                      </a:solidFill>
                    </a:rPr>
                    <a:t> </a:t>
                  </a:r>
                  <a:r>
                    <a:rPr lang="de-DE" sz="1200" dirty="0" err="1">
                      <a:solidFill>
                        <a:schemeClr val="bg1">
                          <a:lumMod val="50000"/>
                        </a:schemeClr>
                      </a:solidFill>
                    </a:rPr>
                    <a:t>amendment</a:t>
                  </a:r>
                  <a:r>
                    <a:rPr lang="de-DE" sz="1200" dirty="0">
                      <a:solidFill>
                        <a:schemeClr val="bg1">
                          <a:lumMod val="50000"/>
                        </a:schemeClr>
                      </a:solidFill>
                    </a:rPr>
                    <a:t> in 2011 </a:t>
                  </a:r>
                  <a:r>
                    <a:rPr lang="de-DE" sz="1200" dirty="0" err="1">
                      <a:solidFill>
                        <a:schemeClr val="bg1">
                          <a:lumMod val="50000"/>
                        </a:schemeClr>
                      </a:solidFill>
                    </a:rPr>
                    <a:t>has</a:t>
                  </a:r>
                  <a:r>
                    <a:rPr lang="de-DE" sz="1200" dirty="0">
                      <a:solidFill>
                        <a:schemeClr val="bg1">
                          <a:lumMod val="50000"/>
                        </a:schemeClr>
                      </a:solidFill>
                    </a:rPr>
                    <a:t> </a:t>
                  </a:r>
                  <a:r>
                    <a:rPr lang="de-DE" sz="1200" dirty="0" err="1">
                      <a:solidFill>
                        <a:schemeClr val="bg1">
                          <a:lumMod val="50000"/>
                        </a:schemeClr>
                      </a:solidFill>
                    </a:rPr>
                    <a:t>set</a:t>
                  </a:r>
                  <a:r>
                    <a:rPr lang="de-DE" sz="1200" dirty="0">
                      <a:solidFill>
                        <a:schemeClr val="bg1">
                          <a:lumMod val="50000"/>
                        </a:schemeClr>
                      </a:solidFill>
                    </a:rPr>
                    <a:t> an end </a:t>
                  </a:r>
                  <a:r>
                    <a:rPr lang="de-DE" sz="1200" dirty="0" err="1">
                      <a:solidFill>
                        <a:schemeClr val="bg1">
                          <a:lumMod val="50000"/>
                        </a:schemeClr>
                      </a:solidFill>
                    </a:rPr>
                    <a:t>to</a:t>
                  </a:r>
                  <a:r>
                    <a:rPr lang="de-DE" sz="1200" dirty="0">
                      <a:solidFill>
                        <a:schemeClr val="bg1">
                          <a:lumMod val="50000"/>
                        </a:schemeClr>
                      </a:solidFill>
                    </a:rPr>
                    <a:t> </a:t>
                  </a:r>
                  <a:r>
                    <a:rPr lang="de-DE" sz="1200" dirty="0" err="1">
                      <a:solidFill>
                        <a:schemeClr val="bg1">
                          <a:lumMod val="50000"/>
                        </a:schemeClr>
                      </a:solidFill>
                    </a:rPr>
                    <a:t>this</a:t>
                  </a:r>
                  <a:r>
                    <a:rPr lang="de-DE" sz="1200" dirty="0">
                      <a:solidFill>
                        <a:schemeClr val="bg1">
                          <a:lumMod val="50000"/>
                        </a:schemeClr>
                      </a:solidFill>
                    </a:rPr>
                    <a:t> </a:t>
                  </a:r>
                  <a:r>
                    <a:rPr lang="de-DE" sz="1200" dirty="0" err="1">
                      <a:solidFill>
                        <a:schemeClr val="bg1">
                          <a:lumMod val="50000"/>
                        </a:schemeClr>
                      </a:solidFill>
                    </a:rPr>
                    <a:t>practice</a:t>
                  </a:r>
                  <a:r>
                    <a:rPr lang="de-DE" sz="1200" dirty="0">
                      <a:solidFill>
                        <a:schemeClr val="bg1">
                          <a:lumMod val="50000"/>
                        </a:schemeClr>
                      </a:solidFill>
                    </a:rPr>
                    <a:t> (</a:t>
                  </a:r>
                  <a:r>
                    <a:rPr lang="de-DE" sz="1200" dirty="0" err="1">
                      <a:solidFill>
                        <a:schemeClr val="bg1">
                          <a:lumMod val="50000"/>
                        </a:schemeClr>
                      </a:solidFill>
                    </a:rPr>
                    <a:t>tax</a:t>
                  </a:r>
                  <a:r>
                    <a:rPr lang="de-DE" sz="1200" dirty="0">
                      <a:solidFill>
                        <a:schemeClr val="bg1">
                          <a:lumMod val="50000"/>
                        </a:schemeClr>
                      </a:solidFill>
                    </a:rPr>
                    <a:t> </a:t>
                  </a:r>
                  <a:r>
                    <a:rPr lang="de-DE" sz="1200" dirty="0" err="1">
                      <a:solidFill>
                        <a:schemeClr val="bg1">
                          <a:lumMod val="50000"/>
                        </a:schemeClr>
                      </a:solidFill>
                    </a:rPr>
                    <a:t>liabilities</a:t>
                  </a:r>
                  <a:r>
                    <a:rPr lang="de-DE" sz="1200" dirty="0">
                      <a:solidFill>
                        <a:schemeClr val="bg1">
                          <a:lumMod val="50000"/>
                        </a:schemeClr>
                      </a:solidFill>
                    </a:rPr>
                    <a:t> </a:t>
                  </a:r>
                  <a:r>
                    <a:rPr lang="de-DE" sz="1200" dirty="0" err="1">
                      <a:solidFill>
                        <a:schemeClr val="bg1">
                          <a:lumMod val="50000"/>
                        </a:schemeClr>
                      </a:solidFill>
                    </a:rPr>
                    <a:t>now</a:t>
                  </a:r>
                  <a:r>
                    <a:rPr lang="de-DE" sz="1200" dirty="0">
                      <a:solidFill>
                        <a:schemeClr val="bg1">
                          <a:lumMod val="50000"/>
                        </a:schemeClr>
                      </a:solidFill>
                    </a:rPr>
                    <a:t> rank super-super </a:t>
                  </a:r>
                  <a:r>
                    <a:rPr lang="de-DE" sz="1200" dirty="0" err="1">
                      <a:solidFill>
                        <a:schemeClr val="bg1">
                          <a:lumMod val="50000"/>
                        </a:schemeClr>
                      </a:solidFill>
                    </a:rPr>
                    <a:t>senior</a:t>
                  </a:r>
                  <a:r>
                    <a:rPr lang="de-DE" sz="1200" dirty="0">
                      <a:solidFill>
                        <a:schemeClr val="bg1">
                          <a:lumMod val="50000"/>
                        </a:schemeClr>
                      </a:solidFill>
                    </a:rPr>
                    <a:t> </a:t>
                  </a:r>
                  <a:r>
                    <a:rPr lang="de-DE" sz="1200" dirty="0" err="1">
                      <a:solidFill>
                        <a:schemeClr val="bg1">
                          <a:lumMod val="50000"/>
                        </a:schemeClr>
                      </a:solidFill>
                    </a:rPr>
                    <a:t>if</a:t>
                  </a:r>
                  <a:r>
                    <a:rPr lang="de-DE" sz="1200" dirty="0">
                      <a:solidFill>
                        <a:schemeClr val="bg1">
                          <a:lumMod val="50000"/>
                        </a:schemeClr>
                      </a:solidFill>
                    </a:rPr>
                    <a:t> </a:t>
                  </a:r>
                  <a:r>
                    <a:rPr lang="de-DE" sz="1200" dirty="0" err="1">
                      <a:solidFill>
                        <a:schemeClr val="bg1">
                          <a:lumMod val="50000"/>
                        </a:schemeClr>
                      </a:solidFill>
                    </a:rPr>
                    <a:t>incurred</a:t>
                  </a:r>
                  <a:r>
                    <a:rPr lang="de-DE" sz="1200" dirty="0">
                      <a:solidFill>
                        <a:schemeClr val="bg1">
                          <a:lumMod val="50000"/>
                        </a:schemeClr>
                      </a:solidFill>
                    </a:rPr>
                    <a:t> in </a:t>
                  </a:r>
                  <a:r>
                    <a:rPr lang="de-DE" sz="1200" dirty="0" err="1">
                      <a:solidFill>
                        <a:schemeClr val="bg1">
                          <a:lumMod val="50000"/>
                        </a:schemeClr>
                      </a:solidFill>
                    </a:rPr>
                    <a:t>preliminary</a:t>
                  </a:r>
                  <a:r>
                    <a:rPr lang="de-DE" sz="1200" dirty="0">
                      <a:solidFill>
                        <a:schemeClr val="bg1">
                          <a:lumMod val="50000"/>
                        </a:schemeClr>
                      </a:solidFill>
                    </a:rPr>
                    <a:t> </a:t>
                  </a:r>
                  <a:r>
                    <a:rPr lang="de-DE" sz="1200" dirty="0" err="1">
                      <a:solidFill>
                        <a:schemeClr val="bg1">
                          <a:lumMod val="50000"/>
                        </a:schemeClr>
                      </a:solidFill>
                    </a:rPr>
                    <a:t>proceedings</a:t>
                  </a:r>
                  <a:r>
                    <a:rPr lang="de-DE" sz="1200" dirty="0">
                      <a:solidFill>
                        <a:schemeClr val="bg1">
                          <a:lumMod val="50000"/>
                        </a:schemeClr>
                      </a:solidFill>
                    </a:rPr>
                    <a:t>)</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200" dirty="0">
                      <a:solidFill>
                        <a:schemeClr val="bg1">
                          <a:lumMod val="50000"/>
                        </a:schemeClr>
                      </a:solidFill>
                    </a:rPr>
                    <a:t>non-</a:t>
                  </a:r>
                  <a:r>
                    <a:rPr lang="de-DE" sz="1200" dirty="0" err="1">
                      <a:solidFill>
                        <a:schemeClr val="bg1">
                          <a:lumMod val="50000"/>
                        </a:schemeClr>
                      </a:solidFill>
                    </a:rPr>
                    <a:t>payment</a:t>
                  </a:r>
                  <a:r>
                    <a:rPr lang="de-DE" sz="1200" dirty="0">
                      <a:solidFill>
                        <a:schemeClr val="bg1">
                          <a:lumMod val="50000"/>
                        </a:schemeClr>
                      </a:solidFill>
                    </a:rPr>
                    <a:t> of </a:t>
                  </a:r>
                  <a:r>
                    <a:rPr lang="de-DE" sz="1200" dirty="0" err="1">
                      <a:solidFill>
                        <a:schemeClr val="bg1">
                          <a:lumMod val="50000"/>
                        </a:schemeClr>
                      </a:solidFill>
                    </a:rPr>
                    <a:t>tax</a:t>
                  </a:r>
                  <a:r>
                    <a:rPr lang="de-DE" sz="1200" dirty="0">
                      <a:solidFill>
                        <a:schemeClr val="bg1">
                          <a:lumMod val="50000"/>
                        </a:schemeClr>
                      </a:solidFill>
                    </a:rPr>
                    <a:t> </a:t>
                  </a:r>
                  <a:r>
                    <a:rPr lang="de-DE" sz="1200" dirty="0" err="1">
                      <a:solidFill>
                        <a:schemeClr val="bg1">
                          <a:lumMod val="50000"/>
                        </a:schemeClr>
                      </a:solidFill>
                    </a:rPr>
                    <a:t>liabilities</a:t>
                  </a:r>
                  <a:r>
                    <a:rPr lang="de-DE" sz="1200" dirty="0">
                      <a:solidFill>
                        <a:schemeClr val="bg1">
                          <a:lumMod val="50000"/>
                        </a:schemeClr>
                      </a:solidFill>
                    </a:rPr>
                    <a:t> in DIP-</a:t>
                  </a:r>
                  <a:r>
                    <a:rPr lang="de-DE" sz="1200" dirty="0" err="1">
                      <a:solidFill>
                        <a:schemeClr val="bg1">
                          <a:lumMod val="50000"/>
                        </a:schemeClr>
                      </a:solidFill>
                    </a:rPr>
                    <a:t>proceedings</a:t>
                  </a:r>
                  <a:r>
                    <a:rPr lang="de-DE" sz="1200" dirty="0">
                      <a:solidFill>
                        <a:schemeClr val="bg1">
                          <a:lumMod val="50000"/>
                        </a:schemeClr>
                      </a:solidFill>
                    </a:rPr>
                    <a:t> </a:t>
                  </a:r>
                  <a:r>
                    <a:rPr lang="de-DE" sz="1200" dirty="0" err="1">
                      <a:solidFill>
                        <a:schemeClr val="bg1">
                          <a:lumMod val="50000"/>
                        </a:schemeClr>
                      </a:solidFill>
                    </a:rPr>
                    <a:t>has</a:t>
                  </a:r>
                  <a:r>
                    <a:rPr lang="de-DE" sz="1200" dirty="0">
                      <a:solidFill>
                        <a:schemeClr val="bg1">
                          <a:lumMod val="50000"/>
                        </a:schemeClr>
                      </a:solidFill>
                    </a:rPr>
                    <a:t> </a:t>
                  </a:r>
                  <a:r>
                    <a:rPr lang="de-DE" sz="1200" dirty="0" err="1">
                      <a:solidFill>
                        <a:schemeClr val="bg1">
                          <a:lumMod val="50000"/>
                        </a:schemeClr>
                      </a:solidFill>
                    </a:rPr>
                    <a:t>risk</a:t>
                  </a:r>
                  <a:r>
                    <a:rPr lang="de-DE" sz="1200" dirty="0">
                      <a:solidFill>
                        <a:schemeClr val="bg1">
                          <a:lumMod val="50000"/>
                        </a:schemeClr>
                      </a:solidFill>
                    </a:rPr>
                    <a:t> of personal </a:t>
                  </a:r>
                  <a:r>
                    <a:rPr lang="de-DE" sz="1200" dirty="0" err="1">
                      <a:solidFill>
                        <a:schemeClr val="bg1">
                          <a:lumMod val="50000"/>
                        </a:schemeClr>
                      </a:solidFill>
                    </a:rPr>
                    <a:t>liability</a:t>
                  </a:r>
                  <a:r>
                    <a:rPr lang="de-DE" sz="1200" dirty="0">
                      <a:solidFill>
                        <a:schemeClr val="bg1">
                          <a:lumMod val="50000"/>
                        </a:schemeClr>
                      </a:solidFill>
                    </a:rPr>
                    <a:t> </a:t>
                  </a:r>
                  <a:r>
                    <a:rPr lang="de-DE" sz="1200" dirty="0" err="1">
                      <a:solidFill>
                        <a:schemeClr val="bg1">
                          <a:lumMod val="50000"/>
                        </a:schemeClr>
                      </a:solidFill>
                    </a:rPr>
                    <a:t>for</a:t>
                  </a:r>
                  <a:r>
                    <a:rPr lang="de-DE" sz="1200" dirty="0">
                      <a:solidFill>
                        <a:schemeClr val="bg1">
                          <a:lumMod val="50000"/>
                        </a:schemeClr>
                      </a:solidFill>
                    </a:rPr>
                    <a:t> CROs</a:t>
                  </a:r>
                </a:p>
              </p:txBody>
            </p:sp>
            <p:sp>
              <p:nvSpPr>
                <p:cNvPr id="45" name="Text Box 11"/>
                <p:cNvSpPr txBox="1">
                  <a:spLocks noChangeArrowheads="1"/>
                </p:cNvSpPr>
                <p:nvPr/>
              </p:nvSpPr>
              <p:spPr bwMode="auto">
                <a:xfrm>
                  <a:off x="2086" y="2123"/>
                  <a:ext cx="3360" cy="642"/>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200" dirty="0">
                      <a:solidFill>
                        <a:schemeClr val="bg1">
                          <a:lumMod val="50000"/>
                        </a:schemeClr>
                      </a:solidFill>
                    </a:rPr>
                    <a:t>Tax liabilities incurred during continuation of the business in bankruptcy are highly privileged (estate debt). </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200" dirty="0">
                      <a:solidFill>
                        <a:schemeClr val="bg1">
                          <a:lumMod val="50000"/>
                        </a:schemeClr>
                      </a:solidFill>
                    </a:rPr>
                    <a:t>The administrator runs a risk of personal liability if the estate is not able to pay such tax debts.</a:t>
                  </a:r>
                </a:p>
              </p:txBody>
            </p:sp>
          </p:grpSp>
          <p:grpSp>
            <p:nvGrpSpPr>
              <p:cNvPr id="38" name="Group 12"/>
              <p:cNvGrpSpPr>
                <a:grpSpLocks/>
              </p:cNvGrpSpPr>
              <p:nvPr/>
            </p:nvGrpSpPr>
            <p:grpSpPr bwMode="auto">
              <a:xfrm>
                <a:off x="3032125" y="2189163"/>
                <a:ext cx="184150" cy="3405187"/>
                <a:chOff x="1910" y="1379"/>
                <a:chExt cx="116" cy="2145"/>
              </a:xfrm>
            </p:grpSpPr>
            <p:sp>
              <p:nvSpPr>
                <p:cNvPr id="39" name="AutoShape 13"/>
                <p:cNvSpPr>
                  <a:spLocks noChangeArrowheads="1"/>
                </p:cNvSpPr>
                <p:nvPr/>
              </p:nvSpPr>
              <p:spPr bwMode="auto">
                <a:xfrm flipH="1">
                  <a:off x="1910" y="1379"/>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40" name="AutoShape 14"/>
                <p:cNvSpPr>
                  <a:spLocks noChangeArrowheads="1"/>
                </p:cNvSpPr>
                <p:nvPr/>
              </p:nvSpPr>
              <p:spPr bwMode="auto">
                <a:xfrm flipH="1">
                  <a:off x="1910" y="2125"/>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41" name="AutoShape 15"/>
                <p:cNvSpPr>
                  <a:spLocks noChangeArrowheads="1"/>
                </p:cNvSpPr>
                <p:nvPr/>
              </p:nvSpPr>
              <p:spPr bwMode="auto">
                <a:xfrm flipH="1">
                  <a:off x="1910" y="2883"/>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grpSp>
        </p:grpSp>
        <p:pic>
          <p:nvPicPr>
            <p:cNvPr id="33" name="Grafik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10" y="2544228"/>
              <a:ext cx="506414" cy="331664"/>
            </a:xfrm>
            <a:prstGeom prst="rect">
              <a:avLst/>
            </a:prstGeom>
          </p:spPr>
        </p:pic>
        <p:pic>
          <p:nvPicPr>
            <p:cNvPr id="34" name="Grafik 3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11" y="3713295"/>
              <a:ext cx="506413" cy="337873"/>
            </a:xfrm>
            <a:prstGeom prst="rect">
              <a:avLst/>
            </a:prstGeom>
          </p:spPr>
        </p:pic>
        <p:pic>
          <p:nvPicPr>
            <p:cNvPr id="35" name="Grafik 3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11" y="4851006"/>
              <a:ext cx="506413" cy="363296"/>
            </a:xfrm>
            <a:prstGeom prst="rect">
              <a:avLst/>
            </a:prstGeom>
          </p:spPr>
        </p:pic>
      </p:grpSp>
    </p:spTree>
    <p:extLst>
      <p:ext uri="{BB962C8B-B14F-4D97-AF65-F5344CB8AC3E}">
        <p14:creationId xmlns:p14="http://schemas.microsoft.com/office/powerpoint/2010/main" val="31697977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8675"/>
            <a:ext cx="8229600" cy="458233"/>
          </a:xfrm>
        </p:spPr>
        <p:txBody>
          <a:bodyPr>
            <a:normAutofit/>
          </a:bodyPr>
          <a:lstStyle/>
          <a:p>
            <a:r>
              <a:rPr lang="de-DE" sz="2400" b="1" dirty="0">
                <a:solidFill>
                  <a:srgbClr val="014E9E"/>
                </a:solidFill>
              </a:rPr>
              <a:t>IV. </a:t>
            </a:r>
            <a:r>
              <a:rPr lang="en-US" sz="2400" b="1" dirty="0">
                <a:solidFill>
                  <a:srgbClr val="014E9E"/>
                </a:solidFill>
              </a:rPr>
              <a:t>Public interest financing</a:t>
            </a:r>
            <a:endParaRPr lang="de-DE" sz="2400" dirty="0"/>
          </a:p>
        </p:txBody>
      </p:sp>
      <p:grpSp>
        <p:nvGrpSpPr>
          <p:cNvPr id="60" name="Gruppieren 59"/>
          <p:cNvGrpSpPr/>
          <p:nvPr/>
        </p:nvGrpSpPr>
        <p:grpSpPr>
          <a:xfrm>
            <a:off x="457200" y="2133283"/>
            <a:ext cx="8392417" cy="4484725"/>
            <a:chOff x="503238" y="1712913"/>
            <a:chExt cx="8142287" cy="4092575"/>
          </a:xfrm>
        </p:grpSpPr>
        <p:grpSp>
          <p:nvGrpSpPr>
            <p:cNvPr id="61" name="Gruppieren 60"/>
            <p:cNvGrpSpPr/>
            <p:nvPr/>
          </p:nvGrpSpPr>
          <p:grpSpPr>
            <a:xfrm>
              <a:off x="503238" y="1712913"/>
              <a:ext cx="8142287" cy="4092575"/>
              <a:chOff x="503238" y="1712913"/>
              <a:chExt cx="8142287" cy="4092575"/>
            </a:xfrm>
          </p:grpSpPr>
          <p:grpSp>
            <p:nvGrpSpPr>
              <p:cNvPr id="65" name="Group 2"/>
              <p:cNvGrpSpPr>
                <a:grpSpLocks/>
              </p:cNvGrpSpPr>
              <p:nvPr/>
            </p:nvGrpSpPr>
            <p:grpSpPr bwMode="auto">
              <a:xfrm>
                <a:off x="503238" y="1712913"/>
                <a:ext cx="2438400" cy="3883025"/>
                <a:chOff x="317" y="1079"/>
                <a:chExt cx="1536" cy="2446"/>
              </a:xfrm>
            </p:grpSpPr>
            <p:sp>
              <p:nvSpPr>
                <p:cNvPr id="75" name="Text Box 3"/>
                <p:cNvSpPr txBox="1">
                  <a:spLocks noChangeArrowheads="1"/>
                </p:cNvSpPr>
                <p:nvPr/>
              </p:nvSpPr>
              <p:spPr bwMode="auto">
                <a:xfrm>
                  <a:off x="319" y="2881"/>
                  <a:ext cx="1534" cy="644"/>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Germany</a:t>
                  </a:r>
                </a:p>
              </p:txBody>
            </p:sp>
            <p:sp>
              <p:nvSpPr>
                <p:cNvPr id="76" name="Text Box 4"/>
                <p:cNvSpPr txBox="1">
                  <a:spLocks noChangeArrowheads="1"/>
                </p:cNvSpPr>
                <p:nvPr/>
              </p:nvSpPr>
              <p:spPr bwMode="auto">
                <a:xfrm>
                  <a:off x="319" y="1079"/>
                  <a:ext cx="1534"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Jurisdiction</a:t>
                  </a:r>
                  <a:endParaRPr lang="de-DE" sz="1600" dirty="0">
                    <a:solidFill>
                      <a:srgbClr val="FFFFFF"/>
                    </a:solidFill>
                  </a:endParaRPr>
                </a:p>
              </p:txBody>
            </p:sp>
            <p:sp>
              <p:nvSpPr>
                <p:cNvPr id="77" name="Text Box 5"/>
                <p:cNvSpPr txBox="1">
                  <a:spLocks noChangeArrowheads="1"/>
                </p:cNvSpPr>
                <p:nvPr/>
              </p:nvSpPr>
              <p:spPr bwMode="auto">
                <a:xfrm>
                  <a:off x="317" y="2125"/>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a:t>
                  </a:r>
                  <a:r>
                    <a:rPr lang="de-DE" sz="1600" dirty="0" err="1">
                      <a:solidFill>
                        <a:schemeClr val="bg1">
                          <a:lumMod val="50000"/>
                        </a:schemeClr>
                      </a:solidFill>
                    </a:rPr>
                    <a:t>Netherlands</a:t>
                  </a:r>
                  <a:endParaRPr lang="de-DE" sz="1600" dirty="0">
                    <a:solidFill>
                      <a:schemeClr val="bg1">
                        <a:lumMod val="50000"/>
                      </a:schemeClr>
                    </a:solidFill>
                  </a:endParaRPr>
                </a:p>
              </p:txBody>
            </p:sp>
            <p:sp>
              <p:nvSpPr>
                <p:cNvPr id="78" name="Text Box 6"/>
                <p:cNvSpPr txBox="1">
                  <a:spLocks noChangeArrowheads="1"/>
                </p:cNvSpPr>
                <p:nvPr/>
              </p:nvSpPr>
              <p:spPr bwMode="auto">
                <a:xfrm>
                  <a:off x="317" y="1379"/>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UK</a:t>
                  </a:r>
                </a:p>
              </p:txBody>
            </p:sp>
          </p:grpSp>
          <p:grpSp>
            <p:nvGrpSpPr>
              <p:cNvPr id="66" name="Group 7"/>
              <p:cNvGrpSpPr>
                <a:grpSpLocks/>
              </p:cNvGrpSpPr>
              <p:nvPr/>
            </p:nvGrpSpPr>
            <p:grpSpPr bwMode="auto">
              <a:xfrm>
                <a:off x="3311525" y="1714500"/>
                <a:ext cx="5334000" cy="4090988"/>
                <a:chOff x="2086" y="1080"/>
                <a:chExt cx="3360" cy="2577"/>
              </a:xfrm>
            </p:grpSpPr>
            <p:sp>
              <p:nvSpPr>
                <p:cNvPr id="71" name="Text Box 8"/>
                <p:cNvSpPr txBox="1">
                  <a:spLocks noChangeArrowheads="1"/>
                </p:cNvSpPr>
                <p:nvPr/>
              </p:nvSpPr>
              <p:spPr bwMode="auto">
                <a:xfrm>
                  <a:off x="2086" y="1080"/>
                  <a:ext cx="3360"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rgbClr val="FFFFFF"/>
                      </a:solidFill>
                    </a:rPr>
                    <a:t>Public </a:t>
                  </a:r>
                  <a:r>
                    <a:rPr lang="de-DE" sz="1600" dirty="0" err="1">
                      <a:solidFill>
                        <a:srgbClr val="FFFFFF"/>
                      </a:solidFill>
                    </a:rPr>
                    <a:t>interest</a:t>
                  </a:r>
                  <a:r>
                    <a:rPr lang="de-DE" sz="1600" dirty="0">
                      <a:solidFill>
                        <a:srgbClr val="FFFFFF"/>
                      </a:solidFill>
                    </a:rPr>
                    <a:t> </a:t>
                  </a:r>
                  <a:r>
                    <a:rPr lang="de-DE" sz="1600" dirty="0" err="1">
                      <a:solidFill>
                        <a:srgbClr val="FFFFFF"/>
                      </a:solidFill>
                    </a:rPr>
                    <a:t>financing</a:t>
                  </a:r>
                  <a:r>
                    <a:rPr lang="de-DE" sz="1600" dirty="0">
                      <a:solidFill>
                        <a:srgbClr val="FFFFFF"/>
                      </a:solidFill>
                    </a:rPr>
                    <a:t> in a </a:t>
                  </a:r>
                  <a:r>
                    <a:rPr lang="de-DE" sz="1600" dirty="0" err="1">
                      <a:solidFill>
                        <a:srgbClr val="FFFFFF"/>
                      </a:solidFill>
                    </a:rPr>
                    <a:t>nutshell</a:t>
                  </a:r>
                  <a:endParaRPr lang="de-DE" sz="1600" dirty="0">
                    <a:solidFill>
                      <a:srgbClr val="FFFFFF"/>
                    </a:solidFill>
                  </a:endParaRPr>
                </a:p>
              </p:txBody>
            </p:sp>
            <p:sp>
              <p:nvSpPr>
                <p:cNvPr id="72" name="Text Box 9"/>
                <p:cNvSpPr txBox="1">
                  <a:spLocks noChangeArrowheads="1"/>
                </p:cNvSpPr>
                <p:nvPr/>
              </p:nvSpPr>
              <p:spPr bwMode="auto">
                <a:xfrm>
                  <a:off x="2086" y="1379"/>
                  <a:ext cx="3360" cy="685"/>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Rare - likely to be politically motivated and industry dependant</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err="1">
                      <a:solidFill>
                        <a:srgbClr val="FFFFFF">
                          <a:lumMod val="50000"/>
                        </a:srgbClr>
                      </a:solidFill>
                    </a:rPr>
                    <a:t>TBTF</a:t>
                  </a:r>
                  <a:r>
                    <a:rPr lang="en-GB" sz="1100" dirty="0">
                      <a:solidFill>
                        <a:srgbClr val="FFFFFF">
                          <a:lumMod val="50000"/>
                        </a:srgbClr>
                      </a:solidFill>
                    </a:rPr>
                    <a:t> problem and move away from tax payer support (banks)</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Entities which are free to raise finance also generally allowed to fail</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but special insolvency regimes may apply to ensure continuity of service – e.g. health, transport, financial services</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possible temporary financial support  but subject to State Aid considerations</a:t>
                  </a:r>
                  <a:r>
                    <a:rPr lang="de-DE" sz="1100" dirty="0">
                      <a:solidFill>
                        <a:srgbClr val="FFFFFF">
                          <a:lumMod val="50000"/>
                        </a:srgbClr>
                      </a:solidFill>
                    </a:rPr>
                    <a:t>.</a:t>
                  </a:r>
                  <a:endParaRPr lang="de-DE" sz="1100" dirty="0">
                    <a:solidFill>
                      <a:schemeClr val="bg1">
                        <a:lumMod val="50000"/>
                      </a:schemeClr>
                    </a:solidFill>
                  </a:endParaRPr>
                </a:p>
              </p:txBody>
            </p:sp>
            <p:sp>
              <p:nvSpPr>
                <p:cNvPr id="73" name="Text Box 10"/>
                <p:cNvSpPr txBox="1">
                  <a:spLocks noChangeArrowheads="1"/>
                </p:cNvSpPr>
                <p:nvPr/>
              </p:nvSpPr>
              <p:spPr bwMode="auto">
                <a:xfrm>
                  <a:off x="2086" y="2880"/>
                  <a:ext cx="3360" cy="777"/>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a:solidFill>
                        <a:schemeClr val="bg1">
                          <a:lumMod val="50000"/>
                        </a:schemeClr>
                      </a:solidFill>
                    </a:rPr>
                    <a:t>no </a:t>
                  </a:r>
                  <a:r>
                    <a:rPr lang="de-DE" sz="1100" dirty="0" err="1">
                      <a:solidFill>
                        <a:schemeClr val="bg1">
                          <a:lumMod val="50000"/>
                        </a:schemeClr>
                      </a:solidFill>
                    </a:rPr>
                    <a:t>case-law</a:t>
                  </a:r>
                  <a:r>
                    <a:rPr lang="de-DE" sz="1100" dirty="0">
                      <a:solidFill>
                        <a:schemeClr val="bg1">
                          <a:lumMod val="50000"/>
                        </a:schemeClr>
                      </a:solidFill>
                    </a:rPr>
                    <a:t> in Germany </a:t>
                  </a:r>
                  <a:r>
                    <a:rPr lang="de-DE" sz="1100" dirty="0" err="1">
                      <a:solidFill>
                        <a:schemeClr val="bg1">
                          <a:lumMod val="50000"/>
                        </a:schemeClr>
                      </a:solidFill>
                    </a:rPr>
                    <a:t>re</a:t>
                  </a:r>
                  <a:r>
                    <a:rPr lang="de-DE" sz="1100" dirty="0">
                      <a:solidFill>
                        <a:schemeClr val="bg1">
                          <a:lumMod val="50000"/>
                        </a:schemeClr>
                      </a:solidFill>
                    </a:rPr>
                    <a:t> </a:t>
                  </a:r>
                  <a:r>
                    <a:rPr lang="de-DE" sz="1100" dirty="0" err="1">
                      <a:solidFill>
                        <a:schemeClr val="bg1">
                          <a:lumMod val="50000"/>
                        </a:schemeClr>
                      </a:solidFill>
                    </a:rPr>
                    <a:t>state</a:t>
                  </a:r>
                  <a:r>
                    <a:rPr lang="de-DE" sz="1100" dirty="0">
                      <a:solidFill>
                        <a:schemeClr val="bg1">
                          <a:lumMod val="50000"/>
                        </a:schemeClr>
                      </a:solidFill>
                    </a:rPr>
                    <a:t> </a:t>
                  </a:r>
                  <a:r>
                    <a:rPr lang="de-DE" sz="1100" dirty="0" err="1">
                      <a:solidFill>
                        <a:schemeClr val="bg1">
                          <a:lumMod val="50000"/>
                        </a:schemeClr>
                      </a:solidFill>
                    </a:rPr>
                    <a:t>financing</a:t>
                  </a:r>
                  <a:r>
                    <a:rPr lang="de-DE" sz="1100" dirty="0">
                      <a:solidFill>
                        <a:schemeClr val="bg1">
                          <a:lumMod val="50000"/>
                        </a:schemeClr>
                      </a:solidFill>
                    </a:rPr>
                    <a:t> / </a:t>
                  </a:r>
                  <a:r>
                    <a:rPr lang="de-DE" sz="1100" dirty="0" err="1">
                      <a:solidFill>
                        <a:schemeClr val="bg1">
                          <a:lumMod val="50000"/>
                        </a:schemeClr>
                      </a:solidFill>
                    </a:rPr>
                    <a:t>funding</a:t>
                  </a:r>
                  <a:r>
                    <a:rPr lang="de-DE" sz="1100" dirty="0">
                      <a:solidFill>
                        <a:schemeClr val="bg1">
                          <a:lumMod val="50000"/>
                        </a:schemeClr>
                      </a:solidFill>
                    </a:rPr>
                    <a:t> of </a:t>
                  </a:r>
                  <a:r>
                    <a:rPr lang="de-DE" sz="1100" dirty="0" err="1">
                      <a:solidFill>
                        <a:schemeClr val="bg1">
                          <a:lumMod val="50000"/>
                        </a:schemeClr>
                      </a:solidFill>
                    </a:rPr>
                    <a:t>insolvency</a:t>
                  </a:r>
                  <a:r>
                    <a:rPr lang="de-DE" sz="1100" dirty="0">
                      <a:solidFill>
                        <a:schemeClr val="bg1">
                          <a:lumMod val="50000"/>
                        </a:schemeClr>
                      </a:solidFill>
                    </a:rPr>
                    <a:t> </a:t>
                  </a:r>
                  <a:r>
                    <a:rPr lang="de-DE" sz="1100" dirty="0" err="1">
                      <a:solidFill>
                        <a:schemeClr val="bg1">
                          <a:lumMod val="50000"/>
                        </a:schemeClr>
                      </a:solidFill>
                    </a:rPr>
                    <a:t>proceedings</a:t>
                  </a:r>
                  <a:r>
                    <a:rPr lang="de-DE" sz="1100" dirty="0">
                      <a:solidFill>
                        <a:schemeClr val="bg1">
                          <a:lumMod val="50000"/>
                        </a:schemeClr>
                      </a:solidFill>
                    </a:rPr>
                    <a:t> </a:t>
                  </a:r>
                  <a:r>
                    <a:rPr lang="de-DE" sz="1100" dirty="0" err="1">
                      <a:solidFill>
                        <a:schemeClr val="bg1">
                          <a:lumMod val="50000"/>
                        </a:schemeClr>
                      </a:solidFill>
                    </a:rPr>
                    <a:t>to</a:t>
                  </a:r>
                  <a:r>
                    <a:rPr lang="de-DE" sz="1100" dirty="0">
                      <a:solidFill>
                        <a:schemeClr val="bg1">
                          <a:lumMod val="50000"/>
                        </a:schemeClr>
                      </a:solidFill>
                    </a:rPr>
                    <a:t> </a:t>
                  </a:r>
                  <a:r>
                    <a:rPr lang="de-DE" sz="1100" dirty="0" err="1">
                      <a:solidFill>
                        <a:schemeClr val="bg1">
                          <a:lumMod val="50000"/>
                        </a:schemeClr>
                      </a:solidFill>
                    </a:rPr>
                    <a:t>secure</a:t>
                  </a:r>
                  <a:r>
                    <a:rPr lang="de-DE" sz="1100" dirty="0">
                      <a:solidFill>
                        <a:schemeClr val="bg1">
                          <a:lumMod val="50000"/>
                        </a:schemeClr>
                      </a:solidFill>
                    </a:rPr>
                    <a:t> </a:t>
                  </a:r>
                  <a:r>
                    <a:rPr lang="de-DE" sz="1100" dirty="0" err="1">
                      <a:solidFill>
                        <a:schemeClr val="bg1">
                          <a:lumMod val="50000"/>
                        </a:schemeClr>
                      </a:solidFill>
                    </a:rPr>
                    <a:t>services</a:t>
                  </a:r>
                  <a:r>
                    <a:rPr lang="de-DE" sz="1100" dirty="0">
                      <a:solidFill>
                        <a:schemeClr val="bg1">
                          <a:lumMod val="50000"/>
                        </a:schemeClr>
                      </a:solidFill>
                    </a:rPr>
                    <a:t> of public </a:t>
                  </a:r>
                  <a:r>
                    <a:rPr lang="de-DE" sz="1100" dirty="0" err="1">
                      <a:solidFill>
                        <a:schemeClr val="bg1">
                          <a:lumMod val="50000"/>
                        </a:schemeClr>
                      </a:solidFill>
                    </a:rPr>
                    <a:t>interest</a:t>
                  </a:r>
                  <a:r>
                    <a:rPr lang="de-DE" sz="1100" dirty="0">
                      <a:solidFill>
                        <a:schemeClr val="bg1">
                          <a:lumMod val="50000"/>
                        </a:schemeClr>
                      </a:solidFill>
                    </a:rPr>
                    <a:t> (i.e. </a:t>
                  </a:r>
                  <a:r>
                    <a:rPr lang="de-DE" sz="1100" dirty="0" err="1">
                      <a:solidFill>
                        <a:schemeClr val="bg1">
                          <a:lumMod val="50000"/>
                        </a:schemeClr>
                      </a:solidFill>
                    </a:rPr>
                    <a:t>medical</a:t>
                  </a:r>
                  <a:r>
                    <a:rPr lang="de-DE" sz="1100" dirty="0">
                      <a:solidFill>
                        <a:schemeClr val="bg1">
                          <a:lumMod val="50000"/>
                        </a:schemeClr>
                      </a:solidFill>
                    </a:rPr>
                    <a:t> care) </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err="1">
                      <a:solidFill>
                        <a:schemeClr val="bg1">
                          <a:lumMod val="50000"/>
                        </a:schemeClr>
                      </a:solidFill>
                    </a:rPr>
                    <a:t>concept</a:t>
                  </a:r>
                  <a:r>
                    <a:rPr lang="de-DE" sz="1100" dirty="0">
                      <a:solidFill>
                        <a:schemeClr val="bg1">
                          <a:lumMod val="50000"/>
                        </a:schemeClr>
                      </a:solidFill>
                    </a:rPr>
                    <a:t> of public </a:t>
                  </a:r>
                  <a:r>
                    <a:rPr lang="de-DE" sz="1100" dirty="0" err="1">
                      <a:solidFill>
                        <a:schemeClr val="bg1">
                          <a:lumMod val="50000"/>
                        </a:schemeClr>
                      </a:solidFill>
                    </a:rPr>
                    <a:t>interest</a:t>
                  </a:r>
                  <a:r>
                    <a:rPr lang="de-DE" sz="1100" dirty="0">
                      <a:solidFill>
                        <a:schemeClr val="bg1">
                          <a:lumMod val="50000"/>
                        </a:schemeClr>
                      </a:solidFill>
                    </a:rPr>
                    <a:t> </a:t>
                  </a:r>
                  <a:r>
                    <a:rPr lang="de-DE" sz="1100" dirty="0" err="1">
                      <a:solidFill>
                        <a:schemeClr val="bg1">
                          <a:lumMod val="50000"/>
                        </a:schemeClr>
                      </a:solidFill>
                    </a:rPr>
                    <a:t>financing</a:t>
                  </a:r>
                  <a:r>
                    <a:rPr lang="de-DE" sz="1100" dirty="0">
                      <a:solidFill>
                        <a:schemeClr val="bg1">
                          <a:lumMod val="50000"/>
                        </a:schemeClr>
                      </a:solidFill>
                    </a:rPr>
                    <a:t> </a:t>
                  </a:r>
                  <a:r>
                    <a:rPr lang="de-DE" sz="1100" dirty="0" err="1">
                      <a:solidFill>
                        <a:schemeClr val="bg1">
                          <a:lumMod val="50000"/>
                        </a:schemeClr>
                      </a:solidFill>
                    </a:rPr>
                    <a:t>recognized</a:t>
                  </a:r>
                  <a:r>
                    <a:rPr lang="de-DE" sz="1100" dirty="0">
                      <a:solidFill>
                        <a:schemeClr val="bg1">
                          <a:lumMod val="50000"/>
                        </a:schemeClr>
                      </a:solidFill>
                    </a:rPr>
                    <a:t> in </a:t>
                  </a:r>
                  <a:r>
                    <a:rPr lang="de-DE" sz="1100" dirty="0" err="1">
                      <a:solidFill>
                        <a:schemeClr val="bg1">
                          <a:lumMod val="50000"/>
                        </a:schemeClr>
                      </a:solidFill>
                    </a:rPr>
                    <a:t>academic</a:t>
                  </a:r>
                  <a:r>
                    <a:rPr lang="de-DE" sz="1100" dirty="0">
                      <a:solidFill>
                        <a:schemeClr val="bg1">
                          <a:lumMod val="50000"/>
                        </a:schemeClr>
                      </a:solidFill>
                    </a:rPr>
                    <a:t> </a:t>
                  </a:r>
                  <a:r>
                    <a:rPr lang="de-DE" sz="1100" dirty="0" err="1">
                      <a:solidFill>
                        <a:schemeClr val="bg1">
                          <a:lumMod val="50000"/>
                        </a:schemeClr>
                      </a:solidFill>
                    </a:rPr>
                    <a:t>discussions</a:t>
                  </a:r>
                  <a:r>
                    <a:rPr lang="de-DE" sz="1100" dirty="0">
                      <a:solidFill>
                        <a:schemeClr val="bg1">
                          <a:lumMod val="50000"/>
                        </a:schemeClr>
                      </a:solidFill>
                    </a:rPr>
                    <a:t> </a:t>
                  </a:r>
                  <a:r>
                    <a:rPr lang="de-DE" sz="1100" dirty="0" err="1">
                      <a:solidFill>
                        <a:schemeClr val="bg1">
                          <a:lumMod val="50000"/>
                        </a:schemeClr>
                      </a:solidFill>
                    </a:rPr>
                    <a:t>if</a:t>
                  </a:r>
                  <a:r>
                    <a:rPr lang="de-DE" sz="1100" dirty="0">
                      <a:solidFill>
                        <a:schemeClr val="bg1">
                          <a:lumMod val="50000"/>
                        </a:schemeClr>
                      </a:solidFill>
                    </a:rPr>
                    <a:t> </a:t>
                  </a:r>
                  <a:r>
                    <a:rPr lang="de-DE" sz="1100" dirty="0" err="1">
                      <a:solidFill>
                        <a:schemeClr val="bg1">
                          <a:lumMod val="50000"/>
                        </a:schemeClr>
                      </a:solidFill>
                    </a:rPr>
                    <a:t>funding</a:t>
                  </a:r>
                  <a:r>
                    <a:rPr lang="de-DE" sz="1100" dirty="0">
                      <a:solidFill>
                        <a:schemeClr val="bg1">
                          <a:lumMod val="50000"/>
                        </a:schemeClr>
                      </a:solidFill>
                    </a:rPr>
                    <a:t> </a:t>
                  </a:r>
                  <a:r>
                    <a:rPr lang="de-DE" sz="1100" dirty="0" err="1">
                      <a:solidFill>
                        <a:schemeClr val="bg1">
                          <a:lumMod val="50000"/>
                        </a:schemeClr>
                      </a:solidFill>
                    </a:rPr>
                    <a:t>is</a:t>
                  </a:r>
                  <a:r>
                    <a:rPr lang="de-DE" sz="1100" dirty="0">
                      <a:solidFill>
                        <a:schemeClr val="bg1">
                          <a:lumMod val="50000"/>
                        </a:schemeClr>
                      </a:solidFill>
                    </a:rPr>
                    <a:t> </a:t>
                  </a:r>
                  <a:r>
                    <a:rPr lang="de-DE" sz="1100" dirty="0" err="1">
                      <a:solidFill>
                        <a:schemeClr val="bg1">
                          <a:lumMod val="50000"/>
                        </a:schemeClr>
                      </a:solidFill>
                    </a:rPr>
                    <a:t>required</a:t>
                  </a:r>
                  <a:r>
                    <a:rPr lang="de-DE" sz="1100" dirty="0">
                      <a:solidFill>
                        <a:schemeClr val="bg1">
                          <a:lumMod val="50000"/>
                        </a:schemeClr>
                      </a:solidFill>
                    </a:rPr>
                    <a:t> </a:t>
                  </a:r>
                  <a:r>
                    <a:rPr lang="de-DE" sz="1100" dirty="0" err="1">
                      <a:solidFill>
                        <a:schemeClr val="bg1">
                          <a:lumMod val="50000"/>
                        </a:schemeClr>
                      </a:solidFill>
                    </a:rPr>
                    <a:t>to</a:t>
                  </a:r>
                  <a:r>
                    <a:rPr lang="de-DE" sz="1100" dirty="0">
                      <a:solidFill>
                        <a:schemeClr val="bg1">
                          <a:lumMod val="50000"/>
                        </a:schemeClr>
                      </a:solidFill>
                    </a:rPr>
                    <a:t> </a:t>
                  </a:r>
                  <a:r>
                    <a:rPr lang="de-DE" sz="1100" dirty="0" err="1">
                      <a:solidFill>
                        <a:schemeClr val="bg1">
                          <a:lumMod val="50000"/>
                        </a:schemeClr>
                      </a:solidFill>
                    </a:rPr>
                    <a:t>uphold</a:t>
                  </a:r>
                  <a:r>
                    <a:rPr lang="de-DE" sz="1100" dirty="0">
                      <a:solidFill>
                        <a:schemeClr val="bg1">
                          <a:lumMod val="50000"/>
                        </a:schemeClr>
                      </a:solidFill>
                    </a:rPr>
                    <a:t> a </a:t>
                  </a:r>
                  <a:r>
                    <a:rPr lang="de-DE" sz="1100" dirty="0" err="1">
                      <a:solidFill>
                        <a:schemeClr val="bg1">
                          <a:lumMod val="50000"/>
                        </a:schemeClr>
                      </a:solidFill>
                    </a:rPr>
                    <a:t>necessary</a:t>
                  </a:r>
                  <a:r>
                    <a:rPr lang="de-DE" sz="1100" dirty="0">
                      <a:solidFill>
                        <a:schemeClr val="bg1">
                          <a:lumMod val="50000"/>
                        </a:schemeClr>
                      </a:solidFill>
                    </a:rPr>
                    <a:t> / </a:t>
                  </a:r>
                  <a:r>
                    <a:rPr lang="de-DE" sz="1100" dirty="0" err="1">
                      <a:solidFill>
                        <a:schemeClr val="bg1">
                          <a:lumMod val="50000"/>
                        </a:schemeClr>
                      </a:solidFill>
                    </a:rPr>
                    <a:t>mandatory</a:t>
                  </a:r>
                  <a:r>
                    <a:rPr lang="de-DE" sz="1100" dirty="0">
                      <a:solidFill>
                        <a:schemeClr val="bg1">
                          <a:lumMod val="50000"/>
                        </a:schemeClr>
                      </a:solidFill>
                    </a:rPr>
                    <a:t> public </a:t>
                  </a:r>
                  <a:r>
                    <a:rPr lang="de-DE" sz="1100" dirty="0" err="1">
                      <a:solidFill>
                        <a:schemeClr val="bg1">
                          <a:lumMod val="50000"/>
                        </a:schemeClr>
                      </a:solidFill>
                    </a:rPr>
                    <a:t>service</a:t>
                  </a:r>
                  <a:r>
                    <a:rPr lang="de-DE" sz="1100" dirty="0">
                      <a:solidFill>
                        <a:schemeClr val="bg1">
                          <a:lumMod val="50000"/>
                        </a:schemeClr>
                      </a:solidFill>
                    </a:rPr>
                    <a:t> </a:t>
                  </a:r>
                  <a:r>
                    <a:rPr lang="de-DE" sz="1100" dirty="0" err="1">
                      <a:solidFill>
                        <a:schemeClr val="bg1">
                          <a:lumMod val="50000"/>
                        </a:schemeClr>
                      </a:solidFill>
                    </a:rPr>
                    <a:t>structure</a:t>
                  </a:r>
                  <a:endParaRPr lang="de-DE" sz="1100" dirty="0">
                    <a:solidFill>
                      <a:schemeClr val="bg1">
                        <a:lumMod val="50000"/>
                      </a:schemeClr>
                    </a:solidFill>
                  </a:endParaRP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a:solidFill>
                        <a:schemeClr val="bg1">
                          <a:lumMod val="50000"/>
                        </a:schemeClr>
                      </a:solidFill>
                    </a:rPr>
                    <a:t>in </a:t>
                  </a:r>
                  <a:r>
                    <a:rPr lang="de-DE" sz="1100" dirty="0" err="1">
                      <a:solidFill>
                        <a:schemeClr val="bg1">
                          <a:lumMod val="50000"/>
                        </a:schemeClr>
                      </a:solidFill>
                    </a:rPr>
                    <a:t>practice</a:t>
                  </a:r>
                  <a:r>
                    <a:rPr lang="de-DE" sz="1100" dirty="0">
                      <a:solidFill>
                        <a:schemeClr val="bg1">
                          <a:lumMod val="50000"/>
                        </a:schemeClr>
                      </a:solidFill>
                    </a:rPr>
                    <a:t>: public </a:t>
                  </a:r>
                  <a:r>
                    <a:rPr lang="de-DE" sz="1100" dirty="0" err="1">
                      <a:solidFill>
                        <a:schemeClr val="bg1">
                          <a:lumMod val="50000"/>
                        </a:schemeClr>
                      </a:solidFill>
                    </a:rPr>
                    <a:t>interest</a:t>
                  </a:r>
                  <a:r>
                    <a:rPr lang="de-DE" sz="1100" dirty="0">
                      <a:solidFill>
                        <a:schemeClr val="bg1">
                          <a:lumMod val="50000"/>
                        </a:schemeClr>
                      </a:solidFill>
                    </a:rPr>
                    <a:t> </a:t>
                  </a:r>
                  <a:r>
                    <a:rPr lang="de-DE" sz="1100" dirty="0" err="1">
                      <a:solidFill>
                        <a:schemeClr val="bg1">
                          <a:lumMod val="50000"/>
                        </a:schemeClr>
                      </a:solidFill>
                    </a:rPr>
                    <a:t>services</a:t>
                  </a:r>
                  <a:r>
                    <a:rPr lang="de-DE" sz="1100" dirty="0">
                      <a:solidFill>
                        <a:schemeClr val="bg1">
                          <a:lumMod val="50000"/>
                        </a:schemeClr>
                      </a:solidFill>
                    </a:rPr>
                    <a:t> </a:t>
                  </a:r>
                  <a:r>
                    <a:rPr lang="de-DE" sz="1100" dirty="0" err="1">
                      <a:solidFill>
                        <a:schemeClr val="bg1">
                          <a:lumMod val="50000"/>
                        </a:schemeClr>
                      </a:solidFill>
                    </a:rPr>
                    <a:t>can</a:t>
                  </a:r>
                  <a:r>
                    <a:rPr lang="de-DE" sz="1100" dirty="0">
                      <a:solidFill>
                        <a:schemeClr val="bg1">
                          <a:lumMod val="50000"/>
                        </a:schemeClr>
                      </a:solidFill>
                    </a:rPr>
                    <a:t> </a:t>
                  </a:r>
                  <a:r>
                    <a:rPr lang="de-DE" sz="1100" dirty="0" err="1">
                      <a:solidFill>
                        <a:schemeClr val="bg1">
                          <a:lumMod val="50000"/>
                        </a:schemeClr>
                      </a:solidFill>
                    </a:rPr>
                    <a:t>likely</a:t>
                  </a:r>
                  <a:r>
                    <a:rPr lang="de-DE" sz="1100" dirty="0">
                      <a:solidFill>
                        <a:schemeClr val="bg1">
                          <a:lumMod val="50000"/>
                        </a:schemeClr>
                      </a:solidFill>
                    </a:rPr>
                    <a:t> </a:t>
                  </a:r>
                  <a:r>
                    <a:rPr lang="de-DE" sz="1100" dirty="0" err="1">
                      <a:solidFill>
                        <a:schemeClr val="bg1">
                          <a:lumMod val="50000"/>
                        </a:schemeClr>
                      </a:solidFill>
                    </a:rPr>
                    <a:t>be</a:t>
                  </a:r>
                  <a:r>
                    <a:rPr lang="de-DE" sz="1100" dirty="0">
                      <a:solidFill>
                        <a:schemeClr val="bg1">
                          <a:lumMod val="50000"/>
                        </a:schemeClr>
                      </a:solidFill>
                    </a:rPr>
                    <a:t> </a:t>
                  </a:r>
                  <a:r>
                    <a:rPr lang="de-DE" sz="1100" dirty="0" err="1">
                      <a:solidFill>
                        <a:schemeClr val="bg1">
                          <a:lumMod val="50000"/>
                        </a:schemeClr>
                      </a:solidFill>
                    </a:rPr>
                    <a:t>ensured</a:t>
                  </a:r>
                  <a:r>
                    <a:rPr lang="de-DE" sz="1100" dirty="0">
                      <a:solidFill>
                        <a:schemeClr val="bg1">
                          <a:lumMod val="50000"/>
                        </a:schemeClr>
                      </a:solidFill>
                    </a:rPr>
                    <a:t> </a:t>
                  </a:r>
                  <a:r>
                    <a:rPr lang="de-DE" sz="1100" dirty="0" err="1">
                      <a:solidFill>
                        <a:schemeClr val="bg1">
                          <a:lumMod val="50000"/>
                        </a:schemeClr>
                      </a:solidFill>
                    </a:rPr>
                    <a:t>by</a:t>
                  </a:r>
                  <a:r>
                    <a:rPr lang="de-DE" sz="1100" dirty="0">
                      <a:solidFill>
                        <a:schemeClr val="bg1">
                          <a:lumMod val="50000"/>
                        </a:schemeClr>
                      </a:solidFill>
                    </a:rPr>
                    <a:t> </a:t>
                  </a:r>
                  <a:r>
                    <a:rPr lang="de-DE" sz="1100" dirty="0" err="1">
                      <a:solidFill>
                        <a:schemeClr val="bg1">
                          <a:lumMod val="50000"/>
                        </a:schemeClr>
                      </a:solidFill>
                    </a:rPr>
                    <a:t>another</a:t>
                  </a:r>
                  <a:r>
                    <a:rPr lang="de-DE" sz="1100" dirty="0">
                      <a:solidFill>
                        <a:schemeClr val="bg1">
                          <a:lumMod val="50000"/>
                        </a:schemeClr>
                      </a:solidFill>
                    </a:rPr>
                    <a:t> </a:t>
                  </a:r>
                  <a:r>
                    <a:rPr lang="de-DE" sz="1100" dirty="0" err="1">
                      <a:solidFill>
                        <a:schemeClr val="bg1">
                          <a:lumMod val="50000"/>
                        </a:schemeClr>
                      </a:solidFill>
                    </a:rPr>
                    <a:t>institution</a:t>
                  </a:r>
                  <a:r>
                    <a:rPr lang="de-DE" sz="1100" dirty="0">
                      <a:solidFill>
                        <a:schemeClr val="bg1">
                          <a:lumMod val="50000"/>
                        </a:schemeClr>
                      </a:solidFill>
                    </a:rPr>
                    <a:t> </a:t>
                  </a:r>
                  <a:r>
                    <a:rPr lang="de-DE" sz="1100" dirty="0" err="1">
                      <a:solidFill>
                        <a:schemeClr val="bg1">
                          <a:lumMod val="50000"/>
                        </a:schemeClr>
                      </a:solidFill>
                    </a:rPr>
                    <a:t>or</a:t>
                  </a:r>
                  <a:r>
                    <a:rPr lang="de-DE" sz="1100" dirty="0">
                      <a:solidFill>
                        <a:schemeClr val="bg1">
                          <a:lumMod val="50000"/>
                        </a:schemeClr>
                      </a:solidFill>
                    </a:rPr>
                    <a:t> </a:t>
                  </a:r>
                  <a:r>
                    <a:rPr lang="de-DE" sz="1100" dirty="0" err="1">
                      <a:solidFill>
                        <a:schemeClr val="bg1">
                          <a:lumMod val="50000"/>
                        </a:schemeClr>
                      </a:solidFill>
                    </a:rPr>
                    <a:t>service</a:t>
                  </a:r>
                  <a:r>
                    <a:rPr lang="de-DE" sz="1100" dirty="0">
                      <a:solidFill>
                        <a:schemeClr val="bg1">
                          <a:lumMod val="50000"/>
                        </a:schemeClr>
                      </a:solidFill>
                    </a:rPr>
                    <a:t> </a:t>
                  </a:r>
                  <a:r>
                    <a:rPr lang="de-DE" sz="1100" dirty="0" err="1">
                      <a:solidFill>
                        <a:schemeClr val="bg1">
                          <a:lumMod val="50000"/>
                        </a:schemeClr>
                      </a:solidFill>
                    </a:rPr>
                    <a:t>provider</a:t>
                  </a:r>
                  <a:r>
                    <a:rPr lang="de-DE" sz="1100" dirty="0">
                      <a:solidFill>
                        <a:schemeClr val="bg1">
                          <a:lumMod val="50000"/>
                        </a:schemeClr>
                      </a:solidFill>
                    </a:rPr>
                    <a:t> (i.e. </a:t>
                  </a:r>
                  <a:r>
                    <a:rPr lang="de-DE" sz="1100" dirty="0" err="1">
                      <a:solidFill>
                        <a:schemeClr val="bg1">
                          <a:lumMod val="50000"/>
                        </a:schemeClr>
                      </a:solidFill>
                    </a:rPr>
                    <a:t>by</a:t>
                  </a:r>
                  <a:r>
                    <a:rPr lang="de-DE" sz="1100" dirty="0">
                      <a:solidFill>
                        <a:schemeClr val="bg1">
                          <a:lumMod val="50000"/>
                        </a:schemeClr>
                      </a:solidFill>
                    </a:rPr>
                    <a:t> a </a:t>
                  </a:r>
                  <a:r>
                    <a:rPr lang="de-DE" sz="1100" dirty="0" err="1">
                      <a:solidFill>
                        <a:schemeClr val="bg1">
                          <a:lumMod val="50000"/>
                        </a:schemeClr>
                      </a:solidFill>
                    </a:rPr>
                    <a:t>nearby</a:t>
                  </a:r>
                  <a:r>
                    <a:rPr lang="de-DE" sz="1100" dirty="0">
                      <a:solidFill>
                        <a:schemeClr val="bg1">
                          <a:lumMod val="50000"/>
                        </a:schemeClr>
                      </a:solidFill>
                    </a:rPr>
                    <a:t> </a:t>
                  </a:r>
                  <a:r>
                    <a:rPr lang="de-DE" sz="1100" dirty="0" err="1">
                      <a:solidFill>
                        <a:schemeClr val="bg1">
                          <a:lumMod val="50000"/>
                        </a:schemeClr>
                      </a:solidFill>
                    </a:rPr>
                    <a:t>clinic</a:t>
                  </a:r>
                  <a:r>
                    <a:rPr lang="de-DE" sz="1100" dirty="0">
                      <a:solidFill>
                        <a:schemeClr val="bg1">
                          <a:lumMod val="50000"/>
                        </a:schemeClr>
                      </a:solidFill>
                    </a:rPr>
                    <a:t>) = </a:t>
                  </a:r>
                  <a:r>
                    <a:rPr lang="de-DE" sz="1100" dirty="0" err="1">
                      <a:solidFill>
                        <a:schemeClr val="bg1">
                          <a:lumMod val="50000"/>
                        </a:schemeClr>
                      </a:solidFill>
                    </a:rPr>
                    <a:t>funding</a:t>
                  </a:r>
                  <a:r>
                    <a:rPr lang="de-DE" sz="1100" dirty="0">
                      <a:solidFill>
                        <a:schemeClr val="bg1">
                          <a:lumMod val="50000"/>
                        </a:schemeClr>
                      </a:solidFill>
                    </a:rPr>
                    <a:t> / </a:t>
                  </a:r>
                  <a:r>
                    <a:rPr lang="de-DE" sz="1100" dirty="0" err="1">
                      <a:solidFill>
                        <a:schemeClr val="bg1">
                          <a:lumMod val="50000"/>
                        </a:schemeClr>
                      </a:solidFill>
                    </a:rPr>
                    <a:t>financing</a:t>
                  </a:r>
                  <a:r>
                    <a:rPr lang="de-DE" sz="1100" dirty="0">
                      <a:solidFill>
                        <a:schemeClr val="bg1">
                          <a:lumMod val="50000"/>
                        </a:schemeClr>
                      </a:solidFill>
                    </a:rPr>
                    <a:t> </a:t>
                  </a:r>
                  <a:r>
                    <a:rPr lang="de-DE" sz="1100" dirty="0" err="1">
                      <a:solidFill>
                        <a:schemeClr val="bg1">
                          <a:lumMod val="50000"/>
                        </a:schemeClr>
                      </a:solidFill>
                    </a:rPr>
                    <a:t>obligation</a:t>
                  </a:r>
                  <a:r>
                    <a:rPr lang="de-DE" sz="1100" dirty="0">
                      <a:solidFill>
                        <a:schemeClr val="bg1">
                          <a:lumMod val="50000"/>
                        </a:schemeClr>
                      </a:solidFill>
                    </a:rPr>
                    <a:t> </a:t>
                  </a:r>
                  <a:r>
                    <a:rPr lang="de-DE" sz="1100" dirty="0" err="1">
                      <a:solidFill>
                        <a:schemeClr val="bg1">
                          <a:lumMod val="50000"/>
                        </a:schemeClr>
                      </a:solidFill>
                    </a:rPr>
                    <a:t>therefore</a:t>
                  </a:r>
                  <a:r>
                    <a:rPr lang="de-DE" sz="1100" dirty="0">
                      <a:solidFill>
                        <a:schemeClr val="bg1">
                          <a:lumMod val="50000"/>
                        </a:schemeClr>
                      </a:solidFill>
                    </a:rPr>
                    <a:t> </a:t>
                  </a:r>
                  <a:r>
                    <a:rPr lang="de-DE" sz="1100" dirty="0" err="1">
                      <a:solidFill>
                        <a:schemeClr val="bg1">
                          <a:lumMod val="50000"/>
                        </a:schemeClr>
                      </a:solidFill>
                    </a:rPr>
                    <a:t>unlikely</a:t>
                  </a:r>
                  <a:endParaRPr lang="de-DE" sz="1100" dirty="0">
                    <a:solidFill>
                      <a:schemeClr val="bg1">
                        <a:lumMod val="50000"/>
                      </a:schemeClr>
                    </a:solidFill>
                  </a:endParaRPr>
                </a:p>
              </p:txBody>
            </p:sp>
            <p:sp>
              <p:nvSpPr>
                <p:cNvPr id="74" name="Text Box 11"/>
                <p:cNvSpPr txBox="1">
                  <a:spLocks noChangeArrowheads="1"/>
                </p:cNvSpPr>
                <p:nvPr/>
              </p:nvSpPr>
              <p:spPr bwMode="auto">
                <a:xfrm>
                  <a:off x="2086" y="2123"/>
                  <a:ext cx="3360" cy="642"/>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chemeClr val="bg1">
                          <a:lumMod val="50000"/>
                        </a:schemeClr>
                      </a:solidFill>
                    </a:rPr>
                    <a:t>Financing / funding of insolvency proceedings to secure services of public interest by (semi) government is conceivable.</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chemeClr val="bg1">
                          <a:lumMod val="50000"/>
                        </a:schemeClr>
                      </a:solidFill>
                    </a:rPr>
                    <a:t>E.g. health insurance agencies are legally obliged to maintain health care facilities. Consequently they are obliged to finance the estate of a bankrupt hospital until adequate measures have been taken to secure services.</a:t>
                  </a:r>
                </a:p>
              </p:txBody>
            </p:sp>
          </p:grpSp>
          <p:grpSp>
            <p:nvGrpSpPr>
              <p:cNvPr id="67" name="Group 12"/>
              <p:cNvGrpSpPr>
                <a:grpSpLocks/>
              </p:cNvGrpSpPr>
              <p:nvPr/>
            </p:nvGrpSpPr>
            <p:grpSpPr bwMode="auto">
              <a:xfrm>
                <a:off x="3032125" y="2189163"/>
                <a:ext cx="184150" cy="3405187"/>
                <a:chOff x="1910" y="1379"/>
                <a:chExt cx="116" cy="2145"/>
              </a:xfrm>
            </p:grpSpPr>
            <p:sp>
              <p:nvSpPr>
                <p:cNvPr id="68" name="AutoShape 13"/>
                <p:cNvSpPr>
                  <a:spLocks noChangeArrowheads="1"/>
                </p:cNvSpPr>
                <p:nvPr/>
              </p:nvSpPr>
              <p:spPr bwMode="auto">
                <a:xfrm flipH="1">
                  <a:off x="1910" y="1379"/>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69" name="AutoShape 14"/>
                <p:cNvSpPr>
                  <a:spLocks noChangeArrowheads="1"/>
                </p:cNvSpPr>
                <p:nvPr/>
              </p:nvSpPr>
              <p:spPr bwMode="auto">
                <a:xfrm flipH="1">
                  <a:off x="1910" y="2125"/>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70" name="AutoShape 15"/>
                <p:cNvSpPr>
                  <a:spLocks noChangeArrowheads="1"/>
                </p:cNvSpPr>
                <p:nvPr/>
              </p:nvSpPr>
              <p:spPr bwMode="auto">
                <a:xfrm flipH="1">
                  <a:off x="1910" y="2883"/>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grpSp>
        </p:grpSp>
        <p:pic>
          <p:nvPicPr>
            <p:cNvPr id="62" name="Grafik 6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10" y="2544228"/>
              <a:ext cx="506414" cy="331664"/>
            </a:xfrm>
            <a:prstGeom prst="rect">
              <a:avLst/>
            </a:prstGeom>
          </p:spPr>
        </p:pic>
        <p:pic>
          <p:nvPicPr>
            <p:cNvPr id="63" name="Grafik 6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11" y="3713295"/>
              <a:ext cx="506413" cy="337873"/>
            </a:xfrm>
            <a:prstGeom prst="rect">
              <a:avLst/>
            </a:prstGeom>
          </p:spPr>
        </p:pic>
        <p:pic>
          <p:nvPicPr>
            <p:cNvPr id="64" name="Grafik 6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210" y="4903907"/>
              <a:ext cx="506413" cy="363296"/>
            </a:xfrm>
            <a:prstGeom prst="rect">
              <a:avLst/>
            </a:prstGeom>
          </p:spPr>
        </p:pic>
      </p:grpSp>
    </p:spTree>
    <p:extLst>
      <p:ext uri="{BB962C8B-B14F-4D97-AF65-F5344CB8AC3E}">
        <p14:creationId xmlns:p14="http://schemas.microsoft.com/office/powerpoint/2010/main" val="305895854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8675"/>
            <a:ext cx="8229600" cy="458233"/>
          </a:xfrm>
        </p:spPr>
        <p:txBody>
          <a:bodyPr>
            <a:normAutofit/>
          </a:bodyPr>
          <a:lstStyle/>
          <a:p>
            <a:r>
              <a:rPr lang="de-DE" sz="2400" b="1" dirty="0">
                <a:solidFill>
                  <a:srgbClr val="014E9E"/>
                </a:solidFill>
              </a:rPr>
              <a:t>V. </a:t>
            </a:r>
            <a:r>
              <a:rPr lang="en-US" sz="2400" b="1" dirty="0">
                <a:solidFill>
                  <a:srgbClr val="014E9E"/>
                </a:solidFill>
              </a:rPr>
              <a:t>Litigation financing</a:t>
            </a:r>
            <a:endParaRPr lang="de-DE" sz="2400" dirty="0"/>
          </a:p>
        </p:txBody>
      </p:sp>
      <p:grpSp>
        <p:nvGrpSpPr>
          <p:cNvPr id="22" name="Gruppieren 21"/>
          <p:cNvGrpSpPr/>
          <p:nvPr/>
        </p:nvGrpSpPr>
        <p:grpSpPr>
          <a:xfrm>
            <a:off x="393791" y="1989841"/>
            <a:ext cx="8660080" cy="4661971"/>
            <a:chOff x="503238" y="1712913"/>
            <a:chExt cx="8228012" cy="4549775"/>
          </a:xfrm>
        </p:grpSpPr>
        <p:grpSp>
          <p:nvGrpSpPr>
            <p:cNvPr id="23" name="Gruppieren 22"/>
            <p:cNvGrpSpPr/>
            <p:nvPr/>
          </p:nvGrpSpPr>
          <p:grpSpPr>
            <a:xfrm>
              <a:off x="503238" y="1712913"/>
              <a:ext cx="8228012" cy="4549775"/>
              <a:chOff x="503238" y="1712913"/>
              <a:chExt cx="8228012" cy="4549775"/>
            </a:xfrm>
          </p:grpSpPr>
          <p:grpSp>
            <p:nvGrpSpPr>
              <p:cNvPr id="27" name="Group 2"/>
              <p:cNvGrpSpPr>
                <a:grpSpLocks/>
              </p:cNvGrpSpPr>
              <p:nvPr/>
            </p:nvGrpSpPr>
            <p:grpSpPr bwMode="auto">
              <a:xfrm>
                <a:off x="503238" y="1712913"/>
                <a:ext cx="2444750" cy="4279901"/>
                <a:chOff x="317" y="1079"/>
                <a:chExt cx="1540" cy="2696"/>
              </a:xfrm>
            </p:grpSpPr>
            <p:sp>
              <p:nvSpPr>
                <p:cNvPr id="37" name="Text Box 3"/>
                <p:cNvSpPr txBox="1">
                  <a:spLocks noChangeArrowheads="1"/>
                </p:cNvSpPr>
                <p:nvPr/>
              </p:nvSpPr>
              <p:spPr bwMode="auto">
                <a:xfrm>
                  <a:off x="317" y="3131"/>
                  <a:ext cx="1534" cy="644"/>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Germany</a:t>
                  </a:r>
                </a:p>
              </p:txBody>
            </p:sp>
            <p:sp>
              <p:nvSpPr>
                <p:cNvPr id="38" name="Text Box 4"/>
                <p:cNvSpPr txBox="1">
                  <a:spLocks noChangeArrowheads="1"/>
                </p:cNvSpPr>
                <p:nvPr/>
              </p:nvSpPr>
              <p:spPr bwMode="auto">
                <a:xfrm>
                  <a:off x="319" y="1079"/>
                  <a:ext cx="1534"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Jurisdiction</a:t>
                  </a:r>
                  <a:endParaRPr lang="de-DE" sz="1600" dirty="0">
                    <a:solidFill>
                      <a:srgbClr val="FFFFFF"/>
                    </a:solidFill>
                  </a:endParaRPr>
                </a:p>
              </p:txBody>
            </p:sp>
            <p:sp>
              <p:nvSpPr>
                <p:cNvPr id="39" name="Text Box 5"/>
                <p:cNvSpPr txBox="1">
                  <a:spLocks noChangeArrowheads="1"/>
                </p:cNvSpPr>
                <p:nvPr/>
              </p:nvSpPr>
              <p:spPr bwMode="auto">
                <a:xfrm>
                  <a:off x="323" y="2282"/>
                  <a:ext cx="1534" cy="642"/>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a:t>
                  </a:r>
                  <a:r>
                    <a:rPr lang="de-DE" sz="1600" dirty="0" err="1">
                      <a:solidFill>
                        <a:schemeClr val="bg1">
                          <a:lumMod val="50000"/>
                        </a:schemeClr>
                      </a:solidFill>
                    </a:rPr>
                    <a:t>Netherlands</a:t>
                  </a:r>
                  <a:endParaRPr lang="de-DE" sz="1600" dirty="0">
                    <a:solidFill>
                      <a:schemeClr val="bg1">
                        <a:lumMod val="50000"/>
                      </a:schemeClr>
                    </a:solidFill>
                  </a:endParaRPr>
                </a:p>
              </p:txBody>
            </p:sp>
            <p:sp>
              <p:nvSpPr>
                <p:cNvPr id="40" name="Text Box 6"/>
                <p:cNvSpPr txBox="1">
                  <a:spLocks noChangeArrowheads="1"/>
                </p:cNvSpPr>
                <p:nvPr/>
              </p:nvSpPr>
              <p:spPr bwMode="auto">
                <a:xfrm>
                  <a:off x="317" y="1379"/>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UK</a:t>
                  </a:r>
                </a:p>
              </p:txBody>
            </p:sp>
          </p:grpSp>
          <p:grpSp>
            <p:nvGrpSpPr>
              <p:cNvPr id="28" name="Group 7"/>
              <p:cNvGrpSpPr>
                <a:grpSpLocks/>
              </p:cNvGrpSpPr>
              <p:nvPr/>
            </p:nvGrpSpPr>
            <p:grpSpPr bwMode="auto">
              <a:xfrm>
                <a:off x="3311525" y="1714500"/>
                <a:ext cx="5419725" cy="4548188"/>
                <a:chOff x="2086" y="1080"/>
                <a:chExt cx="3414" cy="2865"/>
              </a:xfrm>
            </p:grpSpPr>
            <p:sp>
              <p:nvSpPr>
                <p:cNvPr id="33" name="Text Box 8"/>
                <p:cNvSpPr txBox="1">
                  <a:spLocks noChangeArrowheads="1"/>
                </p:cNvSpPr>
                <p:nvPr/>
              </p:nvSpPr>
              <p:spPr bwMode="auto">
                <a:xfrm>
                  <a:off x="2086" y="1080"/>
                  <a:ext cx="3414"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Litigation</a:t>
                  </a:r>
                  <a:r>
                    <a:rPr lang="de-DE" sz="1600" dirty="0">
                      <a:solidFill>
                        <a:srgbClr val="FFFFFF"/>
                      </a:solidFill>
                    </a:rPr>
                    <a:t> </a:t>
                  </a:r>
                  <a:r>
                    <a:rPr lang="de-DE" sz="1600" dirty="0" err="1">
                      <a:solidFill>
                        <a:srgbClr val="FFFFFF"/>
                      </a:solidFill>
                    </a:rPr>
                    <a:t>financing</a:t>
                  </a:r>
                  <a:r>
                    <a:rPr lang="de-DE" sz="1600" dirty="0">
                      <a:solidFill>
                        <a:srgbClr val="FFFFFF"/>
                      </a:solidFill>
                    </a:rPr>
                    <a:t> in a </a:t>
                  </a:r>
                  <a:r>
                    <a:rPr lang="de-DE" sz="1600" dirty="0" err="1">
                      <a:solidFill>
                        <a:srgbClr val="FFFFFF"/>
                      </a:solidFill>
                    </a:rPr>
                    <a:t>nutshell</a:t>
                  </a:r>
                  <a:endParaRPr lang="de-DE" sz="1600" dirty="0">
                    <a:solidFill>
                      <a:srgbClr val="FFFFFF"/>
                    </a:solidFill>
                  </a:endParaRPr>
                </a:p>
              </p:txBody>
            </p:sp>
            <p:sp>
              <p:nvSpPr>
                <p:cNvPr id="34" name="Text Box 9"/>
                <p:cNvSpPr txBox="1">
                  <a:spLocks noChangeArrowheads="1"/>
                </p:cNvSpPr>
                <p:nvPr/>
              </p:nvSpPr>
              <p:spPr bwMode="auto">
                <a:xfrm>
                  <a:off x="2086" y="1320"/>
                  <a:ext cx="3414" cy="911"/>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From April 2016, IPs no longer able to recover from a losing defendant success fees under 'no win, no fee' arrangements or 'after the event' insurance premiums</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such amounts will have to come out of any damages awarded</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But, liquidators and administrators are now allowed to assign “officeholder claims”</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e.g. can assign a wrongful trading claim to a litigation funder</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rgbClr val="FFFFFF">
                          <a:lumMod val="50000"/>
                        </a:srgbClr>
                      </a:solidFill>
                    </a:rPr>
                    <a:t>Commercial decision whether to pursue the claim (possibly with funding for share of proceeds) or sell the claim</a:t>
                  </a:r>
                </a:p>
              </p:txBody>
            </p:sp>
            <p:sp>
              <p:nvSpPr>
                <p:cNvPr id="35" name="Text Box 10"/>
                <p:cNvSpPr txBox="1">
                  <a:spLocks noChangeArrowheads="1"/>
                </p:cNvSpPr>
                <p:nvPr/>
              </p:nvSpPr>
              <p:spPr bwMode="auto">
                <a:xfrm>
                  <a:off x="2090" y="3015"/>
                  <a:ext cx="3410" cy="930"/>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err="1">
                      <a:solidFill>
                        <a:schemeClr val="bg1">
                          <a:lumMod val="50000"/>
                        </a:schemeClr>
                      </a:solidFill>
                    </a:rPr>
                    <a:t>insolvency</a:t>
                  </a:r>
                  <a:r>
                    <a:rPr lang="de-DE" sz="1100" dirty="0">
                      <a:solidFill>
                        <a:schemeClr val="bg1">
                          <a:lumMod val="50000"/>
                        </a:schemeClr>
                      </a:solidFill>
                    </a:rPr>
                    <a:t> </a:t>
                  </a:r>
                  <a:r>
                    <a:rPr lang="de-DE" sz="1100" dirty="0" err="1">
                      <a:solidFill>
                        <a:schemeClr val="bg1">
                          <a:lumMod val="50000"/>
                        </a:schemeClr>
                      </a:solidFill>
                    </a:rPr>
                    <a:t>administrator</a:t>
                  </a:r>
                  <a:r>
                    <a:rPr lang="de-DE" sz="1100" dirty="0">
                      <a:solidFill>
                        <a:schemeClr val="bg1">
                          <a:lumMod val="50000"/>
                        </a:schemeClr>
                      </a:solidFill>
                    </a:rPr>
                    <a:t> </a:t>
                  </a:r>
                  <a:r>
                    <a:rPr lang="de-DE" sz="1100" dirty="0" err="1">
                      <a:solidFill>
                        <a:schemeClr val="bg1">
                          <a:lumMod val="50000"/>
                        </a:schemeClr>
                      </a:solidFill>
                    </a:rPr>
                    <a:t>might</a:t>
                  </a:r>
                  <a:r>
                    <a:rPr lang="de-DE" sz="1100" dirty="0">
                      <a:solidFill>
                        <a:schemeClr val="bg1">
                          <a:lumMod val="50000"/>
                        </a:schemeClr>
                      </a:solidFill>
                    </a:rPr>
                    <a:t> </a:t>
                  </a:r>
                  <a:r>
                    <a:rPr lang="de-DE" sz="1100" dirty="0" err="1">
                      <a:solidFill>
                        <a:schemeClr val="bg1">
                          <a:lumMod val="50000"/>
                        </a:schemeClr>
                      </a:solidFill>
                    </a:rPr>
                    <a:t>be</a:t>
                  </a:r>
                  <a:r>
                    <a:rPr lang="de-DE" sz="1100" dirty="0">
                      <a:solidFill>
                        <a:schemeClr val="bg1">
                          <a:lumMod val="50000"/>
                        </a:schemeClr>
                      </a:solidFill>
                    </a:rPr>
                    <a:t> </a:t>
                  </a:r>
                  <a:r>
                    <a:rPr lang="de-DE" sz="1100" dirty="0" err="1">
                      <a:solidFill>
                        <a:schemeClr val="bg1">
                          <a:lumMod val="50000"/>
                        </a:schemeClr>
                      </a:solidFill>
                    </a:rPr>
                    <a:t>eligible</a:t>
                  </a:r>
                  <a:r>
                    <a:rPr lang="de-DE" sz="1100" dirty="0">
                      <a:solidFill>
                        <a:schemeClr val="bg1">
                          <a:lumMod val="50000"/>
                        </a:schemeClr>
                      </a:solidFill>
                    </a:rPr>
                    <a:t> </a:t>
                  </a:r>
                  <a:r>
                    <a:rPr lang="de-DE" sz="1100" dirty="0" err="1">
                      <a:solidFill>
                        <a:schemeClr val="bg1">
                          <a:lumMod val="50000"/>
                        </a:schemeClr>
                      </a:solidFill>
                    </a:rPr>
                    <a:t>for</a:t>
                  </a:r>
                  <a:r>
                    <a:rPr lang="de-DE" sz="1100" dirty="0">
                      <a:solidFill>
                        <a:schemeClr val="bg1">
                          <a:lumMod val="50000"/>
                        </a:schemeClr>
                      </a:solidFill>
                    </a:rPr>
                    <a:t> </a:t>
                  </a:r>
                  <a:r>
                    <a:rPr lang="de-DE" sz="1100" dirty="0" err="1">
                      <a:solidFill>
                        <a:schemeClr val="bg1">
                          <a:lumMod val="50000"/>
                        </a:schemeClr>
                      </a:solidFill>
                    </a:rPr>
                    <a:t>state</a:t>
                  </a:r>
                  <a:r>
                    <a:rPr lang="de-DE" sz="1100" dirty="0">
                      <a:solidFill>
                        <a:schemeClr val="bg1">
                          <a:lumMod val="50000"/>
                        </a:schemeClr>
                      </a:solidFill>
                    </a:rPr>
                    <a:t> </a:t>
                  </a:r>
                  <a:r>
                    <a:rPr lang="de-DE" sz="1100" dirty="0" err="1">
                      <a:solidFill>
                        <a:schemeClr val="bg1">
                          <a:lumMod val="50000"/>
                        </a:schemeClr>
                      </a:solidFill>
                    </a:rPr>
                    <a:t>litigation</a:t>
                  </a:r>
                  <a:r>
                    <a:rPr lang="de-DE" sz="1100" dirty="0">
                      <a:solidFill>
                        <a:schemeClr val="bg1">
                          <a:lumMod val="50000"/>
                        </a:schemeClr>
                      </a:solidFill>
                    </a:rPr>
                    <a:t> </a:t>
                  </a:r>
                  <a:r>
                    <a:rPr lang="de-DE" sz="1100" dirty="0" err="1">
                      <a:solidFill>
                        <a:schemeClr val="bg1">
                          <a:lumMod val="50000"/>
                        </a:schemeClr>
                      </a:solidFill>
                    </a:rPr>
                    <a:t>aid</a:t>
                  </a:r>
                  <a:r>
                    <a:rPr lang="de-DE" sz="1100" dirty="0">
                      <a:solidFill>
                        <a:schemeClr val="bg1">
                          <a:lumMod val="50000"/>
                        </a:schemeClr>
                      </a:solidFill>
                    </a:rPr>
                    <a:t> </a:t>
                  </a:r>
                </a:p>
                <a:p>
                  <a:pPr marL="533400" lvl="1" indent="-261938">
                    <a:buClrTx/>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err="1">
                      <a:solidFill>
                        <a:schemeClr val="bg1">
                          <a:lumMod val="50000"/>
                        </a:schemeClr>
                      </a:solidFill>
                    </a:rPr>
                    <a:t>administrator</a:t>
                  </a:r>
                  <a:r>
                    <a:rPr lang="de-DE" sz="1100" dirty="0">
                      <a:solidFill>
                        <a:schemeClr val="bg1">
                          <a:lumMod val="50000"/>
                        </a:schemeClr>
                      </a:solidFill>
                    </a:rPr>
                    <a:t> </a:t>
                  </a:r>
                  <a:r>
                    <a:rPr lang="de-DE" sz="1100" dirty="0" err="1">
                      <a:solidFill>
                        <a:schemeClr val="bg1">
                          <a:lumMod val="50000"/>
                        </a:schemeClr>
                      </a:solidFill>
                    </a:rPr>
                    <a:t>needs</a:t>
                  </a:r>
                  <a:r>
                    <a:rPr lang="de-DE" sz="1100" dirty="0">
                      <a:solidFill>
                        <a:schemeClr val="bg1">
                          <a:lumMod val="50000"/>
                        </a:schemeClr>
                      </a:solidFill>
                    </a:rPr>
                    <a:t> </a:t>
                  </a:r>
                  <a:r>
                    <a:rPr lang="de-DE" sz="1100" dirty="0" err="1">
                      <a:solidFill>
                        <a:schemeClr val="bg1">
                          <a:lumMod val="50000"/>
                        </a:schemeClr>
                      </a:solidFill>
                    </a:rPr>
                    <a:t>to</a:t>
                  </a:r>
                  <a:r>
                    <a:rPr lang="de-DE" sz="1100" dirty="0">
                      <a:solidFill>
                        <a:schemeClr val="bg1">
                          <a:lumMod val="50000"/>
                        </a:schemeClr>
                      </a:solidFill>
                    </a:rPr>
                    <a:t> </a:t>
                  </a:r>
                  <a:r>
                    <a:rPr lang="de-DE" sz="1100" dirty="0" err="1">
                      <a:solidFill>
                        <a:schemeClr val="bg1">
                          <a:lumMod val="50000"/>
                        </a:schemeClr>
                      </a:solidFill>
                    </a:rPr>
                    <a:t>seek</a:t>
                  </a:r>
                  <a:r>
                    <a:rPr lang="de-DE" sz="1100" dirty="0">
                      <a:solidFill>
                        <a:schemeClr val="bg1">
                          <a:lumMod val="50000"/>
                        </a:schemeClr>
                      </a:solidFill>
                    </a:rPr>
                    <a:t> </a:t>
                  </a:r>
                  <a:r>
                    <a:rPr lang="de-DE" sz="1100" dirty="0" err="1">
                      <a:solidFill>
                        <a:schemeClr val="bg1">
                          <a:lumMod val="50000"/>
                        </a:schemeClr>
                      </a:solidFill>
                    </a:rPr>
                    <a:t>finacing</a:t>
                  </a:r>
                  <a:r>
                    <a:rPr lang="de-DE" sz="1100" dirty="0">
                      <a:solidFill>
                        <a:schemeClr val="bg1">
                          <a:lumMod val="50000"/>
                        </a:schemeClr>
                      </a:solidFill>
                    </a:rPr>
                    <a:t> </a:t>
                  </a:r>
                  <a:r>
                    <a:rPr lang="de-DE" sz="1100" dirty="0" err="1">
                      <a:solidFill>
                        <a:schemeClr val="bg1">
                          <a:lumMod val="50000"/>
                        </a:schemeClr>
                      </a:solidFill>
                    </a:rPr>
                    <a:t>by</a:t>
                  </a:r>
                  <a:r>
                    <a:rPr lang="de-DE" sz="1100" dirty="0">
                      <a:solidFill>
                        <a:schemeClr val="bg1">
                          <a:lumMod val="50000"/>
                        </a:schemeClr>
                      </a:solidFill>
                    </a:rPr>
                    <a:t> </a:t>
                  </a:r>
                  <a:r>
                    <a:rPr lang="de-DE" sz="1100" dirty="0" err="1">
                      <a:solidFill>
                        <a:schemeClr val="bg1">
                          <a:lumMod val="50000"/>
                        </a:schemeClr>
                      </a:solidFill>
                    </a:rPr>
                    <a:t>creditors</a:t>
                  </a:r>
                  <a:r>
                    <a:rPr lang="de-DE" sz="1100" dirty="0">
                      <a:solidFill>
                        <a:schemeClr val="bg1">
                          <a:lumMod val="50000"/>
                        </a:schemeClr>
                      </a:solidFill>
                    </a:rPr>
                    <a:t> </a:t>
                  </a:r>
                  <a:r>
                    <a:rPr lang="de-DE" sz="1100" dirty="0" err="1">
                      <a:solidFill>
                        <a:schemeClr val="bg1">
                          <a:lumMod val="50000"/>
                        </a:schemeClr>
                      </a:solidFill>
                    </a:rPr>
                    <a:t>first</a:t>
                  </a:r>
                  <a:endParaRPr lang="de-DE" sz="1100" dirty="0">
                    <a:solidFill>
                      <a:schemeClr val="bg1">
                        <a:lumMod val="50000"/>
                      </a:schemeClr>
                    </a:solidFill>
                  </a:endParaRPr>
                </a:p>
                <a:p>
                  <a:pPr marL="533400" lvl="1" indent="-261938">
                    <a:buClrTx/>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err="1">
                      <a:solidFill>
                        <a:schemeClr val="bg1">
                          <a:lumMod val="50000"/>
                        </a:schemeClr>
                      </a:solidFill>
                    </a:rPr>
                    <a:t>action</a:t>
                  </a:r>
                  <a:r>
                    <a:rPr lang="de-DE" sz="1100" dirty="0">
                      <a:solidFill>
                        <a:schemeClr val="bg1">
                          <a:lumMod val="50000"/>
                        </a:schemeClr>
                      </a:solidFill>
                    </a:rPr>
                    <a:t> </a:t>
                  </a:r>
                  <a:r>
                    <a:rPr lang="de-DE" sz="1100" dirty="0" err="1">
                      <a:solidFill>
                        <a:schemeClr val="bg1">
                          <a:lumMod val="50000"/>
                        </a:schemeClr>
                      </a:solidFill>
                    </a:rPr>
                    <a:t>needs</a:t>
                  </a:r>
                  <a:r>
                    <a:rPr lang="de-DE" sz="1100" dirty="0">
                      <a:solidFill>
                        <a:schemeClr val="bg1">
                          <a:lumMod val="50000"/>
                        </a:schemeClr>
                      </a:solidFill>
                    </a:rPr>
                    <a:t> </a:t>
                  </a:r>
                  <a:r>
                    <a:rPr lang="de-DE" sz="1100" dirty="0" err="1">
                      <a:solidFill>
                        <a:schemeClr val="bg1">
                          <a:lumMod val="50000"/>
                        </a:schemeClr>
                      </a:solidFill>
                    </a:rPr>
                    <a:t>to</a:t>
                  </a:r>
                  <a:r>
                    <a:rPr lang="de-DE" sz="1100" dirty="0">
                      <a:solidFill>
                        <a:schemeClr val="bg1">
                          <a:lumMod val="50000"/>
                        </a:schemeClr>
                      </a:solidFill>
                    </a:rPr>
                    <a:t> </a:t>
                  </a:r>
                  <a:r>
                    <a:rPr lang="de-DE" sz="1100" dirty="0" err="1">
                      <a:solidFill>
                        <a:schemeClr val="bg1">
                          <a:lumMod val="50000"/>
                        </a:schemeClr>
                      </a:solidFill>
                    </a:rPr>
                    <a:t>have</a:t>
                  </a:r>
                  <a:r>
                    <a:rPr lang="de-DE" sz="1100" dirty="0">
                      <a:solidFill>
                        <a:schemeClr val="bg1">
                          <a:lumMod val="50000"/>
                        </a:schemeClr>
                      </a:solidFill>
                    </a:rPr>
                    <a:t> </a:t>
                  </a:r>
                  <a:r>
                    <a:rPr lang="de-DE" sz="1100" dirty="0" err="1">
                      <a:solidFill>
                        <a:schemeClr val="bg1">
                          <a:lumMod val="50000"/>
                        </a:schemeClr>
                      </a:solidFill>
                    </a:rPr>
                    <a:t>sufficient</a:t>
                  </a:r>
                  <a:r>
                    <a:rPr lang="de-DE" sz="1100" dirty="0">
                      <a:solidFill>
                        <a:schemeClr val="bg1">
                          <a:lumMod val="50000"/>
                        </a:schemeClr>
                      </a:solidFill>
                    </a:rPr>
                    <a:t> </a:t>
                  </a:r>
                  <a:r>
                    <a:rPr lang="de-DE" sz="1100" dirty="0" err="1">
                      <a:solidFill>
                        <a:schemeClr val="bg1">
                          <a:lumMod val="50000"/>
                        </a:schemeClr>
                      </a:solidFill>
                    </a:rPr>
                    <a:t>prospects</a:t>
                  </a:r>
                  <a:r>
                    <a:rPr lang="de-DE" sz="1100" dirty="0">
                      <a:solidFill>
                        <a:schemeClr val="bg1">
                          <a:lumMod val="50000"/>
                        </a:schemeClr>
                      </a:solidFill>
                    </a:rPr>
                    <a:t> of </a:t>
                  </a:r>
                  <a:r>
                    <a:rPr lang="de-DE" sz="1100" dirty="0" err="1">
                      <a:solidFill>
                        <a:schemeClr val="bg1">
                          <a:lumMod val="50000"/>
                        </a:schemeClr>
                      </a:solidFill>
                    </a:rPr>
                    <a:t>success</a:t>
                  </a:r>
                  <a:r>
                    <a:rPr lang="de-DE" sz="1100" dirty="0">
                      <a:solidFill>
                        <a:schemeClr val="bg1">
                          <a:lumMod val="50000"/>
                        </a:schemeClr>
                      </a:solidFill>
                    </a:rPr>
                    <a:t> (</a:t>
                  </a:r>
                  <a:r>
                    <a:rPr lang="de-DE" sz="1100" dirty="0" err="1">
                      <a:solidFill>
                        <a:schemeClr val="bg1">
                          <a:lumMod val="50000"/>
                        </a:schemeClr>
                      </a:solidFill>
                    </a:rPr>
                    <a:t>verified</a:t>
                  </a:r>
                  <a:r>
                    <a:rPr lang="de-DE" sz="1100" dirty="0">
                      <a:solidFill>
                        <a:schemeClr val="bg1">
                          <a:lumMod val="50000"/>
                        </a:schemeClr>
                      </a:solidFill>
                    </a:rPr>
                    <a:t> in a </a:t>
                  </a:r>
                  <a:r>
                    <a:rPr lang="de-DE" sz="1100" dirty="0" err="1">
                      <a:solidFill>
                        <a:schemeClr val="bg1">
                          <a:lumMod val="50000"/>
                        </a:schemeClr>
                      </a:solidFill>
                    </a:rPr>
                    <a:t>preliminary</a:t>
                  </a:r>
                  <a:r>
                    <a:rPr lang="de-DE" sz="1100" dirty="0">
                      <a:solidFill>
                        <a:schemeClr val="bg1">
                          <a:lumMod val="50000"/>
                        </a:schemeClr>
                      </a:solidFill>
                    </a:rPr>
                    <a:t> </a:t>
                  </a:r>
                  <a:r>
                    <a:rPr lang="de-DE" sz="1100" dirty="0" err="1">
                      <a:solidFill>
                        <a:schemeClr val="bg1">
                          <a:lumMod val="50000"/>
                        </a:schemeClr>
                      </a:solidFill>
                    </a:rPr>
                    <a:t>court</a:t>
                  </a:r>
                  <a:r>
                    <a:rPr lang="de-DE" sz="1100" dirty="0">
                      <a:solidFill>
                        <a:schemeClr val="bg1">
                          <a:lumMod val="50000"/>
                        </a:schemeClr>
                      </a:solidFill>
                    </a:rPr>
                    <a:t> </a:t>
                  </a:r>
                  <a:r>
                    <a:rPr lang="de-DE" sz="1100" dirty="0" err="1">
                      <a:solidFill>
                        <a:schemeClr val="bg1">
                          <a:lumMod val="50000"/>
                        </a:schemeClr>
                      </a:solidFill>
                    </a:rPr>
                    <a:t>proceeding</a:t>
                  </a:r>
                  <a:r>
                    <a:rPr lang="de-DE" sz="1100" dirty="0">
                      <a:solidFill>
                        <a:schemeClr val="bg1">
                          <a:lumMod val="50000"/>
                        </a:schemeClr>
                      </a:solidFill>
                    </a:rPr>
                    <a:t>) </a:t>
                  </a:r>
                </a:p>
                <a:p>
                  <a:pPr marL="533400" lvl="1" indent="-261938">
                    <a:spcAft>
                      <a:spcPts val="600"/>
                    </a:spcAft>
                    <a:buClrTx/>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a:solidFill>
                        <a:schemeClr val="bg1">
                          <a:lumMod val="50000"/>
                        </a:schemeClr>
                      </a:solidFill>
                    </a:rPr>
                    <a:t>no </a:t>
                  </a:r>
                  <a:r>
                    <a:rPr lang="de-DE" sz="1100" dirty="0" err="1">
                      <a:solidFill>
                        <a:schemeClr val="bg1">
                          <a:lumMod val="50000"/>
                        </a:schemeClr>
                      </a:solidFill>
                    </a:rPr>
                    <a:t>sufficient</a:t>
                  </a:r>
                  <a:r>
                    <a:rPr lang="de-DE" sz="1100" dirty="0">
                      <a:solidFill>
                        <a:schemeClr val="bg1">
                          <a:lumMod val="50000"/>
                        </a:schemeClr>
                      </a:solidFill>
                    </a:rPr>
                    <a:t> </a:t>
                  </a:r>
                  <a:r>
                    <a:rPr lang="de-DE" sz="1100" dirty="0" err="1">
                      <a:solidFill>
                        <a:schemeClr val="bg1">
                          <a:lumMod val="50000"/>
                        </a:schemeClr>
                      </a:solidFill>
                    </a:rPr>
                    <a:t>liquidity</a:t>
                  </a:r>
                  <a:r>
                    <a:rPr lang="de-DE" sz="1100" dirty="0">
                      <a:solidFill>
                        <a:schemeClr val="bg1">
                          <a:lumMod val="50000"/>
                        </a:schemeClr>
                      </a:solidFill>
                    </a:rPr>
                    <a:t> </a:t>
                  </a:r>
                  <a:r>
                    <a:rPr lang="de-DE" sz="1100" dirty="0" err="1">
                      <a:solidFill>
                        <a:schemeClr val="bg1">
                          <a:lumMod val="50000"/>
                        </a:schemeClr>
                      </a:solidFill>
                    </a:rPr>
                    <a:t>for</a:t>
                  </a:r>
                  <a:r>
                    <a:rPr lang="de-DE" sz="1100" dirty="0">
                      <a:solidFill>
                        <a:schemeClr val="bg1">
                          <a:lumMod val="50000"/>
                        </a:schemeClr>
                      </a:solidFill>
                    </a:rPr>
                    <a:t> </a:t>
                  </a:r>
                  <a:r>
                    <a:rPr lang="de-DE" sz="1100" dirty="0" err="1">
                      <a:solidFill>
                        <a:schemeClr val="bg1">
                          <a:lumMod val="50000"/>
                        </a:schemeClr>
                      </a:solidFill>
                    </a:rPr>
                    <a:t>litigation</a:t>
                  </a:r>
                  <a:r>
                    <a:rPr lang="de-DE" sz="1100" dirty="0">
                      <a:solidFill>
                        <a:schemeClr val="bg1">
                          <a:lumMod val="50000"/>
                        </a:schemeClr>
                      </a:solidFill>
                    </a:rPr>
                    <a:t> </a:t>
                  </a:r>
                  <a:r>
                    <a:rPr lang="de-DE" sz="1100" dirty="0" err="1">
                      <a:solidFill>
                        <a:schemeClr val="bg1">
                          <a:lumMod val="50000"/>
                        </a:schemeClr>
                      </a:solidFill>
                    </a:rPr>
                    <a:t>with</a:t>
                  </a:r>
                  <a:r>
                    <a:rPr lang="de-DE" sz="1100" dirty="0">
                      <a:solidFill>
                        <a:schemeClr val="bg1">
                          <a:lumMod val="50000"/>
                        </a:schemeClr>
                      </a:solidFill>
                    </a:rPr>
                    <a:t> </a:t>
                  </a:r>
                  <a:r>
                    <a:rPr lang="de-DE" sz="1100" dirty="0" err="1">
                      <a:solidFill>
                        <a:schemeClr val="bg1">
                          <a:lumMod val="50000"/>
                        </a:schemeClr>
                      </a:solidFill>
                    </a:rPr>
                    <a:t>estate</a:t>
                  </a:r>
                  <a:r>
                    <a:rPr lang="de-DE" sz="1100" dirty="0">
                      <a:solidFill>
                        <a:schemeClr val="bg1">
                          <a:lumMod val="50000"/>
                        </a:schemeClr>
                      </a:solidFill>
                    </a:rPr>
                    <a:t> </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err="1">
                      <a:solidFill>
                        <a:schemeClr val="bg1">
                          <a:lumMod val="50000"/>
                        </a:schemeClr>
                      </a:solidFill>
                    </a:rPr>
                    <a:t>if</a:t>
                  </a:r>
                  <a:r>
                    <a:rPr lang="de-DE" sz="1100" dirty="0">
                      <a:solidFill>
                        <a:schemeClr val="bg1">
                          <a:lumMod val="50000"/>
                        </a:schemeClr>
                      </a:solidFill>
                    </a:rPr>
                    <a:t> </a:t>
                  </a:r>
                  <a:r>
                    <a:rPr lang="de-DE" sz="1100" dirty="0" err="1">
                      <a:solidFill>
                        <a:schemeClr val="bg1">
                          <a:lumMod val="50000"/>
                        </a:schemeClr>
                      </a:solidFill>
                    </a:rPr>
                    <a:t>state</a:t>
                  </a:r>
                  <a:r>
                    <a:rPr lang="de-DE" sz="1100" dirty="0">
                      <a:solidFill>
                        <a:schemeClr val="bg1">
                          <a:lumMod val="50000"/>
                        </a:schemeClr>
                      </a:solidFill>
                    </a:rPr>
                    <a:t> </a:t>
                  </a:r>
                  <a:r>
                    <a:rPr lang="de-DE" sz="1100" dirty="0" err="1">
                      <a:solidFill>
                        <a:schemeClr val="bg1">
                          <a:lumMod val="50000"/>
                        </a:schemeClr>
                      </a:solidFill>
                    </a:rPr>
                    <a:t>litigation</a:t>
                  </a:r>
                  <a:r>
                    <a:rPr lang="de-DE" sz="1100" dirty="0">
                      <a:solidFill>
                        <a:schemeClr val="bg1">
                          <a:lumMod val="50000"/>
                        </a:schemeClr>
                      </a:solidFill>
                    </a:rPr>
                    <a:t> </a:t>
                  </a:r>
                  <a:r>
                    <a:rPr lang="de-DE" sz="1100" dirty="0" err="1">
                      <a:solidFill>
                        <a:schemeClr val="bg1">
                          <a:lumMod val="50000"/>
                        </a:schemeClr>
                      </a:solidFill>
                    </a:rPr>
                    <a:t>aid</a:t>
                  </a:r>
                  <a:r>
                    <a:rPr lang="de-DE" sz="1100" dirty="0">
                      <a:solidFill>
                        <a:schemeClr val="bg1">
                          <a:lumMod val="50000"/>
                        </a:schemeClr>
                      </a:solidFill>
                    </a:rPr>
                    <a:t> </a:t>
                  </a:r>
                  <a:r>
                    <a:rPr lang="de-DE" sz="1100" dirty="0" err="1">
                      <a:solidFill>
                        <a:schemeClr val="bg1">
                          <a:lumMod val="50000"/>
                        </a:schemeClr>
                      </a:solidFill>
                    </a:rPr>
                    <a:t>cannot</a:t>
                  </a:r>
                  <a:r>
                    <a:rPr lang="de-DE" sz="1100" dirty="0">
                      <a:solidFill>
                        <a:schemeClr val="bg1">
                          <a:lumMod val="50000"/>
                        </a:schemeClr>
                      </a:solidFill>
                    </a:rPr>
                    <a:t> </a:t>
                  </a:r>
                  <a:r>
                    <a:rPr lang="de-DE" sz="1100" dirty="0" err="1">
                      <a:solidFill>
                        <a:schemeClr val="bg1">
                          <a:lumMod val="50000"/>
                        </a:schemeClr>
                      </a:solidFill>
                    </a:rPr>
                    <a:t>be</a:t>
                  </a:r>
                  <a:r>
                    <a:rPr lang="de-DE" sz="1100" dirty="0">
                      <a:solidFill>
                        <a:schemeClr val="bg1">
                          <a:lumMod val="50000"/>
                        </a:schemeClr>
                      </a:solidFill>
                    </a:rPr>
                    <a:t> </a:t>
                  </a:r>
                  <a:r>
                    <a:rPr lang="de-DE" sz="1100" dirty="0" err="1">
                      <a:solidFill>
                        <a:schemeClr val="bg1">
                          <a:lumMod val="50000"/>
                        </a:schemeClr>
                      </a:solidFill>
                    </a:rPr>
                    <a:t>optained</a:t>
                  </a:r>
                  <a:r>
                    <a:rPr lang="de-DE" sz="1100" dirty="0">
                      <a:solidFill>
                        <a:schemeClr val="bg1">
                          <a:lumMod val="50000"/>
                        </a:schemeClr>
                      </a:solidFill>
                    </a:rPr>
                    <a:t> / </a:t>
                  </a:r>
                  <a:r>
                    <a:rPr lang="de-DE" sz="1100" dirty="0" err="1">
                      <a:solidFill>
                        <a:schemeClr val="bg1">
                          <a:lumMod val="50000"/>
                        </a:schemeClr>
                      </a:solidFill>
                    </a:rPr>
                    <a:t>creditors</a:t>
                  </a:r>
                  <a:r>
                    <a:rPr lang="de-DE" sz="1100" dirty="0">
                      <a:solidFill>
                        <a:schemeClr val="bg1">
                          <a:lumMod val="50000"/>
                        </a:schemeClr>
                      </a:solidFill>
                    </a:rPr>
                    <a:t> not </a:t>
                  </a:r>
                  <a:r>
                    <a:rPr lang="de-DE" sz="1100" dirty="0" err="1">
                      <a:solidFill>
                        <a:schemeClr val="bg1">
                          <a:lumMod val="50000"/>
                        </a:schemeClr>
                      </a:solidFill>
                    </a:rPr>
                    <a:t>willing</a:t>
                  </a:r>
                  <a:r>
                    <a:rPr lang="de-DE" sz="1100" dirty="0">
                      <a:solidFill>
                        <a:schemeClr val="bg1">
                          <a:lumMod val="50000"/>
                        </a:schemeClr>
                      </a:solidFill>
                    </a:rPr>
                    <a:t>/</a:t>
                  </a:r>
                  <a:r>
                    <a:rPr lang="de-DE" sz="1100" dirty="0" err="1">
                      <a:solidFill>
                        <a:schemeClr val="bg1">
                          <a:lumMod val="50000"/>
                        </a:schemeClr>
                      </a:solidFill>
                    </a:rPr>
                    <a:t>able</a:t>
                  </a:r>
                  <a:r>
                    <a:rPr lang="de-DE" sz="1100" dirty="0">
                      <a:solidFill>
                        <a:schemeClr val="bg1">
                          <a:lumMod val="50000"/>
                        </a:schemeClr>
                      </a:solidFill>
                    </a:rPr>
                    <a:t> </a:t>
                  </a:r>
                  <a:r>
                    <a:rPr lang="de-DE" sz="1100" dirty="0" err="1">
                      <a:solidFill>
                        <a:schemeClr val="bg1">
                          <a:lumMod val="50000"/>
                        </a:schemeClr>
                      </a:solidFill>
                    </a:rPr>
                    <a:t>to</a:t>
                  </a:r>
                  <a:r>
                    <a:rPr lang="de-DE" sz="1100" dirty="0">
                      <a:solidFill>
                        <a:schemeClr val="bg1">
                          <a:lumMod val="50000"/>
                        </a:schemeClr>
                      </a:solidFill>
                    </a:rPr>
                    <a:t> </a:t>
                  </a:r>
                  <a:r>
                    <a:rPr lang="de-DE" sz="1100" dirty="0" err="1">
                      <a:solidFill>
                        <a:schemeClr val="bg1">
                          <a:lumMod val="50000"/>
                        </a:schemeClr>
                      </a:solidFill>
                    </a:rPr>
                    <a:t>finance</a:t>
                  </a:r>
                  <a:r>
                    <a:rPr lang="de-DE" sz="1100" dirty="0">
                      <a:solidFill>
                        <a:schemeClr val="bg1">
                          <a:lumMod val="50000"/>
                        </a:schemeClr>
                      </a:solidFill>
                    </a:rPr>
                    <a:t>:</a:t>
                  </a:r>
                </a:p>
                <a:p>
                  <a:pPr marL="533400" lvl="1" indent="-261938">
                    <a:buClrTx/>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00" dirty="0" err="1">
                      <a:solidFill>
                        <a:schemeClr val="bg1">
                          <a:lumMod val="50000"/>
                        </a:schemeClr>
                      </a:solidFill>
                    </a:rPr>
                    <a:t>financing</a:t>
                  </a:r>
                  <a:r>
                    <a:rPr lang="de-DE" sz="1100" dirty="0">
                      <a:solidFill>
                        <a:schemeClr val="bg1">
                          <a:lumMod val="50000"/>
                        </a:schemeClr>
                      </a:solidFill>
                    </a:rPr>
                    <a:t> of </a:t>
                  </a:r>
                  <a:r>
                    <a:rPr lang="de-DE" sz="1100" dirty="0" err="1">
                      <a:solidFill>
                        <a:schemeClr val="bg1">
                          <a:lumMod val="50000"/>
                        </a:schemeClr>
                      </a:solidFill>
                    </a:rPr>
                    <a:t>litigation</a:t>
                  </a:r>
                  <a:r>
                    <a:rPr lang="de-DE" sz="1100" dirty="0">
                      <a:solidFill>
                        <a:schemeClr val="bg1">
                          <a:lumMod val="50000"/>
                        </a:schemeClr>
                      </a:solidFill>
                    </a:rPr>
                    <a:t> </a:t>
                  </a:r>
                  <a:r>
                    <a:rPr lang="de-DE" sz="1100" dirty="0" err="1">
                      <a:solidFill>
                        <a:schemeClr val="bg1">
                          <a:lumMod val="50000"/>
                        </a:schemeClr>
                      </a:solidFill>
                    </a:rPr>
                    <a:t>by</a:t>
                  </a:r>
                  <a:r>
                    <a:rPr lang="de-DE" sz="1100" dirty="0">
                      <a:solidFill>
                        <a:schemeClr val="bg1">
                          <a:lumMod val="50000"/>
                        </a:schemeClr>
                      </a:solidFill>
                    </a:rPr>
                    <a:t> professional </a:t>
                  </a:r>
                  <a:r>
                    <a:rPr lang="de-DE" sz="1100" dirty="0" err="1">
                      <a:solidFill>
                        <a:schemeClr val="bg1">
                          <a:lumMod val="50000"/>
                        </a:schemeClr>
                      </a:solidFill>
                    </a:rPr>
                    <a:t>litigation</a:t>
                  </a:r>
                  <a:r>
                    <a:rPr lang="de-DE" sz="1100" dirty="0">
                      <a:solidFill>
                        <a:schemeClr val="bg1">
                          <a:lumMod val="50000"/>
                        </a:schemeClr>
                      </a:solidFill>
                    </a:rPr>
                    <a:t> </a:t>
                  </a:r>
                  <a:r>
                    <a:rPr lang="de-DE" sz="1100" dirty="0" err="1">
                      <a:solidFill>
                        <a:schemeClr val="bg1">
                          <a:lumMod val="50000"/>
                        </a:schemeClr>
                      </a:solidFill>
                    </a:rPr>
                    <a:t>funder</a:t>
                  </a:r>
                  <a:r>
                    <a:rPr lang="de-DE" sz="1100" dirty="0">
                      <a:solidFill>
                        <a:schemeClr val="bg1">
                          <a:lumMod val="50000"/>
                        </a:schemeClr>
                      </a:solidFill>
                    </a:rPr>
                    <a:t> (stake </a:t>
                  </a:r>
                  <a:r>
                    <a:rPr lang="de-DE" sz="1100" dirty="0" err="1">
                      <a:solidFill>
                        <a:schemeClr val="bg1">
                          <a:lumMod val="50000"/>
                        </a:schemeClr>
                      </a:solidFill>
                    </a:rPr>
                    <a:t>approx</a:t>
                  </a:r>
                  <a:r>
                    <a:rPr lang="de-DE" sz="1100" dirty="0">
                      <a:solidFill>
                        <a:schemeClr val="bg1">
                          <a:lumMod val="50000"/>
                        </a:schemeClr>
                      </a:solidFill>
                    </a:rPr>
                    <a:t>. 20-30%)</a:t>
                  </a:r>
                </a:p>
              </p:txBody>
            </p:sp>
            <p:sp>
              <p:nvSpPr>
                <p:cNvPr id="36" name="Text Box 11"/>
                <p:cNvSpPr txBox="1">
                  <a:spLocks noChangeArrowheads="1"/>
                </p:cNvSpPr>
                <p:nvPr/>
              </p:nvSpPr>
              <p:spPr bwMode="auto">
                <a:xfrm>
                  <a:off x="2092" y="2282"/>
                  <a:ext cx="3408" cy="663"/>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chemeClr val="bg1">
                          <a:lumMod val="50000"/>
                        </a:schemeClr>
                      </a:solidFill>
                    </a:rPr>
                    <a:t>Financing by the government based on a governmental regulation in cases of director’s liability where the estate has no financial resources for litigation.</a:t>
                  </a:r>
                </a:p>
                <a:p>
                  <a:pPr marL="533400" lvl="1" indent="-261938">
                    <a:buClrTx/>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chemeClr val="bg1">
                          <a:lumMod val="50000"/>
                        </a:schemeClr>
                      </a:solidFill>
                    </a:rPr>
                    <a:t>It must be likely that legal action has prospects of success and recourse.</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00" dirty="0">
                      <a:solidFill>
                        <a:schemeClr val="bg1">
                          <a:lumMod val="50000"/>
                        </a:schemeClr>
                      </a:solidFill>
                    </a:rPr>
                    <a:t>Financing by creditors or other third parties including professional litigation funders is not common practice.</a:t>
                  </a:r>
                </a:p>
              </p:txBody>
            </p:sp>
          </p:grpSp>
          <p:grpSp>
            <p:nvGrpSpPr>
              <p:cNvPr id="29" name="Group 12"/>
              <p:cNvGrpSpPr>
                <a:grpSpLocks/>
              </p:cNvGrpSpPr>
              <p:nvPr/>
            </p:nvGrpSpPr>
            <p:grpSpPr bwMode="auto">
              <a:xfrm>
                <a:off x="3028950" y="2189163"/>
                <a:ext cx="196850" cy="3802061"/>
                <a:chOff x="1908" y="1379"/>
                <a:chExt cx="124" cy="2395"/>
              </a:xfrm>
            </p:grpSpPr>
            <p:sp>
              <p:nvSpPr>
                <p:cNvPr id="30" name="AutoShape 13"/>
                <p:cNvSpPr>
                  <a:spLocks noChangeArrowheads="1"/>
                </p:cNvSpPr>
                <p:nvPr/>
              </p:nvSpPr>
              <p:spPr bwMode="auto">
                <a:xfrm flipH="1">
                  <a:off x="1910" y="1379"/>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31" name="AutoShape 14"/>
                <p:cNvSpPr>
                  <a:spLocks noChangeArrowheads="1"/>
                </p:cNvSpPr>
                <p:nvPr/>
              </p:nvSpPr>
              <p:spPr bwMode="auto">
                <a:xfrm flipH="1">
                  <a:off x="1916" y="2282"/>
                  <a:ext cx="116" cy="642"/>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32" name="AutoShape 15"/>
                <p:cNvSpPr>
                  <a:spLocks noChangeArrowheads="1"/>
                </p:cNvSpPr>
                <p:nvPr/>
              </p:nvSpPr>
              <p:spPr bwMode="auto">
                <a:xfrm flipH="1">
                  <a:off x="1908" y="3133"/>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grpSp>
        </p:grpSp>
        <p:pic>
          <p:nvPicPr>
            <p:cNvPr id="24" name="Grafik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10" y="2544228"/>
              <a:ext cx="506414" cy="331664"/>
            </a:xfrm>
            <a:prstGeom prst="rect">
              <a:avLst/>
            </a:prstGeom>
          </p:spPr>
        </p:pic>
        <p:pic>
          <p:nvPicPr>
            <p:cNvPr id="25" name="Grafik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09" y="3908424"/>
              <a:ext cx="506413" cy="337873"/>
            </a:xfrm>
            <a:prstGeom prst="rect">
              <a:avLst/>
            </a:prstGeom>
          </p:spPr>
        </p:pic>
        <p:pic>
          <p:nvPicPr>
            <p:cNvPr id="26" name="Grafik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9685" y="5300660"/>
              <a:ext cx="506413" cy="363296"/>
            </a:xfrm>
            <a:prstGeom prst="rect">
              <a:avLst/>
            </a:prstGeom>
          </p:spPr>
        </p:pic>
      </p:grpSp>
    </p:spTree>
    <p:extLst>
      <p:ext uri="{BB962C8B-B14F-4D97-AF65-F5344CB8AC3E}">
        <p14:creationId xmlns:p14="http://schemas.microsoft.com/office/powerpoint/2010/main" val="395497107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518675"/>
            <a:ext cx="8229600" cy="458233"/>
          </a:xfrm>
        </p:spPr>
        <p:txBody>
          <a:bodyPr>
            <a:normAutofit/>
          </a:bodyPr>
          <a:lstStyle/>
          <a:p>
            <a:r>
              <a:rPr lang="de-DE" sz="2400" b="1" dirty="0">
                <a:solidFill>
                  <a:srgbClr val="014E9E"/>
                </a:solidFill>
              </a:rPr>
              <a:t>VI. </a:t>
            </a:r>
            <a:r>
              <a:rPr lang="en-US" sz="2400" b="1" dirty="0">
                <a:solidFill>
                  <a:srgbClr val="014E9E"/>
                </a:solidFill>
              </a:rPr>
              <a:t>DIP financing</a:t>
            </a:r>
            <a:endParaRPr lang="de-DE" sz="2400" dirty="0"/>
          </a:p>
        </p:txBody>
      </p:sp>
      <p:grpSp>
        <p:nvGrpSpPr>
          <p:cNvPr id="41" name="Gruppieren 40"/>
          <p:cNvGrpSpPr/>
          <p:nvPr/>
        </p:nvGrpSpPr>
        <p:grpSpPr>
          <a:xfrm>
            <a:off x="457200" y="2160143"/>
            <a:ext cx="8392418" cy="4399483"/>
            <a:chOff x="503238" y="1712913"/>
            <a:chExt cx="8142288" cy="4014787"/>
          </a:xfrm>
        </p:grpSpPr>
        <p:grpSp>
          <p:nvGrpSpPr>
            <p:cNvPr id="42" name="Gruppieren 41"/>
            <p:cNvGrpSpPr/>
            <p:nvPr/>
          </p:nvGrpSpPr>
          <p:grpSpPr>
            <a:xfrm>
              <a:off x="503238" y="1712913"/>
              <a:ext cx="8142288" cy="4014787"/>
              <a:chOff x="503238" y="1712913"/>
              <a:chExt cx="8142288" cy="4014787"/>
            </a:xfrm>
          </p:grpSpPr>
          <p:grpSp>
            <p:nvGrpSpPr>
              <p:cNvPr id="46" name="Group 2"/>
              <p:cNvGrpSpPr>
                <a:grpSpLocks/>
              </p:cNvGrpSpPr>
              <p:nvPr/>
            </p:nvGrpSpPr>
            <p:grpSpPr bwMode="auto">
              <a:xfrm>
                <a:off x="503238" y="1712913"/>
                <a:ext cx="2438400" cy="3883025"/>
                <a:chOff x="317" y="1079"/>
                <a:chExt cx="1536" cy="2446"/>
              </a:xfrm>
            </p:grpSpPr>
            <p:sp>
              <p:nvSpPr>
                <p:cNvPr id="56" name="Text Box 3"/>
                <p:cNvSpPr txBox="1">
                  <a:spLocks noChangeArrowheads="1"/>
                </p:cNvSpPr>
                <p:nvPr/>
              </p:nvSpPr>
              <p:spPr bwMode="auto">
                <a:xfrm>
                  <a:off x="319" y="2881"/>
                  <a:ext cx="1534" cy="644"/>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Germany</a:t>
                  </a:r>
                </a:p>
              </p:txBody>
            </p:sp>
            <p:sp>
              <p:nvSpPr>
                <p:cNvPr id="57" name="Text Box 4"/>
                <p:cNvSpPr txBox="1">
                  <a:spLocks noChangeArrowheads="1"/>
                </p:cNvSpPr>
                <p:nvPr/>
              </p:nvSpPr>
              <p:spPr bwMode="auto">
                <a:xfrm>
                  <a:off x="319" y="1079"/>
                  <a:ext cx="1534"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err="1">
                      <a:solidFill>
                        <a:srgbClr val="FFFFFF"/>
                      </a:solidFill>
                    </a:rPr>
                    <a:t>Jurisdiction</a:t>
                  </a:r>
                  <a:endParaRPr lang="de-DE" sz="1600" dirty="0">
                    <a:solidFill>
                      <a:srgbClr val="FFFFFF"/>
                    </a:solidFill>
                  </a:endParaRPr>
                </a:p>
              </p:txBody>
            </p:sp>
            <p:sp>
              <p:nvSpPr>
                <p:cNvPr id="58" name="Text Box 5"/>
                <p:cNvSpPr txBox="1">
                  <a:spLocks noChangeArrowheads="1"/>
                </p:cNvSpPr>
                <p:nvPr/>
              </p:nvSpPr>
              <p:spPr bwMode="auto">
                <a:xfrm>
                  <a:off x="317" y="2125"/>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a:t>
                  </a:r>
                  <a:r>
                    <a:rPr lang="de-DE" sz="1600" dirty="0" err="1">
                      <a:solidFill>
                        <a:schemeClr val="bg1">
                          <a:lumMod val="50000"/>
                        </a:schemeClr>
                      </a:solidFill>
                    </a:rPr>
                    <a:t>Netherlands</a:t>
                  </a:r>
                  <a:endParaRPr lang="de-DE" sz="1600" dirty="0">
                    <a:solidFill>
                      <a:schemeClr val="bg1">
                        <a:lumMod val="50000"/>
                      </a:schemeClr>
                    </a:solidFill>
                  </a:endParaRPr>
                </a:p>
              </p:txBody>
            </p:sp>
            <p:sp>
              <p:nvSpPr>
                <p:cNvPr id="59" name="Text Box 6"/>
                <p:cNvSpPr txBox="1">
                  <a:spLocks noChangeArrowheads="1"/>
                </p:cNvSpPr>
                <p:nvPr/>
              </p:nvSpPr>
              <p:spPr bwMode="auto">
                <a:xfrm>
                  <a:off x="317" y="1379"/>
                  <a:ext cx="1534" cy="641"/>
                </a:xfrm>
                <a:prstGeom prst="rect">
                  <a:avLst/>
                </a:prstGeom>
                <a:solidFill>
                  <a:srgbClr val="DDDDDD"/>
                </a:solidFill>
                <a:ln w="9525">
                  <a:noFill/>
                  <a:round/>
                  <a:headEnd/>
                  <a:tailEnd/>
                </a:ln>
              </p:spPr>
              <p:txBody>
                <a:bodyPr lIns="147600" tIns="86040" rIns="147600" bIns="72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chemeClr val="bg1">
                          <a:lumMod val="50000"/>
                        </a:schemeClr>
                      </a:solidFill>
                    </a:rPr>
                    <a:t>			UK</a:t>
                  </a:r>
                </a:p>
              </p:txBody>
            </p:sp>
          </p:grpSp>
          <p:grpSp>
            <p:nvGrpSpPr>
              <p:cNvPr id="47" name="Group 7"/>
              <p:cNvGrpSpPr>
                <a:grpSpLocks/>
              </p:cNvGrpSpPr>
              <p:nvPr/>
            </p:nvGrpSpPr>
            <p:grpSpPr bwMode="auto">
              <a:xfrm>
                <a:off x="3309938" y="1714500"/>
                <a:ext cx="5335588" cy="4013200"/>
                <a:chOff x="2085" y="1080"/>
                <a:chExt cx="3361" cy="2528"/>
              </a:xfrm>
            </p:grpSpPr>
            <p:sp>
              <p:nvSpPr>
                <p:cNvPr id="52" name="Text Box 8"/>
                <p:cNvSpPr txBox="1">
                  <a:spLocks noChangeArrowheads="1"/>
                </p:cNvSpPr>
                <p:nvPr/>
              </p:nvSpPr>
              <p:spPr bwMode="auto">
                <a:xfrm>
                  <a:off x="2086" y="1080"/>
                  <a:ext cx="3360" cy="186"/>
                </a:xfrm>
                <a:prstGeom prst="rect">
                  <a:avLst/>
                </a:prstGeom>
                <a:solidFill>
                  <a:srgbClr val="999999"/>
                </a:solidFill>
                <a:ln w="6480">
                  <a:solidFill>
                    <a:srgbClr val="999999"/>
                  </a:solidFill>
                  <a:round/>
                  <a:headEnd/>
                  <a:tailEnd/>
                </a:ln>
              </p:spPr>
              <p:txBody>
                <a:bodyPr lIns="150840" tIns="68040" rIns="150840" bIns="54000" anchor="ctr">
                  <a:prstTxWarp prst="textNoShape">
                    <a:avLst/>
                  </a:prstTxWarp>
                </a:bodyPr>
                <a:lstStyle/>
                <a:p>
                  <a:pPr>
                    <a:spcAft>
                      <a:spcPts val="575"/>
                    </a:spcAft>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600" dirty="0">
                      <a:solidFill>
                        <a:srgbClr val="FFFFFF"/>
                      </a:solidFill>
                    </a:rPr>
                    <a:t>DIP </a:t>
                  </a:r>
                  <a:r>
                    <a:rPr lang="de-DE" sz="1600" dirty="0" err="1">
                      <a:solidFill>
                        <a:srgbClr val="FFFFFF"/>
                      </a:solidFill>
                    </a:rPr>
                    <a:t>financing</a:t>
                  </a:r>
                  <a:r>
                    <a:rPr lang="de-DE" sz="1600" dirty="0">
                      <a:solidFill>
                        <a:srgbClr val="FFFFFF"/>
                      </a:solidFill>
                    </a:rPr>
                    <a:t> in a </a:t>
                  </a:r>
                  <a:r>
                    <a:rPr lang="de-DE" sz="1600" dirty="0" err="1">
                      <a:solidFill>
                        <a:srgbClr val="FFFFFF"/>
                      </a:solidFill>
                    </a:rPr>
                    <a:t>nutshell</a:t>
                  </a:r>
                  <a:endParaRPr lang="de-DE" sz="1600" dirty="0">
                    <a:solidFill>
                      <a:srgbClr val="FFFFFF"/>
                    </a:solidFill>
                  </a:endParaRPr>
                </a:p>
              </p:txBody>
            </p:sp>
            <p:sp>
              <p:nvSpPr>
                <p:cNvPr id="53" name="Text Box 9"/>
                <p:cNvSpPr txBox="1">
                  <a:spLocks noChangeArrowheads="1"/>
                </p:cNvSpPr>
                <p:nvPr/>
              </p:nvSpPr>
              <p:spPr bwMode="auto">
                <a:xfrm>
                  <a:off x="2086" y="1379"/>
                  <a:ext cx="3360" cy="641"/>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rgbClr val="FFFFFF">
                          <a:lumMod val="50000"/>
                        </a:srgbClr>
                      </a:solidFill>
                    </a:rPr>
                    <a:t>No current market in the UK and typically few unencumbered assets to secure due to floating charges</a:t>
                  </a:r>
                </a:p>
                <a:p>
                  <a:pPr marL="285750" lvl="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rgbClr val="FFFFFF">
                          <a:lumMod val="50000"/>
                        </a:srgbClr>
                      </a:solidFill>
                    </a:rPr>
                    <a:t>Recent UK Government proposals – DIP financing being considered</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rgbClr val="FFFFFF">
                          <a:lumMod val="50000"/>
                        </a:srgbClr>
                      </a:solidFill>
                    </a:rPr>
                    <a:t>detail sketchy</a:t>
                  </a:r>
                </a:p>
                <a:p>
                  <a:pPr marL="742950" lvl="1" indent="-285750">
                    <a:buFont typeface="Wingdings" panose="05000000000000000000" pitchFamily="2" charset="2"/>
                    <a:buChar char="Ø"/>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rgbClr val="FFFFFF">
                          <a:lumMod val="50000"/>
                        </a:srgbClr>
                      </a:solidFill>
                    </a:rPr>
                    <a:t>driven by European harmonisation</a:t>
                  </a:r>
                </a:p>
              </p:txBody>
            </p:sp>
            <p:sp>
              <p:nvSpPr>
                <p:cNvPr id="54" name="Text Box 10"/>
                <p:cNvSpPr txBox="1">
                  <a:spLocks noChangeArrowheads="1"/>
                </p:cNvSpPr>
                <p:nvPr/>
              </p:nvSpPr>
              <p:spPr bwMode="auto">
                <a:xfrm>
                  <a:off x="2086" y="2880"/>
                  <a:ext cx="3360" cy="728"/>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typically</a:t>
                  </a:r>
                  <a:r>
                    <a:rPr lang="de-DE" sz="1150" dirty="0">
                      <a:solidFill>
                        <a:schemeClr val="bg1">
                          <a:lumMod val="50000"/>
                        </a:schemeClr>
                      </a:solidFill>
                    </a:rPr>
                    <a:t> </a:t>
                  </a:r>
                  <a:r>
                    <a:rPr lang="de-DE" sz="1150" dirty="0" err="1">
                      <a:solidFill>
                        <a:schemeClr val="bg1">
                          <a:lumMod val="50000"/>
                        </a:schemeClr>
                      </a:solidFill>
                    </a:rPr>
                    <a:t>asset-based</a:t>
                  </a:r>
                  <a:r>
                    <a:rPr lang="de-DE" sz="1150" dirty="0">
                      <a:solidFill>
                        <a:schemeClr val="bg1">
                          <a:lumMod val="50000"/>
                        </a:schemeClr>
                      </a:solidFill>
                    </a:rPr>
                    <a:t> </a:t>
                  </a:r>
                  <a:r>
                    <a:rPr lang="de-DE" sz="1150" dirty="0" err="1">
                      <a:solidFill>
                        <a:schemeClr val="bg1">
                          <a:lumMod val="50000"/>
                        </a:schemeClr>
                      </a:solidFill>
                    </a:rPr>
                    <a:t>financing</a:t>
                  </a:r>
                  <a:endParaRPr lang="de-DE" sz="1150" dirty="0">
                    <a:solidFill>
                      <a:schemeClr val="bg1">
                        <a:lumMod val="50000"/>
                      </a:schemeClr>
                    </a:solidFill>
                  </a:endParaRP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a:solidFill>
                        <a:schemeClr val="bg1">
                          <a:lumMod val="50000"/>
                        </a:schemeClr>
                      </a:solidFill>
                    </a:rPr>
                    <a:t>in </a:t>
                  </a:r>
                  <a:r>
                    <a:rPr lang="de-DE" sz="1150" dirty="0" err="1">
                      <a:solidFill>
                        <a:schemeClr val="bg1">
                          <a:lumMod val="50000"/>
                        </a:schemeClr>
                      </a:solidFill>
                    </a:rPr>
                    <a:t>practice</a:t>
                  </a:r>
                  <a:r>
                    <a:rPr lang="de-DE" sz="1150" dirty="0">
                      <a:solidFill>
                        <a:schemeClr val="bg1">
                          <a:lumMod val="50000"/>
                        </a:schemeClr>
                      </a:solidFill>
                    </a:rPr>
                    <a:t> </a:t>
                  </a:r>
                  <a:r>
                    <a:rPr lang="de-DE" sz="1150" dirty="0" err="1">
                      <a:solidFill>
                        <a:schemeClr val="bg1">
                          <a:lumMod val="50000"/>
                        </a:schemeClr>
                      </a:solidFill>
                    </a:rPr>
                    <a:t>only</a:t>
                  </a:r>
                  <a:r>
                    <a:rPr lang="de-DE" sz="1150" dirty="0">
                      <a:solidFill>
                        <a:schemeClr val="bg1">
                          <a:lumMod val="50000"/>
                        </a:schemeClr>
                      </a:solidFill>
                    </a:rPr>
                    <a:t> relevant </a:t>
                  </a:r>
                  <a:r>
                    <a:rPr lang="de-DE" sz="1150" dirty="0" err="1">
                      <a:solidFill>
                        <a:schemeClr val="bg1">
                          <a:lumMod val="50000"/>
                        </a:schemeClr>
                      </a:solidFill>
                    </a:rPr>
                    <a:t>if</a:t>
                  </a:r>
                  <a:r>
                    <a:rPr lang="de-DE" sz="1150" dirty="0">
                      <a:solidFill>
                        <a:schemeClr val="bg1">
                          <a:lumMod val="50000"/>
                        </a:schemeClr>
                      </a:solidFill>
                    </a:rPr>
                    <a:t> </a:t>
                  </a:r>
                  <a:r>
                    <a:rPr lang="de-DE" sz="1150" dirty="0" err="1">
                      <a:solidFill>
                        <a:schemeClr val="bg1">
                          <a:lumMod val="50000"/>
                        </a:schemeClr>
                      </a:solidFill>
                    </a:rPr>
                    <a:t>collaterals</a:t>
                  </a:r>
                  <a:r>
                    <a:rPr lang="de-DE" sz="1150" dirty="0">
                      <a:solidFill>
                        <a:schemeClr val="bg1">
                          <a:lumMod val="50000"/>
                        </a:schemeClr>
                      </a:solidFill>
                    </a:rPr>
                    <a:t> </a:t>
                  </a:r>
                  <a:r>
                    <a:rPr lang="de-DE" sz="1150" dirty="0" err="1">
                      <a:solidFill>
                        <a:schemeClr val="bg1">
                          <a:lumMod val="50000"/>
                        </a:schemeClr>
                      </a:solidFill>
                    </a:rPr>
                    <a:t>are</a:t>
                  </a:r>
                  <a:r>
                    <a:rPr lang="de-DE" sz="1150" dirty="0">
                      <a:solidFill>
                        <a:schemeClr val="bg1">
                          <a:lumMod val="50000"/>
                        </a:schemeClr>
                      </a:solidFill>
                    </a:rPr>
                    <a:t> </a:t>
                  </a:r>
                  <a:r>
                    <a:rPr lang="de-DE" sz="1150" dirty="0" err="1">
                      <a:solidFill>
                        <a:schemeClr val="bg1">
                          <a:lumMod val="50000"/>
                        </a:schemeClr>
                      </a:solidFill>
                    </a:rPr>
                    <a:t>available</a:t>
                  </a:r>
                  <a:endParaRPr lang="de-DE" sz="1150" dirty="0">
                    <a:solidFill>
                      <a:schemeClr val="bg1">
                        <a:lumMod val="50000"/>
                      </a:schemeClr>
                    </a:solidFill>
                  </a:endParaRP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credit</a:t>
                  </a:r>
                  <a:r>
                    <a:rPr lang="de-DE" sz="1150" dirty="0">
                      <a:solidFill>
                        <a:schemeClr val="bg1">
                          <a:lumMod val="50000"/>
                        </a:schemeClr>
                      </a:solidFill>
                    </a:rPr>
                    <a:t> </a:t>
                  </a:r>
                  <a:r>
                    <a:rPr lang="de-DE" sz="1150" dirty="0" err="1">
                      <a:solidFill>
                        <a:schemeClr val="bg1">
                          <a:lumMod val="50000"/>
                        </a:schemeClr>
                      </a:solidFill>
                    </a:rPr>
                    <a:t>facility</a:t>
                  </a:r>
                  <a:r>
                    <a:rPr lang="de-DE" sz="1150" dirty="0">
                      <a:solidFill>
                        <a:schemeClr val="bg1">
                          <a:lumMod val="50000"/>
                        </a:schemeClr>
                      </a:solidFill>
                    </a:rPr>
                    <a:t> will rank super-super </a:t>
                  </a:r>
                  <a:r>
                    <a:rPr lang="de-DE" sz="1150" dirty="0" err="1">
                      <a:solidFill>
                        <a:schemeClr val="bg1">
                          <a:lumMod val="50000"/>
                        </a:schemeClr>
                      </a:solidFill>
                    </a:rPr>
                    <a:t>senior</a:t>
                  </a:r>
                  <a:r>
                    <a:rPr lang="de-DE" sz="1150" dirty="0">
                      <a:solidFill>
                        <a:schemeClr val="bg1">
                          <a:lumMod val="50000"/>
                        </a:schemeClr>
                      </a:solidFill>
                    </a:rPr>
                    <a:t> </a:t>
                  </a:r>
                  <a:r>
                    <a:rPr lang="de-DE" sz="1150" dirty="0" err="1">
                      <a:solidFill>
                        <a:schemeClr val="bg1">
                          <a:lumMod val="50000"/>
                        </a:schemeClr>
                      </a:solidFill>
                    </a:rPr>
                    <a:t>if</a:t>
                  </a:r>
                  <a:r>
                    <a:rPr lang="de-DE" sz="1150" dirty="0">
                      <a:solidFill>
                        <a:schemeClr val="bg1">
                          <a:lumMod val="50000"/>
                        </a:schemeClr>
                      </a:solidFill>
                    </a:rPr>
                    <a:t> </a:t>
                  </a:r>
                  <a:r>
                    <a:rPr lang="de-DE" sz="1150" dirty="0" err="1">
                      <a:solidFill>
                        <a:schemeClr val="bg1">
                          <a:lumMod val="50000"/>
                        </a:schemeClr>
                      </a:solidFill>
                    </a:rPr>
                    <a:t>agreed</a:t>
                  </a:r>
                  <a:r>
                    <a:rPr lang="de-DE" sz="1150" dirty="0">
                      <a:solidFill>
                        <a:schemeClr val="bg1">
                          <a:lumMod val="50000"/>
                        </a:schemeClr>
                      </a:solidFill>
                    </a:rPr>
                    <a:t> upon </a:t>
                  </a:r>
                  <a:r>
                    <a:rPr lang="de-DE" sz="1150" dirty="0" err="1">
                      <a:solidFill>
                        <a:schemeClr val="bg1">
                          <a:lumMod val="50000"/>
                        </a:schemeClr>
                      </a:solidFill>
                    </a:rPr>
                    <a:t>with</a:t>
                  </a:r>
                  <a:r>
                    <a:rPr lang="de-DE" sz="1150" dirty="0">
                      <a:solidFill>
                        <a:schemeClr val="bg1">
                          <a:lumMod val="50000"/>
                        </a:schemeClr>
                      </a:solidFill>
                    </a:rPr>
                    <a:t> </a:t>
                  </a:r>
                  <a:r>
                    <a:rPr lang="de-DE" sz="1150" dirty="0" err="1">
                      <a:solidFill>
                        <a:schemeClr val="bg1">
                          <a:lumMod val="50000"/>
                        </a:schemeClr>
                      </a:solidFill>
                    </a:rPr>
                    <a:t>administrator</a:t>
                  </a:r>
                  <a:r>
                    <a:rPr lang="de-DE" sz="1150" dirty="0">
                      <a:solidFill>
                        <a:schemeClr val="bg1">
                          <a:lumMod val="50000"/>
                        </a:schemeClr>
                      </a:solidFill>
                    </a:rPr>
                    <a:t> after </a:t>
                  </a:r>
                  <a:r>
                    <a:rPr lang="de-DE" sz="1150" dirty="0" err="1">
                      <a:solidFill>
                        <a:schemeClr val="bg1">
                          <a:lumMod val="50000"/>
                        </a:schemeClr>
                      </a:solidFill>
                    </a:rPr>
                    <a:t>opening</a:t>
                  </a:r>
                  <a:r>
                    <a:rPr lang="de-DE" sz="1150" dirty="0">
                      <a:solidFill>
                        <a:schemeClr val="bg1">
                          <a:lumMod val="50000"/>
                        </a:schemeClr>
                      </a:solidFill>
                    </a:rPr>
                    <a:t> of </a:t>
                  </a:r>
                  <a:r>
                    <a:rPr lang="de-DE" sz="1150" dirty="0" err="1">
                      <a:solidFill>
                        <a:schemeClr val="bg1">
                          <a:lumMod val="50000"/>
                        </a:schemeClr>
                      </a:solidFill>
                    </a:rPr>
                    <a:t>proceedings</a:t>
                  </a:r>
                  <a:r>
                    <a:rPr lang="de-DE" sz="1150" dirty="0">
                      <a:solidFill>
                        <a:schemeClr val="bg1">
                          <a:lumMod val="50000"/>
                        </a:schemeClr>
                      </a:solidFill>
                    </a:rPr>
                    <a:t> </a:t>
                  </a:r>
                  <a:r>
                    <a:rPr lang="de-DE" sz="1150" dirty="0" err="1">
                      <a:solidFill>
                        <a:schemeClr val="bg1">
                          <a:lumMod val="50000"/>
                        </a:schemeClr>
                      </a:solidFill>
                    </a:rPr>
                    <a:t>or</a:t>
                  </a:r>
                  <a:r>
                    <a:rPr lang="de-DE" sz="1150" dirty="0">
                      <a:solidFill>
                        <a:schemeClr val="bg1">
                          <a:lumMod val="50000"/>
                        </a:schemeClr>
                      </a:solidFill>
                    </a:rPr>
                    <a:t> </a:t>
                  </a:r>
                  <a:r>
                    <a:rPr lang="de-DE" sz="1150" dirty="0" err="1">
                      <a:solidFill>
                        <a:schemeClr val="bg1">
                          <a:lumMod val="50000"/>
                        </a:schemeClr>
                      </a:solidFill>
                    </a:rPr>
                    <a:t>prior</a:t>
                  </a:r>
                  <a:r>
                    <a:rPr lang="de-DE" sz="1150" dirty="0">
                      <a:solidFill>
                        <a:schemeClr val="bg1">
                          <a:lumMod val="50000"/>
                        </a:schemeClr>
                      </a:solidFill>
                    </a:rPr>
                    <a:t> </a:t>
                  </a:r>
                  <a:r>
                    <a:rPr lang="de-DE" sz="1150" dirty="0" err="1">
                      <a:solidFill>
                        <a:schemeClr val="bg1">
                          <a:lumMod val="50000"/>
                        </a:schemeClr>
                      </a:solidFill>
                    </a:rPr>
                    <a:t>to</a:t>
                  </a:r>
                  <a:r>
                    <a:rPr lang="de-DE" sz="1150" dirty="0">
                      <a:solidFill>
                        <a:schemeClr val="bg1">
                          <a:lumMod val="50000"/>
                        </a:schemeClr>
                      </a:solidFill>
                    </a:rPr>
                    <a:t> </a:t>
                  </a:r>
                  <a:r>
                    <a:rPr lang="de-DE" sz="1150" dirty="0" err="1">
                      <a:solidFill>
                        <a:schemeClr val="bg1">
                          <a:lumMod val="50000"/>
                        </a:schemeClr>
                      </a:solidFill>
                    </a:rPr>
                    <a:t>opening</a:t>
                  </a:r>
                  <a:r>
                    <a:rPr lang="de-DE" sz="1150" dirty="0">
                      <a:solidFill>
                        <a:schemeClr val="bg1">
                          <a:lumMod val="50000"/>
                        </a:schemeClr>
                      </a:solidFill>
                    </a:rPr>
                    <a:t> of </a:t>
                  </a:r>
                  <a:r>
                    <a:rPr lang="de-DE" sz="1150" dirty="0" err="1">
                      <a:solidFill>
                        <a:schemeClr val="bg1">
                          <a:lumMod val="50000"/>
                        </a:schemeClr>
                      </a:solidFill>
                    </a:rPr>
                    <a:t>proceedings</a:t>
                  </a:r>
                  <a:r>
                    <a:rPr lang="de-DE" sz="1150" dirty="0">
                      <a:solidFill>
                        <a:schemeClr val="bg1">
                          <a:lumMod val="50000"/>
                        </a:schemeClr>
                      </a:solidFill>
                    </a:rPr>
                    <a:t> </a:t>
                  </a:r>
                  <a:r>
                    <a:rPr lang="de-DE" sz="1150" dirty="0" err="1">
                      <a:solidFill>
                        <a:schemeClr val="bg1">
                          <a:lumMod val="50000"/>
                        </a:schemeClr>
                      </a:solidFill>
                    </a:rPr>
                    <a:t>with</a:t>
                  </a:r>
                  <a:r>
                    <a:rPr lang="de-DE" sz="1150" dirty="0">
                      <a:solidFill>
                        <a:schemeClr val="bg1">
                          <a:lumMod val="50000"/>
                        </a:schemeClr>
                      </a:solidFill>
                    </a:rPr>
                    <a:t> </a:t>
                  </a:r>
                  <a:r>
                    <a:rPr lang="de-DE" sz="1150" dirty="0" err="1">
                      <a:solidFill>
                        <a:schemeClr val="bg1">
                          <a:lumMod val="50000"/>
                        </a:schemeClr>
                      </a:solidFill>
                    </a:rPr>
                    <a:t>authorization</a:t>
                  </a:r>
                  <a:r>
                    <a:rPr lang="de-DE" sz="1150" dirty="0">
                      <a:solidFill>
                        <a:schemeClr val="bg1">
                          <a:lumMod val="50000"/>
                        </a:schemeClr>
                      </a:solidFill>
                    </a:rPr>
                    <a:t> of </a:t>
                  </a:r>
                  <a:r>
                    <a:rPr lang="de-DE" sz="1150" dirty="0" err="1">
                      <a:solidFill>
                        <a:schemeClr val="bg1">
                          <a:lumMod val="50000"/>
                        </a:schemeClr>
                      </a:solidFill>
                    </a:rPr>
                    <a:t>preliminary</a:t>
                  </a:r>
                  <a:r>
                    <a:rPr lang="de-DE" sz="1150" dirty="0">
                      <a:solidFill>
                        <a:schemeClr val="bg1">
                          <a:lumMod val="50000"/>
                        </a:schemeClr>
                      </a:solidFill>
                    </a:rPr>
                    <a:t> </a:t>
                  </a:r>
                  <a:r>
                    <a:rPr lang="de-DE" sz="1150" dirty="0" err="1">
                      <a:solidFill>
                        <a:schemeClr val="bg1">
                          <a:lumMod val="50000"/>
                        </a:schemeClr>
                      </a:solidFill>
                    </a:rPr>
                    <a:t>administrator</a:t>
                  </a:r>
                  <a:r>
                    <a:rPr lang="de-DE" sz="1150" dirty="0">
                      <a:solidFill>
                        <a:schemeClr val="bg1">
                          <a:lumMod val="50000"/>
                        </a:schemeClr>
                      </a:solidFill>
                    </a:rPr>
                    <a:t> </a:t>
                  </a:r>
                  <a:r>
                    <a:rPr lang="de-DE" sz="1150" dirty="0" err="1">
                      <a:solidFill>
                        <a:schemeClr val="bg1">
                          <a:lumMod val="50000"/>
                        </a:schemeClr>
                      </a:solidFill>
                    </a:rPr>
                    <a:t>by</a:t>
                  </a:r>
                  <a:r>
                    <a:rPr lang="de-DE" sz="1150" dirty="0">
                      <a:solidFill>
                        <a:schemeClr val="bg1">
                          <a:lumMod val="50000"/>
                        </a:schemeClr>
                      </a:solidFill>
                    </a:rPr>
                    <a:t> </a:t>
                  </a:r>
                  <a:r>
                    <a:rPr lang="de-DE" sz="1150" dirty="0" err="1">
                      <a:solidFill>
                        <a:schemeClr val="bg1">
                          <a:lumMod val="50000"/>
                        </a:schemeClr>
                      </a:solidFill>
                    </a:rPr>
                    <a:t>court</a:t>
                  </a:r>
                  <a:endParaRPr lang="de-DE" sz="1150" dirty="0">
                    <a:solidFill>
                      <a:schemeClr val="bg1">
                        <a:lumMod val="50000"/>
                      </a:schemeClr>
                    </a:solidFill>
                  </a:endParaRP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de-DE" sz="1150" dirty="0" err="1">
                      <a:solidFill>
                        <a:schemeClr val="bg1">
                          <a:lumMod val="50000"/>
                        </a:schemeClr>
                      </a:solidFill>
                    </a:rPr>
                    <a:t>credit</a:t>
                  </a:r>
                  <a:r>
                    <a:rPr lang="de-DE" sz="1150" dirty="0">
                      <a:solidFill>
                        <a:schemeClr val="bg1">
                          <a:lumMod val="50000"/>
                        </a:schemeClr>
                      </a:solidFill>
                    </a:rPr>
                    <a:t> </a:t>
                  </a:r>
                  <a:r>
                    <a:rPr lang="de-DE" sz="1150" dirty="0" err="1">
                      <a:solidFill>
                        <a:schemeClr val="bg1">
                          <a:lumMod val="50000"/>
                        </a:schemeClr>
                      </a:solidFill>
                    </a:rPr>
                    <a:t>facility</a:t>
                  </a:r>
                  <a:r>
                    <a:rPr lang="de-DE" sz="1150" dirty="0">
                      <a:solidFill>
                        <a:schemeClr val="bg1">
                          <a:lumMod val="50000"/>
                        </a:schemeClr>
                      </a:solidFill>
                    </a:rPr>
                    <a:t> will rank super-senior in a subsequent </a:t>
                  </a:r>
                  <a:r>
                    <a:rPr lang="de-DE" sz="1150" dirty="0" err="1">
                      <a:solidFill>
                        <a:schemeClr val="bg1">
                          <a:lumMod val="50000"/>
                        </a:schemeClr>
                      </a:solidFill>
                    </a:rPr>
                    <a:t>insolvency</a:t>
                  </a:r>
                  <a:r>
                    <a:rPr lang="de-DE" sz="1150" dirty="0">
                      <a:solidFill>
                        <a:schemeClr val="bg1">
                          <a:lumMod val="50000"/>
                        </a:schemeClr>
                      </a:solidFill>
                    </a:rPr>
                    <a:t> </a:t>
                  </a:r>
                  <a:r>
                    <a:rPr lang="de-DE" sz="1150" dirty="0" err="1">
                      <a:solidFill>
                        <a:schemeClr val="bg1">
                          <a:lumMod val="50000"/>
                        </a:schemeClr>
                      </a:solidFill>
                    </a:rPr>
                    <a:t>proceeding</a:t>
                  </a:r>
                  <a:r>
                    <a:rPr lang="de-DE" sz="1150" dirty="0">
                      <a:solidFill>
                        <a:schemeClr val="bg1">
                          <a:lumMod val="50000"/>
                        </a:schemeClr>
                      </a:solidFill>
                    </a:rPr>
                    <a:t> </a:t>
                  </a:r>
                  <a:r>
                    <a:rPr lang="de-DE" sz="1150" dirty="0" err="1">
                      <a:solidFill>
                        <a:schemeClr val="bg1">
                          <a:lumMod val="50000"/>
                        </a:schemeClr>
                      </a:solidFill>
                    </a:rPr>
                    <a:t>if</a:t>
                  </a:r>
                  <a:r>
                    <a:rPr lang="de-DE" sz="1150" dirty="0">
                      <a:solidFill>
                        <a:schemeClr val="bg1">
                          <a:lumMod val="50000"/>
                        </a:schemeClr>
                      </a:solidFill>
                    </a:rPr>
                    <a:t> </a:t>
                  </a:r>
                  <a:r>
                    <a:rPr lang="de-DE" sz="1150" dirty="0" err="1">
                      <a:solidFill>
                        <a:schemeClr val="bg1">
                          <a:lumMod val="50000"/>
                        </a:schemeClr>
                      </a:solidFill>
                    </a:rPr>
                    <a:t>agreed</a:t>
                  </a:r>
                  <a:r>
                    <a:rPr lang="de-DE" sz="1150" dirty="0">
                      <a:solidFill>
                        <a:schemeClr val="bg1">
                          <a:lumMod val="50000"/>
                        </a:schemeClr>
                      </a:solidFill>
                    </a:rPr>
                    <a:t> in </a:t>
                  </a:r>
                  <a:r>
                    <a:rPr lang="de-DE" sz="1150" dirty="0" err="1">
                      <a:solidFill>
                        <a:schemeClr val="bg1">
                          <a:lumMod val="50000"/>
                        </a:schemeClr>
                      </a:solidFill>
                    </a:rPr>
                    <a:t>insolvency</a:t>
                  </a:r>
                  <a:r>
                    <a:rPr lang="de-DE" sz="1150" dirty="0">
                      <a:solidFill>
                        <a:schemeClr val="bg1">
                          <a:lumMod val="50000"/>
                        </a:schemeClr>
                      </a:solidFill>
                    </a:rPr>
                    <a:t> plan</a:t>
                  </a:r>
                </a:p>
              </p:txBody>
            </p:sp>
            <p:sp>
              <p:nvSpPr>
                <p:cNvPr id="55" name="Text Box 11"/>
                <p:cNvSpPr txBox="1">
                  <a:spLocks noChangeArrowheads="1"/>
                </p:cNvSpPr>
                <p:nvPr/>
              </p:nvSpPr>
              <p:spPr bwMode="auto">
                <a:xfrm>
                  <a:off x="2085" y="2066"/>
                  <a:ext cx="3361" cy="783"/>
                </a:xfrm>
                <a:prstGeom prst="rect">
                  <a:avLst/>
                </a:prstGeom>
                <a:noFill/>
                <a:ln w="9360">
                  <a:solidFill>
                    <a:srgbClr val="999999"/>
                  </a:solidFill>
                  <a:round/>
                  <a:headEnd/>
                  <a:tailEnd/>
                </a:ln>
              </p:spPr>
              <p:txBody>
                <a:bodyPr lIns="147600" tIns="161640" rIns="147600" bIns="147600" anchor="ctr">
                  <a:prstTxWarp prst="textNoShape">
                    <a:avLst/>
                  </a:prstTxWarp>
                </a:bodyPr>
                <a:lstStyle/>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In The Netherlands no DIP.</a:t>
                  </a:r>
                  <a:br>
                    <a:rPr lang="en-GB" sz="1150" dirty="0">
                      <a:solidFill>
                        <a:schemeClr val="bg1">
                          <a:lumMod val="50000"/>
                        </a:schemeClr>
                      </a:solidFill>
                    </a:rPr>
                  </a:br>
                  <a:r>
                    <a:rPr lang="en-GB" sz="1150" dirty="0">
                      <a:solidFill>
                        <a:schemeClr val="bg1">
                          <a:lumMod val="50000"/>
                        </a:schemeClr>
                      </a:solidFill>
                    </a:rPr>
                    <a:t>In bankruptcy the administrator has sole authority, in suspension of payments joint authority with the management board.</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During pre-pack prior to insolvency proceedings the management board maintains full control.</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150" dirty="0">
                      <a:solidFill>
                        <a:schemeClr val="bg1">
                          <a:lumMod val="50000"/>
                        </a:schemeClr>
                      </a:solidFill>
                    </a:rPr>
                    <a:t>Legislative proposals and academic discussions about future DIP.</a:t>
                  </a:r>
                </a:p>
                <a:p>
                  <a:pPr marL="285750" indent="-285750">
                    <a:buClrTx/>
                    <a:buFont typeface="Wingdings" panose="05000000000000000000"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1150" dirty="0">
                    <a:solidFill>
                      <a:schemeClr val="bg1">
                        <a:lumMod val="50000"/>
                      </a:schemeClr>
                    </a:solidFill>
                  </a:endParaRPr>
                </a:p>
              </p:txBody>
            </p:sp>
          </p:grpSp>
          <p:grpSp>
            <p:nvGrpSpPr>
              <p:cNvPr id="48" name="Group 12"/>
              <p:cNvGrpSpPr>
                <a:grpSpLocks/>
              </p:cNvGrpSpPr>
              <p:nvPr/>
            </p:nvGrpSpPr>
            <p:grpSpPr bwMode="auto">
              <a:xfrm>
                <a:off x="3032125" y="2189163"/>
                <a:ext cx="184150" cy="3405187"/>
                <a:chOff x="1910" y="1379"/>
                <a:chExt cx="116" cy="2145"/>
              </a:xfrm>
            </p:grpSpPr>
            <p:sp>
              <p:nvSpPr>
                <p:cNvPr id="49" name="AutoShape 13"/>
                <p:cNvSpPr>
                  <a:spLocks noChangeArrowheads="1"/>
                </p:cNvSpPr>
                <p:nvPr/>
              </p:nvSpPr>
              <p:spPr bwMode="auto">
                <a:xfrm flipH="1">
                  <a:off x="1910" y="1379"/>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50" name="AutoShape 14"/>
                <p:cNvSpPr>
                  <a:spLocks noChangeArrowheads="1"/>
                </p:cNvSpPr>
                <p:nvPr/>
              </p:nvSpPr>
              <p:spPr bwMode="auto">
                <a:xfrm flipH="1">
                  <a:off x="1910" y="2125"/>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sp>
              <p:nvSpPr>
                <p:cNvPr id="51" name="AutoShape 15"/>
                <p:cNvSpPr>
                  <a:spLocks noChangeArrowheads="1"/>
                </p:cNvSpPr>
                <p:nvPr/>
              </p:nvSpPr>
              <p:spPr bwMode="auto">
                <a:xfrm flipH="1">
                  <a:off x="1910" y="2883"/>
                  <a:ext cx="116" cy="641"/>
                </a:xfrm>
                <a:prstGeom prst="leftArrow">
                  <a:avLst>
                    <a:gd name="adj1" fmla="val 100000"/>
                    <a:gd name="adj2" fmla="val 100000"/>
                  </a:avLst>
                </a:prstGeom>
                <a:solidFill>
                  <a:srgbClr val="EEEEEE"/>
                </a:solidFill>
                <a:ln w="9525">
                  <a:noFill/>
                  <a:round/>
                  <a:headEnd/>
                  <a:tailEnd/>
                </a:ln>
              </p:spPr>
              <p:txBody>
                <a:bodyPr wrap="none" anchor="ctr">
                  <a:prstTxWarp prst="textNoShape">
                    <a:avLst/>
                  </a:prstTxWarp>
                </a:bodyPr>
                <a:lstStyle/>
                <a:p>
                  <a:endParaRPr lang="de-DE"/>
                </a:p>
              </p:txBody>
            </p:sp>
          </p:grpSp>
        </p:grpSp>
        <p:pic>
          <p:nvPicPr>
            <p:cNvPr id="43" name="Grafik 4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210" y="2544228"/>
              <a:ext cx="506414" cy="331664"/>
            </a:xfrm>
            <a:prstGeom prst="rect">
              <a:avLst/>
            </a:prstGeom>
          </p:spPr>
        </p:pic>
        <p:pic>
          <p:nvPicPr>
            <p:cNvPr id="44" name="Grafik 4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211" y="3713295"/>
              <a:ext cx="506413" cy="337873"/>
            </a:xfrm>
            <a:prstGeom prst="rect">
              <a:avLst/>
            </a:prstGeom>
          </p:spPr>
        </p:pic>
        <p:pic>
          <p:nvPicPr>
            <p:cNvPr id="45" name="Grafik 4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11" y="4851006"/>
              <a:ext cx="506413" cy="363296"/>
            </a:xfrm>
            <a:prstGeom prst="rect">
              <a:avLst/>
            </a:prstGeom>
          </p:spPr>
        </p:pic>
      </p:grpSp>
    </p:spTree>
    <p:extLst>
      <p:ext uri="{BB962C8B-B14F-4D97-AF65-F5344CB8AC3E}">
        <p14:creationId xmlns:p14="http://schemas.microsoft.com/office/powerpoint/2010/main" val="113971158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3199883"/>
            <a:ext cx="8229600" cy="458233"/>
          </a:xfrm>
        </p:spPr>
        <p:txBody>
          <a:bodyPr>
            <a:normAutofit/>
          </a:bodyPr>
          <a:lstStyle/>
          <a:p>
            <a:r>
              <a:rPr lang="de-DE" sz="2400" b="1" dirty="0">
                <a:solidFill>
                  <a:srgbClr val="014E9E"/>
                </a:solidFill>
              </a:rPr>
              <a:t>VII. </a:t>
            </a:r>
            <a:r>
              <a:rPr lang="en-US" sz="2400" b="1" dirty="0">
                <a:solidFill>
                  <a:srgbClr val="014E9E"/>
                </a:solidFill>
              </a:rPr>
              <a:t>Final remarks / Q&amp;A</a:t>
            </a:r>
            <a:endParaRPr lang="de-DE" sz="2400" dirty="0"/>
          </a:p>
        </p:txBody>
      </p:sp>
    </p:spTree>
    <p:extLst>
      <p:ext uri="{BB962C8B-B14F-4D97-AF65-F5344CB8AC3E}">
        <p14:creationId xmlns:p14="http://schemas.microsoft.com/office/powerpoint/2010/main" val="336812685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Lunch</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759450"/>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www.mcstayluby.ie</a:t>
            </a:r>
            <a:endParaRPr lang="en-US" sz="1800" dirty="0">
              <a:latin typeface="Verdana" charset="0"/>
              <a:cs typeface="Verdana" charset="0"/>
            </a:endParaRPr>
          </a:p>
        </p:txBody>
      </p:sp>
      <p:pic>
        <p:nvPicPr>
          <p:cNvPr id="7" name="Picture 3" descr="mcstay logo.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2638" y="4083050"/>
            <a:ext cx="5038725" cy="1479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123083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Afternoon Technical Session</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626813"/>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www.moonbeever.com</a:t>
            </a:r>
            <a:endParaRPr lang="en-US" sz="1800" dirty="0">
              <a:latin typeface="Verdana" charset="0"/>
              <a:cs typeface="Verdana" charset="0"/>
            </a:endParaRPr>
          </a:p>
        </p:txBody>
      </p:sp>
      <p:pic>
        <p:nvPicPr>
          <p:cNvPr id="3" name="Picture 2" descr="Moon Beever.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00" y="3918464"/>
            <a:ext cx="5715000" cy="1571625"/>
          </a:xfrm>
          <a:prstGeom prst="rect">
            <a:avLst/>
          </a:prstGeom>
        </p:spPr>
      </p:pic>
    </p:spTree>
    <p:extLst>
      <p:ext uri="{BB962C8B-B14F-4D97-AF65-F5344CB8AC3E}">
        <p14:creationId xmlns:p14="http://schemas.microsoft.com/office/powerpoint/2010/main" val="209919501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sz="4800" b="1" dirty="0"/>
              <a:t>Keynote speaker: </a:t>
            </a:r>
            <a:br>
              <a:rPr lang="en-GB" sz="4800" b="1" dirty="0"/>
            </a:br>
            <a:r>
              <a:rPr lang="en-GB" sz="4800" b="1" dirty="0"/>
              <a:t>José Manuel Durão Barroso </a:t>
            </a:r>
            <a:endParaRPr lang="en-US" sz="4800" b="1" dirty="0"/>
          </a:p>
        </p:txBody>
      </p:sp>
      <p:sp>
        <p:nvSpPr>
          <p:cNvPr id="3" name="Subtitle 2"/>
          <p:cNvSpPr>
            <a:spLocks noGrp="1"/>
          </p:cNvSpPr>
          <p:nvPr>
            <p:ph type="subTitle" idx="1"/>
          </p:nvPr>
        </p:nvSpPr>
        <p:spPr>
          <a:xfrm>
            <a:off x="171621" y="4118752"/>
            <a:ext cx="8800757" cy="2162849"/>
          </a:xfrm>
        </p:spPr>
        <p:txBody>
          <a:bodyPr rtlCol="0">
            <a:normAutofit lnSpcReduction="10000"/>
          </a:bodyPr>
          <a:lstStyle/>
          <a:p>
            <a:pPr fontAlgn="auto">
              <a:spcBef>
                <a:spcPts val="0"/>
              </a:spcBef>
              <a:spcAft>
                <a:spcPts val="1200"/>
              </a:spcAft>
              <a:defRPr/>
            </a:pPr>
            <a:r>
              <a:rPr lang="en-GB" sz="2400" dirty="0">
                <a:solidFill>
                  <a:srgbClr val="000000"/>
                </a:solidFill>
              </a:rPr>
              <a:t>Non-Executive Chairman </a:t>
            </a:r>
            <a:br>
              <a:rPr lang="en-GB" sz="2400" dirty="0">
                <a:solidFill>
                  <a:srgbClr val="000000"/>
                </a:solidFill>
              </a:rPr>
            </a:br>
            <a:r>
              <a:rPr lang="en-GB" sz="2400" dirty="0">
                <a:solidFill>
                  <a:srgbClr val="000000"/>
                </a:solidFill>
              </a:rPr>
              <a:t>of Goldman Sachs International</a:t>
            </a:r>
          </a:p>
          <a:p>
            <a:pPr fontAlgn="auto">
              <a:spcBef>
                <a:spcPts val="0"/>
              </a:spcBef>
              <a:spcAft>
                <a:spcPts val="1200"/>
              </a:spcAft>
              <a:defRPr/>
            </a:pPr>
            <a:r>
              <a:rPr lang="en-GB" sz="2400" dirty="0">
                <a:solidFill>
                  <a:srgbClr val="000000"/>
                </a:solidFill>
              </a:rPr>
              <a:t>Immediate Past President of the</a:t>
            </a:r>
            <a:br>
              <a:rPr lang="en-GB" sz="2400" dirty="0">
                <a:solidFill>
                  <a:srgbClr val="000000"/>
                </a:solidFill>
              </a:rPr>
            </a:br>
            <a:r>
              <a:rPr lang="en-GB" sz="2400" dirty="0">
                <a:solidFill>
                  <a:srgbClr val="000000"/>
                </a:solidFill>
              </a:rPr>
              <a:t>European Commission (2004-2014)</a:t>
            </a:r>
          </a:p>
          <a:p>
            <a:pPr fontAlgn="auto">
              <a:spcBef>
                <a:spcPts val="0"/>
              </a:spcBef>
              <a:spcAft>
                <a:spcPts val="1200"/>
              </a:spcAft>
              <a:defRPr/>
            </a:pPr>
            <a:r>
              <a:rPr lang="en-GB" sz="2400" dirty="0">
                <a:solidFill>
                  <a:srgbClr val="000000"/>
                </a:solidFill>
              </a:rPr>
              <a:t>Past Prime Minister of Portugal (2002-2004), Portugal</a:t>
            </a:r>
          </a:p>
        </p:txBody>
      </p:sp>
    </p:spTree>
    <p:extLst>
      <p:ext uri="{BB962C8B-B14F-4D97-AF65-F5344CB8AC3E}">
        <p14:creationId xmlns:p14="http://schemas.microsoft.com/office/powerpoint/2010/main" val="98353353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844675"/>
            <a:ext cx="7772400" cy="1470025"/>
          </a:xfrm>
        </p:spPr>
        <p:txBody>
          <a:bodyPr>
            <a:normAutofit fontScale="90000"/>
          </a:bodyPr>
          <a:lstStyle/>
          <a:p>
            <a:pPr eaLnBrk="1" hangingPunct="1"/>
            <a:r>
              <a:rPr lang="en-US" b="1" dirty="0"/>
              <a:t>A European Outlook:</a:t>
            </a:r>
            <a:br>
              <a:rPr lang="en-US" b="1" dirty="0"/>
            </a:br>
            <a:r>
              <a:rPr lang="en-US" b="1" dirty="0"/>
              <a:t>Pre-insolvency proceedings and the recast Insolvency Regulation</a:t>
            </a:r>
          </a:p>
        </p:txBody>
      </p:sp>
      <p:sp>
        <p:nvSpPr>
          <p:cNvPr id="3" name="Subtitle 2"/>
          <p:cNvSpPr>
            <a:spLocks noGrp="1"/>
          </p:cNvSpPr>
          <p:nvPr>
            <p:ph type="subTitle" idx="1"/>
          </p:nvPr>
        </p:nvSpPr>
        <p:spPr>
          <a:xfrm>
            <a:off x="252413" y="3465319"/>
            <a:ext cx="8647112" cy="1752600"/>
          </a:xfrm>
        </p:spPr>
        <p:txBody>
          <a:bodyPr rtlCol="0">
            <a:noAutofit/>
          </a:bodyPr>
          <a:lstStyle/>
          <a:p>
            <a:pPr>
              <a:spcBef>
                <a:spcPts val="0"/>
              </a:spcBef>
              <a:defRPr/>
            </a:pPr>
            <a:endParaRPr lang="en-US" b="1" dirty="0"/>
          </a:p>
          <a:p>
            <a:pPr>
              <a:spcBef>
                <a:spcPts val="0"/>
              </a:spcBef>
              <a:defRPr/>
            </a:pPr>
            <a:r>
              <a:rPr lang="en-US" sz="2800" dirty="0">
                <a:solidFill>
                  <a:srgbClr val="000000"/>
                </a:solidFill>
              </a:rPr>
              <a:t>Reinhard </a:t>
            </a:r>
            <a:r>
              <a:rPr lang="en-US" sz="2800" dirty="0" err="1">
                <a:solidFill>
                  <a:srgbClr val="000000"/>
                </a:solidFill>
              </a:rPr>
              <a:t>Dammann</a:t>
            </a:r>
            <a:r>
              <a:rPr lang="en-US" sz="2800" dirty="0">
                <a:solidFill>
                  <a:srgbClr val="000000"/>
                </a:solidFill>
              </a:rPr>
              <a:t> (Clifford Chance)</a:t>
            </a:r>
          </a:p>
          <a:p>
            <a:pPr>
              <a:spcBef>
                <a:spcPts val="0"/>
              </a:spcBef>
              <a:defRPr/>
            </a:pPr>
            <a:r>
              <a:rPr lang="en-GB" sz="2800" dirty="0" err="1">
                <a:solidFill>
                  <a:srgbClr val="000000"/>
                </a:solidFill>
              </a:rPr>
              <a:t>Bartłomiej</a:t>
            </a:r>
            <a:r>
              <a:rPr lang="en-GB" sz="2800" dirty="0">
                <a:solidFill>
                  <a:srgbClr val="000000"/>
                </a:solidFill>
              </a:rPr>
              <a:t> </a:t>
            </a:r>
            <a:r>
              <a:rPr lang="en-GB" sz="2800" dirty="0" err="1">
                <a:solidFill>
                  <a:srgbClr val="000000"/>
                </a:solidFill>
              </a:rPr>
              <a:t>Kurcz</a:t>
            </a:r>
            <a:r>
              <a:rPr lang="en-GB" sz="2800" dirty="0">
                <a:solidFill>
                  <a:srgbClr val="000000"/>
                </a:solidFill>
              </a:rPr>
              <a:t> (European Commission)</a:t>
            </a:r>
            <a:br>
              <a:rPr lang="en-US" sz="2800" dirty="0">
                <a:solidFill>
                  <a:srgbClr val="000000"/>
                </a:solidFill>
              </a:rPr>
            </a:br>
            <a:r>
              <a:rPr lang="en-US" sz="2800" dirty="0">
                <a:solidFill>
                  <a:srgbClr val="000000"/>
                </a:solidFill>
              </a:rPr>
              <a:t>Stathis Potamitis (</a:t>
            </a:r>
            <a:r>
              <a:rPr lang="en-US" sz="2800" dirty="0" err="1">
                <a:solidFill>
                  <a:srgbClr val="000000"/>
                </a:solidFill>
              </a:rPr>
              <a:t>PotamitisVekris</a:t>
            </a:r>
            <a:r>
              <a:rPr lang="en-US" sz="2800" dirty="0">
                <a:solidFill>
                  <a:srgbClr val="000000"/>
                </a:solidFill>
              </a:rPr>
              <a:t>)</a:t>
            </a:r>
          </a:p>
          <a:p>
            <a:pPr>
              <a:spcBef>
                <a:spcPts val="0"/>
              </a:spcBef>
              <a:defRPr/>
            </a:pPr>
            <a:r>
              <a:rPr lang="en-US" sz="2800" dirty="0">
                <a:solidFill>
                  <a:srgbClr val="000000"/>
                </a:solidFill>
              </a:rPr>
              <a:t>Ben Schuijling (Radboud University)</a:t>
            </a:r>
          </a:p>
          <a:p>
            <a:pPr>
              <a:spcBef>
                <a:spcPts val="0"/>
              </a:spcBef>
              <a:defRPr/>
            </a:pPr>
            <a:endParaRPr lang="en-US" dirty="0"/>
          </a:p>
          <a:p>
            <a:pPr>
              <a:spcBef>
                <a:spcPts val="0"/>
              </a:spcBef>
              <a:defRPr/>
            </a:pPr>
            <a:endParaRPr lang="en-US" dirty="0"/>
          </a:p>
        </p:txBody>
      </p:sp>
    </p:spTree>
    <p:extLst>
      <p:ext uri="{BB962C8B-B14F-4D97-AF65-F5344CB8AC3E}">
        <p14:creationId xmlns:p14="http://schemas.microsoft.com/office/powerpoint/2010/main" val="153689674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5"/>
          <p:cNvSpPr>
            <a:spLocks noGrp="1" noChangeArrowheads="1"/>
          </p:cNvSpPr>
          <p:nvPr>
            <p:ph type="ctrTitle"/>
          </p:nvPr>
        </p:nvSpPr>
        <p:spPr>
          <a:xfrm>
            <a:off x="468313" y="1773238"/>
            <a:ext cx="8567737" cy="2087562"/>
          </a:xfrm>
        </p:spPr>
        <p:txBody>
          <a:bodyPr/>
          <a:lstStyle/>
          <a:p>
            <a:br>
              <a:rPr lang="fr-BE" altLang="en-US" sz="2400" dirty="0"/>
            </a:br>
            <a:br>
              <a:rPr lang="fr-BE" altLang="en-US" sz="3200" dirty="0"/>
            </a:br>
            <a:br>
              <a:rPr lang="fr-BE" altLang="en-US" sz="3200" dirty="0"/>
            </a:br>
            <a:r>
              <a:rPr lang="fr-BE" altLang="en-US" sz="4000" b="1" dirty="0" err="1"/>
              <a:t>Insolvency</a:t>
            </a:r>
            <a:r>
              <a:rPr lang="fr-BE" altLang="en-US" sz="4000" b="1" dirty="0"/>
              <a:t> at EU </a:t>
            </a:r>
            <a:r>
              <a:rPr lang="fr-BE" altLang="en-US" sz="4000" b="1" dirty="0" err="1"/>
              <a:t>level</a:t>
            </a:r>
            <a:r>
              <a:rPr lang="fr-BE" altLang="en-US" sz="4000" b="1" dirty="0"/>
              <a:t> – </a:t>
            </a:r>
            <a:r>
              <a:rPr lang="fr-BE" altLang="en-US" sz="4000" b="1" dirty="0" err="1"/>
              <a:t>step</a:t>
            </a:r>
            <a:r>
              <a:rPr lang="fr-BE" altLang="en-US" sz="4000" b="1" dirty="0"/>
              <a:t> by </a:t>
            </a:r>
            <a:r>
              <a:rPr lang="fr-BE" altLang="en-US" sz="4000" b="1" dirty="0" err="1"/>
              <a:t>step</a:t>
            </a:r>
            <a:br>
              <a:rPr lang="en-GB" altLang="en-US" sz="3200" dirty="0"/>
            </a:br>
            <a:br>
              <a:rPr lang="en-GB" altLang="en-US" sz="3200" dirty="0"/>
            </a:br>
            <a:br>
              <a:rPr lang="fr-BE" altLang="en-US" sz="3200" dirty="0"/>
            </a:br>
            <a:br>
              <a:rPr lang="fr-BE" altLang="en-US" sz="3200" dirty="0"/>
            </a:br>
            <a:endParaRPr lang="en-GB" altLang="en-US" sz="3200" dirty="0"/>
          </a:p>
        </p:txBody>
      </p:sp>
      <p:sp>
        <p:nvSpPr>
          <p:cNvPr id="3075" name="Rectangle 6"/>
          <p:cNvSpPr>
            <a:spLocks noGrp="1" noChangeArrowheads="1"/>
          </p:cNvSpPr>
          <p:nvPr>
            <p:ph type="subTitle" idx="1"/>
          </p:nvPr>
        </p:nvSpPr>
        <p:spPr>
          <a:xfrm>
            <a:off x="468313" y="4076700"/>
            <a:ext cx="8424862" cy="1873250"/>
          </a:xfrm>
        </p:spPr>
        <p:txBody>
          <a:bodyPr/>
          <a:lstStyle/>
          <a:p>
            <a:pPr algn="just" eaLnBrk="1" hangingPunct="1"/>
            <a:endParaRPr lang="fr-BE" altLang="en-US" sz="2000" dirty="0"/>
          </a:p>
          <a:p>
            <a:pPr algn="just" eaLnBrk="1" hangingPunct="1"/>
            <a:endParaRPr lang="en-US" altLang="en-US" sz="2000" dirty="0"/>
          </a:p>
          <a:p>
            <a:pPr eaLnBrk="1" hangingPunct="1"/>
            <a:r>
              <a:rPr lang="en-US" altLang="en-US" b="1" dirty="0" err="1">
                <a:solidFill>
                  <a:schemeClr val="bg1">
                    <a:lumMod val="50000"/>
                  </a:schemeClr>
                </a:solidFill>
              </a:rPr>
              <a:t>Dr</a:t>
            </a:r>
            <a:r>
              <a:rPr lang="en-US" altLang="en-US" b="1" dirty="0">
                <a:solidFill>
                  <a:schemeClr val="bg1">
                    <a:lumMod val="50000"/>
                  </a:schemeClr>
                </a:solidFill>
              </a:rPr>
              <a:t> </a:t>
            </a:r>
            <a:r>
              <a:rPr lang="en-US" altLang="en-US" b="1" dirty="0" err="1">
                <a:solidFill>
                  <a:schemeClr val="bg1">
                    <a:lumMod val="50000"/>
                  </a:schemeClr>
                </a:solidFill>
              </a:rPr>
              <a:t>Bartlomiej</a:t>
            </a:r>
            <a:r>
              <a:rPr lang="en-US" altLang="en-US" b="1" dirty="0">
                <a:solidFill>
                  <a:schemeClr val="bg1">
                    <a:lumMod val="50000"/>
                  </a:schemeClr>
                </a:solidFill>
              </a:rPr>
              <a:t> </a:t>
            </a:r>
            <a:r>
              <a:rPr lang="en-US" altLang="en-US" b="1" dirty="0" err="1">
                <a:solidFill>
                  <a:schemeClr val="bg1">
                    <a:lumMod val="50000"/>
                  </a:schemeClr>
                </a:solidFill>
              </a:rPr>
              <a:t>Kurcz</a:t>
            </a:r>
            <a:endParaRPr lang="en-US" altLang="en-US" b="1" dirty="0">
              <a:solidFill>
                <a:schemeClr val="bg1">
                  <a:lumMod val="50000"/>
                </a:schemeClr>
              </a:solidFill>
            </a:endParaRPr>
          </a:p>
          <a:p>
            <a:pPr eaLnBrk="1" hangingPunct="1"/>
            <a:r>
              <a:rPr lang="en-US" altLang="en-US" sz="2000" b="1" dirty="0"/>
              <a:t>DG Justice &amp; Consumers</a:t>
            </a:r>
          </a:p>
          <a:p>
            <a:pPr algn="just" eaLnBrk="1" hangingPunct="1"/>
            <a:endParaRPr lang="fr-BE" altLang="en-US" sz="1800" i="1" dirty="0"/>
          </a:p>
          <a:p>
            <a:pPr eaLnBrk="1" hangingPunct="1"/>
            <a:r>
              <a:rPr lang="fr-BE" altLang="en-US" sz="1800" i="1" dirty="0"/>
              <a:t>						</a:t>
            </a:r>
            <a:endParaRPr lang="en-GB" altLang="en-US" sz="1800" i="1" dirty="0"/>
          </a:p>
        </p:txBody>
      </p:sp>
    </p:spTree>
    <p:extLst>
      <p:ext uri="{BB962C8B-B14F-4D97-AF65-F5344CB8AC3E}">
        <p14:creationId xmlns:p14="http://schemas.microsoft.com/office/powerpoint/2010/main" val="321788062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Content Placeholder 2"/>
          <p:cNvSpPr>
            <a:spLocks noGrp="1"/>
          </p:cNvSpPr>
          <p:nvPr>
            <p:ph idx="1"/>
          </p:nvPr>
        </p:nvSpPr>
        <p:spPr>
          <a:xfrm>
            <a:off x="457200" y="2152720"/>
            <a:ext cx="8229600" cy="3151187"/>
          </a:xfrm>
        </p:spPr>
        <p:txBody>
          <a:bodyPr/>
          <a:lstStyle/>
          <a:p>
            <a:pPr marL="0" indent="0">
              <a:buNone/>
            </a:pPr>
            <a:r>
              <a:rPr lang="en-GB" altLang="nl-NL" dirty="0"/>
              <a:t>Insolvency traditionally the competence of Member States</a:t>
            </a:r>
          </a:p>
          <a:p>
            <a:endParaRPr lang="en-GB" altLang="nl-NL" dirty="0"/>
          </a:p>
          <a:p>
            <a:pPr marL="0" indent="0">
              <a:buNone/>
            </a:pPr>
            <a:r>
              <a:rPr lang="en-GB" altLang="nl-NL" dirty="0"/>
              <a:t>But the growth in Europe cannot be achieved without a new insolvency culture which looks at business failure as an opportunity and helps viable businesses and natural persons in distress. </a:t>
            </a:r>
          </a:p>
        </p:txBody>
      </p:sp>
    </p:spTree>
    <p:extLst>
      <p:ext uri="{BB962C8B-B14F-4D97-AF65-F5344CB8AC3E}">
        <p14:creationId xmlns:p14="http://schemas.microsoft.com/office/powerpoint/2010/main" val="9089632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GB" altLang="nl-NL"/>
              <a:t>Change of culture – step by step</a:t>
            </a:r>
          </a:p>
        </p:txBody>
      </p:sp>
      <p:sp>
        <p:nvSpPr>
          <p:cNvPr id="5123" name="Content Placeholder 2"/>
          <p:cNvSpPr>
            <a:spLocks noGrp="1"/>
          </p:cNvSpPr>
          <p:nvPr>
            <p:ph idx="1"/>
          </p:nvPr>
        </p:nvSpPr>
        <p:spPr/>
        <p:txBody>
          <a:bodyPr/>
          <a:lstStyle/>
          <a:p>
            <a:pPr marL="0" indent="0">
              <a:buNone/>
            </a:pPr>
            <a:r>
              <a:rPr lang="en-GB" altLang="nl-NL" dirty="0"/>
              <a:t>1) Conflict of laws instrument – </a:t>
            </a:r>
            <a:r>
              <a:rPr lang="en-GB" altLang="nl-NL" b="1" dirty="0"/>
              <a:t>EU Insolvency Regulation</a:t>
            </a:r>
            <a:r>
              <a:rPr lang="en-GB" altLang="nl-NL" dirty="0"/>
              <a:t>. </a:t>
            </a:r>
          </a:p>
          <a:p>
            <a:endParaRPr lang="en-GB" altLang="nl-NL" dirty="0"/>
          </a:p>
          <a:p>
            <a:pPr marL="0" indent="0">
              <a:buNone/>
            </a:pPr>
            <a:r>
              <a:rPr lang="en-GB" altLang="nl-NL" dirty="0"/>
              <a:t>2) </a:t>
            </a:r>
            <a:r>
              <a:rPr lang="en-GB" altLang="nl-NL" b="1" dirty="0"/>
              <a:t>2014 Recommendation </a:t>
            </a:r>
            <a:r>
              <a:rPr lang="en-GB" altLang="nl-NL" dirty="0"/>
              <a:t>on a new approach to business failure and insolvency addressed to the Member States. </a:t>
            </a:r>
          </a:p>
        </p:txBody>
      </p:sp>
    </p:spTree>
    <p:extLst>
      <p:ext uri="{BB962C8B-B14F-4D97-AF65-F5344CB8AC3E}">
        <p14:creationId xmlns:p14="http://schemas.microsoft.com/office/powerpoint/2010/main" val="74987314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95288" y="1196975"/>
            <a:ext cx="8229600" cy="936625"/>
          </a:xfrm>
        </p:spPr>
        <p:txBody>
          <a:bodyPr/>
          <a:lstStyle/>
          <a:p>
            <a:pPr algn="ctr"/>
            <a:r>
              <a:rPr lang="en-GB" altLang="en-US" sz="2600"/>
              <a:t>Main elements of the Recommendation</a:t>
            </a:r>
          </a:p>
        </p:txBody>
      </p:sp>
      <p:sp>
        <p:nvSpPr>
          <p:cNvPr id="6147" name="Content Placeholder 2"/>
          <p:cNvSpPr>
            <a:spLocks noGrp="1"/>
          </p:cNvSpPr>
          <p:nvPr>
            <p:ph idx="1"/>
          </p:nvPr>
        </p:nvSpPr>
        <p:spPr>
          <a:xfrm>
            <a:off x="468313" y="2060575"/>
            <a:ext cx="8229600" cy="4248150"/>
          </a:xfrm>
        </p:spPr>
        <p:txBody>
          <a:bodyPr/>
          <a:lstStyle/>
          <a:p>
            <a:pPr marL="0" indent="0">
              <a:spcAft>
                <a:spcPts val="1200"/>
              </a:spcAft>
              <a:buFontTx/>
              <a:buNone/>
            </a:pPr>
            <a:r>
              <a:rPr lang="en-GB" altLang="en-US" sz="2200"/>
              <a:t>Recommendation on a new approach to business failure and insolvency, C(2014) 1500 final, 12.03.2014 </a:t>
            </a:r>
          </a:p>
          <a:p>
            <a:pPr lvl="1">
              <a:spcAft>
                <a:spcPts val="600"/>
              </a:spcAft>
            </a:pPr>
            <a:r>
              <a:rPr lang="en-GB" altLang="en-US" sz="2400"/>
              <a:t>Minimum standards on:</a:t>
            </a:r>
          </a:p>
          <a:p>
            <a:pPr lvl="1">
              <a:spcAft>
                <a:spcPts val="600"/>
              </a:spcAft>
            </a:pPr>
            <a:r>
              <a:rPr lang="en-GB" altLang="en-US" sz="2400" b="0"/>
              <a:t>preventive restructuring procedures enabling debtors in financial difficulty to restructure at an early stage with the objective of avoiding their insolvency, and</a:t>
            </a:r>
          </a:p>
          <a:p>
            <a:pPr lvl="1">
              <a:spcAft>
                <a:spcPts val="600"/>
              </a:spcAft>
            </a:pPr>
            <a:r>
              <a:rPr lang="en-GB" altLang="en-US" sz="2400" b="0"/>
              <a:t>discharge periods for honest bankrupt entrepreneurs which would allow them to have a second chance</a:t>
            </a:r>
          </a:p>
          <a:p>
            <a:pPr marL="0" indent="0">
              <a:buFontTx/>
              <a:buNone/>
            </a:pPr>
            <a:endParaRPr lang="en-GB" altLang="en-US" sz="2000" i="0"/>
          </a:p>
          <a:p>
            <a:pPr marL="0" indent="0">
              <a:buFontTx/>
              <a:buNone/>
            </a:pPr>
            <a:endParaRPr lang="en-GB" altLang="en-US"/>
          </a:p>
        </p:txBody>
      </p:sp>
    </p:spTree>
    <p:extLst>
      <p:ext uri="{BB962C8B-B14F-4D97-AF65-F5344CB8AC3E}">
        <p14:creationId xmlns:p14="http://schemas.microsoft.com/office/powerpoint/2010/main" val="29607907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1130300"/>
            <a:ext cx="8229600" cy="1143000"/>
          </a:xfrm>
        </p:spPr>
        <p:txBody>
          <a:bodyPr/>
          <a:lstStyle/>
          <a:p>
            <a:r>
              <a:rPr lang="en-GB" altLang="en-US" dirty="0"/>
              <a:t>Capital Markets Union</a:t>
            </a:r>
          </a:p>
        </p:txBody>
      </p:sp>
      <p:sp>
        <p:nvSpPr>
          <p:cNvPr id="7171" name="Content Placeholder 2"/>
          <p:cNvSpPr>
            <a:spLocks noGrp="1"/>
          </p:cNvSpPr>
          <p:nvPr>
            <p:ph idx="1"/>
          </p:nvPr>
        </p:nvSpPr>
        <p:spPr>
          <a:xfrm>
            <a:off x="539750" y="2205038"/>
            <a:ext cx="8229600" cy="3529012"/>
          </a:xfrm>
        </p:spPr>
        <p:txBody>
          <a:bodyPr/>
          <a:lstStyle/>
          <a:p>
            <a:r>
              <a:rPr lang="en-GB" altLang="en-US" i="0" dirty="0"/>
              <a:t>Convergence of insolvency and restructuring proceedings would facilitate greater legal certainty for cross-border investors and encourage the timely restructuring of viable companies in financial distress. </a:t>
            </a:r>
          </a:p>
          <a:p>
            <a:r>
              <a:rPr lang="en-GB" altLang="en-US" i="0" dirty="0"/>
              <a:t>The inefficiency and divergence of insolvency laws make it harder for investors to assess credit risk, particularly in cross-border investments </a:t>
            </a:r>
            <a:endParaRPr lang="en-GB" altLang="en-US" dirty="0"/>
          </a:p>
          <a:p>
            <a:endParaRPr lang="en-GB" altLang="en-US" dirty="0"/>
          </a:p>
        </p:txBody>
      </p:sp>
    </p:spTree>
    <p:extLst>
      <p:ext uri="{BB962C8B-B14F-4D97-AF65-F5344CB8AC3E}">
        <p14:creationId xmlns:p14="http://schemas.microsoft.com/office/powerpoint/2010/main" val="266493851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altLang="en-US" sz="2800" b="0" i="1" dirty="0"/>
              <a:t>Evaluation of Insolvency Recommendation </a:t>
            </a:r>
            <a:br>
              <a:rPr lang="en-US" altLang="en-US" b="0" i="1" dirty="0"/>
            </a:br>
            <a:endParaRPr lang="en-GB" altLang="en-US" dirty="0"/>
          </a:p>
        </p:txBody>
      </p:sp>
      <p:sp>
        <p:nvSpPr>
          <p:cNvPr id="8195" name="Content Placeholder 2"/>
          <p:cNvSpPr>
            <a:spLocks noGrp="1"/>
          </p:cNvSpPr>
          <p:nvPr>
            <p:ph idx="1"/>
          </p:nvPr>
        </p:nvSpPr>
        <p:spPr>
          <a:xfrm>
            <a:off x="457200" y="1744732"/>
            <a:ext cx="8229600" cy="3960813"/>
          </a:xfrm>
        </p:spPr>
        <p:txBody>
          <a:bodyPr/>
          <a:lstStyle/>
          <a:p>
            <a:pPr lvl="1">
              <a:spcAft>
                <a:spcPts val="600"/>
              </a:spcAft>
            </a:pPr>
            <a:endParaRPr lang="en-GB" altLang="en-US" b="0" dirty="0"/>
          </a:p>
          <a:p>
            <a:pPr lvl="1">
              <a:spcAft>
                <a:spcPts val="1200"/>
              </a:spcAft>
            </a:pPr>
            <a:r>
              <a:rPr lang="en-GB" altLang="en-US" b="0" dirty="0"/>
              <a:t>Reforms undertaken in a number of Member States, but only partial implementation of the Recommendation</a:t>
            </a:r>
          </a:p>
          <a:p>
            <a:pPr lvl="1">
              <a:spcAft>
                <a:spcPts val="1200"/>
              </a:spcAft>
            </a:pPr>
            <a:r>
              <a:rPr lang="en-GB" altLang="en-US" b="0" dirty="0"/>
              <a:t>Some Member States undertook reforms in corporate insolvency, whereas others in personal insolvency (bankruptcy)</a:t>
            </a:r>
          </a:p>
          <a:p>
            <a:pPr lvl="1">
              <a:spcAft>
                <a:spcPts val="1200"/>
              </a:spcAft>
            </a:pPr>
            <a:r>
              <a:rPr lang="en-GB" altLang="en-US" b="0" dirty="0"/>
              <a:t>Full summary available at: </a:t>
            </a:r>
            <a:r>
              <a:rPr lang="cs-CZ" altLang="en-US" u="sng" dirty="0">
                <a:hlinkClick r:id="rId2"/>
              </a:rPr>
              <a:t>http://ec.europa.eu/justice/civil/commercial/insolvency/index_en.htm</a:t>
            </a:r>
            <a:endParaRPr lang="en-GB" altLang="en-US" b="0" dirty="0"/>
          </a:p>
          <a:p>
            <a:endParaRPr lang="en-GB" altLang="en-US" dirty="0"/>
          </a:p>
        </p:txBody>
      </p:sp>
    </p:spTree>
    <p:extLst>
      <p:ext uri="{BB962C8B-B14F-4D97-AF65-F5344CB8AC3E}">
        <p14:creationId xmlns:p14="http://schemas.microsoft.com/office/powerpoint/2010/main" val="234704486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GB" altLang="nl-NL" dirty="0"/>
              <a:t>New initiative</a:t>
            </a:r>
          </a:p>
        </p:txBody>
      </p:sp>
      <p:sp>
        <p:nvSpPr>
          <p:cNvPr id="9219" name="Content Placeholder 2"/>
          <p:cNvSpPr>
            <a:spLocks noGrp="1"/>
          </p:cNvSpPr>
          <p:nvPr>
            <p:ph idx="1"/>
          </p:nvPr>
        </p:nvSpPr>
        <p:spPr/>
        <p:txBody>
          <a:bodyPr/>
          <a:lstStyle/>
          <a:p>
            <a:pPr marL="0" indent="0" algn="just">
              <a:buNone/>
            </a:pPr>
            <a:r>
              <a:rPr lang="en-GB" altLang="nl-NL" dirty="0"/>
              <a:t>Announcement in CMU in 2015 - the Commission will put forward a legislative initiative on business insolvency, including early restructuring and second chance, drawing on the experience of the Recommendation</a:t>
            </a:r>
          </a:p>
        </p:txBody>
      </p:sp>
    </p:spTree>
    <p:extLst>
      <p:ext uri="{BB962C8B-B14F-4D97-AF65-F5344CB8AC3E}">
        <p14:creationId xmlns:p14="http://schemas.microsoft.com/office/powerpoint/2010/main" val="329261476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nl-NL"/>
              <a:t>New initiative</a:t>
            </a:r>
          </a:p>
        </p:txBody>
      </p:sp>
      <p:sp>
        <p:nvSpPr>
          <p:cNvPr id="10243" name="Content Placeholder 2"/>
          <p:cNvSpPr>
            <a:spLocks noGrp="1"/>
          </p:cNvSpPr>
          <p:nvPr>
            <p:ph idx="1"/>
          </p:nvPr>
        </p:nvSpPr>
        <p:spPr/>
        <p:txBody>
          <a:bodyPr/>
          <a:lstStyle/>
          <a:p>
            <a:r>
              <a:rPr lang="en-GB" altLang="nl-NL" dirty="0"/>
              <a:t>Focus on:</a:t>
            </a:r>
          </a:p>
          <a:p>
            <a:pPr marL="0" indent="0">
              <a:buNone/>
            </a:pPr>
            <a:r>
              <a:rPr lang="en-GB" altLang="nl-NL" dirty="0"/>
              <a:t> - business restructuring</a:t>
            </a:r>
          </a:p>
          <a:p>
            <a:pPr marL="0" indent="0">
              <a:buNone/>
            </a:pPr>
            <a:r>
              <a:rPr lang="en-GB" altLang="nl-NL" dirty="0"/>
              <a:t> - second chance (debt discharge)</a:t>
            </a:r>
          </a:p>
        </p:txBody>
      </p:sp>
    </p:spTree>
    <p:extLst>
      <p:ext uri="{BB962C8B-B14F-4D97-AF65-F5344CB8AC3E}">
        <p14:creationId xmlns:p14="http://schemas.microsoft.com/office/powerpoint/2010/main" val="185720672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tLang="nl-NL"/>
              <a:t>Flanking measures</a:t>
            </a:r>
          </a:p>
        </p:txBody>
      </p:sp>
      <p:sp>
        <p:nvSpPr>
          <p:cNvPr id="11267" name="Content Placeholder 2"/>
          <p:cNvSpPr>
            <a:spLocks noGrp="1"/>
          </p:cNvSpPr>
          <p:nvPr>
            <p:ph idx="1"/>
          </p:nvPr>
        </p:nvSpPr>
        <p:spPr/>
        <p:txBody>
          <a:bodyPr/>
          <a:lstStyle/>
          <a:p>
            <a:r>
              <a:rPr lang="en-GB" altLang="nl-NL" dirty="0"/>
              <a:t>benchmarking loan enforcement, including insolvency frameworks </a:t>
            </a:r>
          </a:p>
          <a:p>
            <a:r>
              <a:rPr lang="en-GB" altLang="nl-NL" dirty="0"/>
              <a:t>establish a reliable system of collecting data at EU level</a:t>
            </a:r>
          </a:p>
          <a:p>
            <a:r>
              <a:rPr lang="en-GB" altLang="nl-NL" dirty="0"/>
              <a:t>study on loan enforcement</a:t>
            </a:r>
          </a:p>
          <a:p>
            <a:endParaRPr lang="en-GB" altLang="nl-NL" dirty="0"/>
          </a:p>
        </p:txBody>
      </p:sp>
    </p:spTree>
    <p:extLst>
      <p:ext uri="{BB962C8B-B14F-4D97-AF65-F5344CB8AC3E}">
        <p14:creationId xmlns:p14="http://schemas.microsoft.com/office/powerpoint/2010/main" val="380674637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altLang="nl-NL"/>
              <a:t>Holistic approach to insolvency</a:t>
            </a:r>
          </a:p>
        </p:txBody>
      </p:sp>
      <p:sp>
        <p:nvSpPr>
          <p:cNvPr id="12291" name="Content Placeholder 2"/>
          <p:cNvSpPr>
            <a:spLocks noGrp="1"/>
          </p:cNvSpPr>
          <p:nvPr>
            <p:ph idx="1"/>
          </p:nvPr>
        </p:nvSpPr>
        <p:spPr>
          <a:xfrm>
            <a:off x="457200" y="2492375"/>
            <a:ext cx="8229600" cy="3889375"/>
          </a:xfrm>
        </p:spPr>
        <p:txBody>
          <a:bodyPr/>
          <a:lstStyle/>
          <a:p>
            <a:pPr marL="0" indent="0">
              <a:buNone/>
            </a:pPr>
            <a:r>
              <a:rPr lang="en-GB" altLang="nl-NL" dirty="0"/>
              <a:t>- Questions of jurisdiction and applicable law </a:t>
            </a:r>
          </a:p>
          <a:p>
            <a:pPr marL="0" indent="0">
              <a:buNone/>
            </a:pPr>
            <a:r>
              <a:rPr lang="en-GB" altLang="nl-NL" dirty="0"/>
              <a:t>-  Problems arising before companies are technically insolvent or are insolvent but can be saved </a:t>
            </a:r>
          </a:p>
          <a:p>
            <a:pPr marL="0" indent="0">
              <a:buNone/>
            </a:pPr>
            <a:r>
              <a:rPr lang="en-GB" altLang="nl-NL" dirty="0"/>
              <a:t>- swiftly deal with insolvent companies and their debts  (preparatory work)</a:t>
            </a:r>
          </a:p>
          <a:p>
            <a:pPr marL="0" indent="0">
              <a:buNone/>
            </a:pPr>
            <a:r>
              <a:rPr lang="en-GB" altLang="nl-NL" dirty="0"/>
              <a:t>- offer a possibility of a fresh start of economic activity </a:t>
            </a:r>
          </a:p>
        </p:txBody>
      </p:sp>
      <p:pic>
        <p:nvPicPr>
          <p:cNvPr id="12293"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27988" y="2616200"/>
            <a:ext cx="366712"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2256" y="4201146"/>
            <a:ext cx="366713"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12164" y="6278217"/>
            <a:ext cx="366713"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351087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838200" y="1995294"/>
            <a:ext cx="7772400" cy="1470025"/>
          </a:xfrm>
        </p:spPr>
        <p:txBody>
          <a:bodyPr>
            <a:normAutofit fontScale="90000"/>
          </a:bodyPr>
          <a:lstStyle/>
          <a:p>
            <a:pPr lvl="0" defTabSz="914400">
              <a:defRPr/>
            </a:pPr>
            <a:br>
              <a:rPr lang="en-GB" b="1" dirty="0"/>
            </a:br>
            <a:br>
              <a:rPr lang="en-US" altLang="nl-NL" b="1" dirty="0"/>
            </a:br>
            <a:r>
              <a:rPr lang="en-GB" sz="4000" b="1" dirty="0"/>
              <a:t>Recast Insolvency Regulation:</a:t>
            </a:r>
            <a:br>
              <a:rPr lang="en-GB" sz="4000" b="1" dirty="0"/>
            </a:br>
            <a:r>
              <a:rPr lang="en-GB" sz="3600" b="1" dirty="0"/>
              <a:t>Moratorium on secondary proceedings</a:t>
            </a:r>
            <a:br>
              <a:rPr lang="en-GB" sz="3600" b="1" dirty="0"/>
            </a:br>
            <a:r>
              <a:rPr lang="en-GB" sz="3600" b="1" dirty="0"/>
              <a:t>&amp;</a:t>
            </a:r>
            <a:br>
              <a:rPr lang="en-GB" sz="3600" b="1" dirty="0"/>
            </a:br>
            <a:r>
              <a:rPr lang="en-GB" sz="3600" b="1" dirty="0"/>
              <a:t>Synthetic proceedings</a:t>
            </a:r>
            <a:br>
              <a:rPr lang="en-US" altLang="nl-NL" sz="3600" b="1" dirty="0"/>
            </a:br>
            <a:br>
              <a:rPr lang="it-IT" dirty="0"/>
            </a:br>
            <a:endParaRPr lang="it-IT" dirty="0"/>
          </a:p>
        </p:txBody>
      </p:sp>
      <p:sp>
        <p:nvSpPr>
          <p:cNvPr id="3" name="Subtitle 2"/>
          <p:cNvSpPr>
            <a:spLocks noGrp="1"/>
          </p:cNvSpPr>
          <p:nvPr>
            <p:ph type="subTitle" idx="1"/>
          </p:nvPr>
        </p:nvSpPr>
        <p:spPr>
          <a:xfrm>
            <a:off x="252413" y="4769186"/>
            <a:ext cx="8647112" cy="1752600"/>
          </a:xfrm>
        </p:spPr>
        <p:txBody>
          <a:bodyPr rtlCol="0">
            <a:noAutofit/>
          </a:bodyPr>
          <a:lstStyle/>
          <a:p>
            <a:pPr>
              <a:defRPr/>
            </a:pPr>
            <a:r>
              <a:rPr lang="en-GB" sz="3600" b="1" dirty="0" err="1">
                <a:solidFill>
                  <a:schemeClr val="bg1">
                    <a:lumMod val="50000"/>
                  </a:schemeClr>
                </a:solidFill>
              </a:rPr>
              <a:t>Reinhard</a:t>
            </a:r>
            <a:r>
              <a:rPr lang="en-GB" sz="3600" b="1" dirty="0">
                <a:solidFill>
                  <a:schemeClr val="bg1">
                    <a:lumMod val="50000"/>
                  </a:schemeClr>
                </a:solidFill>
              </a:rPr>
              <a:t> </a:t>
            </a:r>
            <a:r>
              <a:rPr lang="en-GB" sz="3600" b="1" dirty="0" err="1">
                <a:solidFill>
                  <a:schemeClr val="bg1">
                    <a:lumMod val="50000"/>
                  </a:schemeClr>
                </a:solidFill>
              </a:rPr>
              <a:t>Dammann</a:t>
            </a:r>
            <a:endParaRPr lang="en-GB" sz="3600" dirty="0">
              <a:solidFill>
                <a:schemeClr val="bg1">
                  <a:lumMod val="50000"/>
                </a:schemeClr>
              </a:solidFill>
            </a:endParaRPr>
          </a:p>
          <a:p>
            <a:pPr>
              <a:defRPr/>
            </a:pPr>
            <a:r>
              <a:rPr lang="en-GB" sz="2800" b="1" dirty="0"/>
              <a:t>Clifford Chance</a:t>
            </a:r>
          </a:p>
          <a:p>
            <a:pPr>
              <a:defRPr/>
            </a:pPr>
            <a:endParaRPr lang="en-US" sz="3600" dirty="0"/>
          </a:p>
        </p:txBody>
      </p:sp>
    </p:spTree>
    <p:extLst>
      <p:ext uri="{BB962C8B-B14F-4D97-AF65-F5344CB8AC3E}">
        <p14:creationId xmlns:p14="http://schemas.microsoft.com/office/powerpoint/2010/main" val="152690160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449265" y="1072383"/>
            <a:ext cx="8237537" cy="1077615"/>
          </a:xfrm>
        </p:spPr>
        <p:txBody>
          <a:bodyPr/>
          <a:lstStyle/>
          <a:p>
            <a:r>
              <a:rPr lang="en-GB" sz="3420" b="1" dirty="0"/>
              <a:t>Moratorium on secondary proceedings</a:t>
            </a:r>
            <a:endParaRPr lang="en-GB" sz="3420" dirty="0"/>
          </a:p>
        </p:txBody>
      </p:sp>
      <p:sp>
        <p:nvSpPr>
          <p:cNvPr id="18" name="Content Placeholder 17"/>
          <p:cNvSpPr>
            <a:spLocks noGrp="1"/>
          </p:cNvSpPr>
          <p:nvPr>
            <p:ph sz="quarter" idx="18"/>
          </p:nvPr>
        </p:nvSpPr>
        <p:spPr/>
        <p:txBody>
          <a:bodyPr/>
          <a:lstStyle/>
          <a:p>
            <a:endParaRPr lang="en-GB"/>
          </a:p>
        </p:txBody>
      </p:sp>
      <p:sp>
        <p:nvSpPr>
          <p:cNvPr id="19" name="Text Placeholder 18"/>
          <p:cNvSpPr>
            <a:spLocks noGrp="1"/>
          </p:cNvSpPr>
          <p:nvPr>
            <p:ph type="body" sz="quarter" idx="21"/>
          </p:nvPr>
        </p:nvSpPr>
        <p:spPr/>
        <p:txBody>
          <a:bodyPr anchor="ctr" anchorCtr="0">
            <a:noAutofit/>
          </a:bodyPr>
          <a:lstStyle/>
          <a:p>
            <a:pPr marL="0" indent="0">
              <a:buNone/>
            </a:pPr>
            <a:r>
              <a:rPr lang="en-GB" sz="2736" dirty="0"/>
              <a:t>Article 38.3 RR is an entirely new provision providing for:</a:t>
            </a:r>
          </a:p>
          <a:p>
            <a:pPr marL="500367" lvl="1" indent="-342900"/>
            <a:r>
              <a:rPr lang="en-GB" sz="2304" dirty="0"/>
              <a:t>The possibility for a stay of the opening of secondary proceedings for a period not exceeding three months, </a:t>
            </a:r>
          </a:p>
          <a:p>
            <a:pPr marL="500367" lvl="1" indent="-342900"/>
            <a:r>
              <a:rPr lang="en-GB" sz="2304" dirty="0"/>
              <a:t>if a temporary stay of individual enforcement proceedings has been granted in main proceedings in order to allow for negotiations between the debtor and its creditors, </a:t>
            </a:r>
          </a:p>
          <a:p>
            <a:pPr marL="500367" lvl="1" indent="-342900"/>
            <a:r>
              <a:rPr lang="en-GB" sz="2304" dirty="0"/>
              <a:t>provided that suitable measures are in place to protect the interests of local creditors.</a:t>
            </a:r>
          </a:p>
        </p:txBody>
      </p:sp>
    </p:spTree>
    <p:extLst>
      <p:ext uri="{BB962C8B-B14F-4D97-AF65-F5344CB8AC3E}">
        <p14:creationId xmlns:p14="http://schemas.microsoft.com/office/powerpoint/2010/main" val="344062819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457472" y="1013328"/>
            <a:ext cx="8237537" cy="1077615"/>
          </a:xfrm>
        </p:spPr>
        <p:txBody>
          <a:bodyPr/>
          <a:lstStyle/>
          <a:p>
            <a:r>
              <a:rPr lang="en-GB" sz="3600" b="1" dirty="0"/>
              <a:t>Scope of the provision (I)</a:t>
            </a:r>
            <a:endParaRPr lang="en-GB" sz="4000" b="1" dirty="0"/>
          </a:p>
        </p:txBody>
      </p:sp>
      <p:sp>
        <p:nvSpPr>
          <p:cNvPr id="18" name="Content Placeholder 17"/>
          <p:cNvSpPr>
            <a:spLocks noGrp="1"/>
          </p:cNvSpPr>
          <p:nvPr>
            <p:ph sz="quarter" idx="18"/>
          </p:nvPr>
        </p:nvSpPr>
        <p:spPr/>
        <p:txBody>
          <a:bodyPr/>
          <a:lstStyle/>
          <a:p>
            <a:endParaRPr lang="en-GB"/>
          </a:p>
        </p:txBody>
      </p:sp>
      <p:sp>
        <p:nvSpPr>
          <p:cNvPr id="19" name="Text Placeholder 18"/>
          <p:cNvSpPr>
            <a:spLocks noGrp="1"/>
          </p:cNvSpPr>
          <p:nvPr>
            <p:ph type="body" sz="quarter" idx="21"/>
          </p:nvPr>
        </p:nvSpPr>
        <p:spPr>
          <a:xfrm>
            <a:off x="457472" y="1893813"/>
            <a:ext cx="8229057" cy="4400957"/>
          </a:xfrm>
        </p:spPr>
        <p:txBody>
          <a:bodyPr anchor="ctr" anchorCtr="0">
            <a:noAutofit/>
          </a:bodyPr>
          <a:lstStyle/>
          <a:p>
            <a:pPr>
              <a:spcAft>
                <a:spcPts val="855"/>
              </a:spcAft>
            </a:pPr>
            <a:r>
              <a:rPr lang="en-GB" sz="2736" dirty="0"/>
              <a:t>Initially, the moratorium has been introduced in order to avoid the opening of secondary proceedings when debtor and creditors are negotiating in the framework of the Spanish Moratorium</a:t>
            </a:r>
          </a:p>
          <a:p>
            <a:pPr lvl="1">
              <a:spcAft>
                <a:spcPts val="855"/>
              </a:spcAft>
            </a:pPr>
            <a:r>
              <a:rPr lang="en-GB" sz="2304" dirty="0"/>
              <a:t>Article 38.3 RR does not refer specifically to the Spanish Moratorium, but talks about “</a:t>
            </a:r>
            <a:r>
              <a:rPr lang="en-GB" sz="2304" i="1" dirty="0"/>
              <a:t>a temporary stay of individual enforcement proceedings</a:t>
            </a:r>
            <a:r>
              <a:rPr lang="en-GB" sz="2304" dirty="0"/>
              <a:t>”</a:t>
            </a:r>
          </a:p>
          <a:p>
            <a:pPr>
              <a:spcAft>
                <a:spcPts val="855"/>
              </a:spcAft>
            </a:pPr>
            <a:r>
              <a:rPr lang="en-GB" sz="2736" dirty="0"/>
              <a:t>Linkage with the pre-insolvency proceedings under the future Directive is evident </a:t>
            </a:r>
          </a:p>
        </p:txBody>
      </p:sp>
    </p:spTree>
    <p:extLst>
      <p:ext uri="{BB962C8B-B14F-4D97-AF65-F5344CB8AC3E}">
        <p14:creationId xmlns:p14="http://schemas.microsoft.com/office/powerpoint/2010/main" val="415810719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457472" y="1072383"/>
            <a:ext cx="8237537" cy="1077615"/>
          </a:xfrm>
        </p:spPr>
        <p:txBody>
          <a:bodyPr/>
          <a:lstStyle/>
          <a:p>
            <a:r>
              <a:rPr lang="en-GB" sz="3600" b="1" dirty="0"/>
              <a:t>Scope of the provision (II)</a:t>
            </a:r>
            <a:endParaRPr lang="en-GB" sz="4000" b="1" dirty="0"/>
          </a:p>
        </p:txBody>
      </p:sp>
      <p:sp>
        <p:nvSpPr>
          <p:cNvPr id="18" name="Content Placeholder 17"/>
          <p:cNvSpPr>
            <a:spLocks noGrp="1"/>
          </p:cNvSpPr>
          <p:nvPr>
            <p:ph sz="quarter" idx="18"/>
          </p:nvPr>
        </p:nvSpPr>
        <p:spPr/>
        <p:txBody>
          <a:bodyPr/>
          <a:lstStyle/>
          <a:p>
            <a:endParaRPr lang="en-GB"/>
          </a:p>
        </p:txBody>
      </p:sp>
      <p:sp>
        <p:nvSpPr>
          <p:cNvPr id="19" name="Text Placeholder 18"/>
          <p:cNvSpPr>
            <a:spLocks noGrp="1"/>
          </p:cNvSpPr>
          <p:nvPr>
            <p:ph type="body" sz="quarter" idx="21"/>
          </p:nvPr>
        </p:nvSpPr>
        <p:spPr/>
        <p:txBody>
          <a:bodyPr anchor="ctr" anchorCtr="0">
            <a:normAutofit/>
          </a:bodyPr>
          <a:lstStyle/>
          <a:p>
            <a:r>
              <a:rPr lang="en-GB" sz="2800" dirty="0"/>
              <a:t>Thus, broad interpretation has to be made in order to facilitate debt restructurings within the main proceedings, avoiding the opening of secondary proceedings.</a:t>
            </a:r>
          </a:p>
          <a:p>
            <a:r>
              <a:rPr lang="en-GB" sz="2800" u="sng" dirty="0"/>
              <a:t>Examples</a:t>
            </a:r>
            <a:r>
              <a:rPr lang="en-GB" sz="2800" dirty="0"/>
              <a:t>:  </a:t>
            </a:r>
          </a:p>
          <a:p>
            <a:pPr lvl="1"/>
            <a:r>
              <a:rPr lang="en-GB" sz="2400" dirty="0"/>
              <a:t>French Financial Safeguard procedure</a:t>
            </a:r>
          </a:p>
          <a:p>
            <a:pPr lvl="1"/>
            <a:r>
              <a:rPr lang="en-GB" sz="2400" dirty="0"/>
              <a:t>German </a:t>
            </a:r>
            <a:r>
              <a:rPr lang="en-GB" sz="2400" dirty="0" err="1"/>
              <a:t>Schutzschirmverfahren</a:t>
            </a:r>
            <a:endParaRPr lang="en-GB" sz="2400" dirty="0"/>
          </a:p>
        </p:txBody>
      </p:sp>
    </p:spTree>
    <p:extLst>
      <p:ext uri="{BB962C8B-B14F-4D97-AF65-F5344CB8AC3E}">
        <p14:creationId xmlns:p14="http://schemas.microsoft.com/office/powerpoint/2010/main" val="66669916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449265" y="1160763"/>
            <a:ext cx="8237537" cy="1077615"/>
          </a:xfrm>
        </p:spPr>
        <p:txBody>
          <a:bodyPr/>
          <a:lstStyle/>
          <a:p>
            <a:r>
              <a:rPr lang="en-GB" sz="3600" b="1" dirty="0"/>
              <a:t>Scope of the provision (III)</a:t>
            </a:r>
            <a:endParaRPr lang="en-GB" sz="4000" b="1" dirty="0"/>
          </a:p>
        </p:txBody>
      </p:sp>
      <p:sp>
        <p:nvSpPr>
          <p:cNvPr id="18" name="Content Placeholder 17"/>
          <p:cNvSpPr>
            <a:spLocks noGrp="1"/>
          </p:cNvSpPr>
          <p:nvPr>
            <p:ph sz="quarter" idx="18"/>
          </p:nvPr>
        </p:nvSpPr>
        <p:spPr/>
        <p:txBody>
          <a:bodyPr/>
          <a:lstStyle/>
          <a:p>
            <a:endParaRPr lang="en-GB"/>
          </a:p>
        </p:txBody>
      </p:sp>
      <p:sp>
        <p:nvSpPr>
          <p:cNvPr id="19" name="Text Placeholder 18"/>
          <p:cNvSpPr>
            <a:spLocks noGrp="1"/>
          </p:cNvSpPr>
          <p:nvPr>
            <p:ph type="body" sz="quarter" idx="21"/>
          </p:nvPr>
        </p:nvSpPr>
        <p:spPr/>
        <p:txBody>
          <a:bodyPr anchor="ctr" anchorCtr="0">
            <a:noAutofit/>
          </a:bodyPr>
          <a:lstStyle/>
          <a:p>
            <a:r>
              <a:rPr lang="en-GB" sz="2736" dirty="0"/>
              <a:t>The Moratorium proceedings must fall within the scope of the RR, which is the case for both procedures of Financial Safeguard and Schultzschirmverfahren.</a:t>
            </a:r>
          </a:p>
          <a:p>
            <a:r>
              <a:rPr lang="en-GB" sz="2736" dirty="0"/>
              <a:t>Is the scope of Article 38.3 RR limited to the procedures which are cited in Article 1.1(c)?</a:t>
            </a:r>
          </a:p>
          <a:p>
            <a:pPr lvl="1"/>
            <a:r>
              <a:rPr lang="en-GB" sz="2304" dirty="0"/>
              <a:t>The Scheme of Arrangement, however, does not fall in the scope of Article 38.3 RR since it does fall in the scope of Article 1 RR.</a:t>
            </a:r>
          </a:p>
        </p:txBody>
      </p:sp>
    </p:spTree>
    <p:extLst>
      <p:ext uri="{BB962C8B-B14F-4D97-AF65-F5344CB8AC3E}">
        <p14:creationId xmlns:p14="http://schemas.microsoft.com/office/powerpoint/2010/main" val="337311060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457472" y="1180640"/>
            <a:ext cx="8237537" cy="1077615"/>
          </a:xfrm>
        </p:spPr>
        <p:txBody>
          <a:bodyPr/>
          <a:lstStyle/>
          <a:p>
            <a:r>
              <a:rPr lang="en-GB" sz="3600" b="1" dirty="0"/>
              <a:t>Protective measures</a:t>
            </a:r>
          </a:p>
        </p:txBody>
      </p:sp>
      <p:sp>
        <p:nvSpPr>
          <p:cNvPr id="18" name="Content Placeholder 17"/>
          <p:cNvSpPr>
            <a:spLocks noGrp="1"/>
          </p:cNvSpPr>
          <p:nvPr>
            <p:ph sz="quarter" idx="18"/>
          </p:nvPr>
        </p:nvSpPr>
        <p:spPr/>
        <p:txBody>
          <a:bodyPr/>
          <a:lstStyle/>
          <a:p>
            <a:endParaRPr lang="en-GB"/>
          </a:p>
        </p:txBody>
      </p:sp>
      <p:sp>
        <p:nvSpPr>
          <p:cNvPr id="19" name="Text Placeholder 18"/>
          <p:cNvSpPr>
            <a:spLocks noGrp="1"/>
          </p:cNvSpPr>
          <p:nvPr>
            <p:ph type="body" sz="quarter" idx="21"/>
          </p:nvPr>
        </p:nvSpPr>
        <p:spPr/>
        <p:txBody>
          <a:bodyPr anchor="ctr" anchorCtr="0">
            <a:normAutofit/>
          </a:bodyPr>
          <a:lstStyle/>
          <a:p>
            <a:r>
              <a:rPr lang="en-GB" sz="2800" dirty="0"/>
              <a:t>Suitable measures to protect the interests of local creditors such as no removal or disposal of assets which are located in another Member State where the establishment is located: </a:t>
            </a:r>
          </a:p>
          <a:p>
            <a:pPr lvl="1"/>
            <a:r>
              <a:rPr lang="en-GB" sz="2400" dirty="0"/>
              <a:t>Unless this is done in the ordinary course of business;</a:t>
            </a:r>
          </a:p>
          <a:p>
            <a:pPr lvl="1"/>
            <a:r>
              <a:rPr lang="en-GB" sz="2400" dirty="0"/>
              <a:t>Unless this is incompatible with the national rules on civil procedure.</a:t>
            </a:r>
          </a:p>
        </p:txBody>
      </p:sp>
    </p:spTree>
    <p:extLst>
      <p:ext uri="{BB962C8B-B14F-4D97-AF65-F5344CB8AC3E}">
        <p14:creationId xmlns:p14="http://schemas.microsoft.com/office/powerpoint/2010/main" val="11480600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457472" y="1072383"/>
            <a:ext cx="8237537" cy="1077615"/>
          </a:xfrm>
        </p:spPr>
        <p:txBody>
          <a:bodyPr/>
          <a:lstStyle/>
          <a:p>
            <a:r>
              <a:rPr lang="en-GB" sz="3600" b="1" dirty="0"/>
              <a:t>Termination of the stay (I)</a:t>
            </a:r>
            <a:endParaRPr lang="en-GB" sz="4000" b="1" dirty="0"/>
          </a:p>
        </p:txBody>
      </p:sp>
      <p:sp>
        <p:nvSpPr>
          <p:cNvPr id="18" name="Content Placeholder 17"/>
          <p:cNvSpPr>
            <a:spLocks noGrp="1"/>
          </p:cNvSpPr>
          <p:nvPr>
            <p:ph sz="quarter" idx="18"/>
          </p:nvPr>
        </p:nvSpPr>
        <p:spPr/>
        <p:txBody>
          <a:bodyPr/>
          <a:lstStyle/>
          <a:p>
            <a:endParaRPr lang="en-GB"/>
          </a:p>
        </p:txBody>
      </p:sp>
      <p:sp>
        <p:nvSpPr>
          <p:cNvPr id="19" name="Text Placeholder 18"/>
          <p:cNvSpPr>
            <a:spLocks noGrp="1"/>
          </p:cNvSpPr>
          <p:nvPr>
            <p:ph type="body" sz="quarter" idx="21"/>
          </p:nvPr>
        </p:nvSpPr>
        <p:spPr/>
        <p:txBody>
          <a:bodyPr anchor="ctr" anchorCtr="0">
            <a:normAutofit/>
          </a:bodyPr>
          <a:lstStyle/>
          <a:p>
            <a:r>
              <a:rPr lang="en-GB" sz="2736" dirty="0"/>
              <a:t>The stay may be lifted by the court of its own motion or at the request of any creditor </a:t>
            </a:r>
          </a:p>
          <a:p>
            <a:pPr lvl="1"/>
            <a:r>
              <a:rPr lang="en-GB" sz="2304" dirty="0"/>
              <a:t>If the continuation of the stay is detrimental to the creditor’s rights, </a:t>
            </a:r>
          </a:p>
          <a:p>
            <a:pPr lvl="1"/>
            <a:r>
              <a:rPr lang="en-GB" sz="2304" dirty="0"/>
              <a:t>In particular if:</a:t>
            </a:r>
          </a:p>
          <a:p>
            <a:pPr lvl="2"/>
            <a:r>
              <a:rPr lang="en-GB" sz="2133" dirty="0"/>
              <a:t>Negotiations have been disrupted; or</a:t>
            </a:r>
          </a:p>
          <a:p>
            <a:pPr lvl="2"/>
            <a:r>
              <a:rPr lang="en-GB" sz="2229" dirty="0"/>
              <a:t>It has become evident that they are unlikely to be concluded.</a:t>
            </a:r>
          </a:p>
        </p:txBody>
      </p:sp>
    </p:spTree>
    <p:extLst>
      <p:ext uri="{BB962C8B-B14F-4D97-AF65-F5344CB8AC3E}">
        <p14:creationId xmlns:p14="http://schemas.microsoft.com/office/powerpoint/2010/main" val="307047988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457472" y="1170702"/>
            <a:ext cx="8237537" cy="1077615"/>
          </a:xfrm>
        </p:spPr>
        <p:txBody>
          <a:bodyPr/>
          <a:lstStyle/>
          <a:p>
            <a:r>
              <a:rPr lang="en-GB" sz="3600" b="1" dirty="0"/>
              <a:t>Termination of the stay (II)</a:t>
            </a:r>
            <a:endParaRPr lang="en-GB" sz="4000" b="1" dirty="0"/>
          </a:p>
        </p:txBody>
      </p:sp>
      <p:sp>
        <p:nvSpPr>
          <p:cNvPr id="18" name="Content Placeholder 17"/>
          <p:cNvSpPr>
            <a:spLocks noGrp="1"/>
          </p:cNvSpPr>
          <p:nvPr>
            <p:ph sz="quarter" idx="18"/>
          </p:nvPr>
        </p:nvSpPr>
        <p:spPr/>
        <p:txBody>
          <a:bodyPr/>
          <a:lstStyle/>
          <a:p>
            <a:endParaRPr lang="en-GB"/>
          </a:p>
        </p:txBody>
      </p:sp>
      <p:sp>
        <p:nvSpPr>
          <p:cNvPr id="19" name="Text Placeholder 18"/>
          <p:cNvSpPr>
            <a:spLocks noGrp="1"/>
          </p:cNvSpPr>
          <p:nvPr>
            <p:ph type="body" sz="quarter" idx="21"/>
          </p:nvPr>
        </p:nvSpPr>
        <p:spPr/>
        <p:txBody>
          <a:bodyPr anchor="ctr" anchorCtr="0">
            <a:normAutofit/>
          </a:bodyPr>
          <a:lstStyle/>
          <a:p>
            <a:r>
              <a:rPr lang="en-GB" sz="2736" dirty="0"/>
              <a:t>The stay may also be lifted </a:t>
            </a:r>
          </a:p>
          <a:p>
            <a:pPr lvl="1"/>
            <a:r>
              <a:rPr lang="en-GB" sz="2304" dirty="0"/>
              <a:t>if the insolvency practitioner or the debtor in possession has infringed the prohibition on disposal of its assets </a:t>
            </a:r>
          </a:p>
          <a:p>
            <a:pPr lvl="1"/>
            <a:r>
              <a:rPr lang="en-GB" sz="2304" dirty="0"/>
              <a:t>or on removal of them from the territory of the Member State where the establishment is located.</a:t>
            </a:r>
          </a:p>
        </p:txBody>
      </p:sp>
    </p:spTree>
    <p:extLst>
      <p:ext uri="{BB962C8B-B14F-4D97-AF65-F5344CB8AC3E}">
        <p14:creationId xmlns:p14="http://schemas.microsoft.com/office/powerpoint/2010/main" val="208589653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t>Synthetic proceedings</a:t>
            </a:r>
          </a:p>
        </p:txBody>
      </p:sp>
      <p:sp>
        <p:nvSpPr>
          <p:cNvPr id="3" name="Content Placeholder 2"/>
          <p:cNvSpPr>
            <a:spLocks noGrp="1"/>
          </p:cNvSpPr>
          <p:nvPr>
            <p:ph sz="quarter" idx="18"/>
          </p:nvPr>
        </p:nvSpPr>
        <p:spPr/>
        <p:txBody>
          <a:bodyPr/>
          <a:lstStyle/>
          <a:p>
            <a:endParaRPr lang="en-GB"/>
          </a:p>
        </p:txBody>
      </p:sp>
      <p:sp>
        <p:nvSpPr>
          <p:cNvPr id="7" name="Text Placeholder 18"/>
          <p:cNvSpPr>
            <a:spLocks noGrp="1"/>
          </p:cNvSpPr>
          <p:nvPr>
            <p:ph type="body" sz="quarter" idx="21"/>
          </p:nvPr>
        </p:nvSpPr>
        <p:spPr/>
        <p:txBody>
          <a:bodyPr anchor="ctr" anchorCtr="0">
            <a:normAutofit/>
          </a:bodyPr>
          <a:lstStyle/>
          <a:p>
            <a:r>
              <a:rPr lang="en-GB" sz="2800" dirty="0"/>
              <a:t>Article 36 RR is an entirely new provision providing for procedures which have been referred to as virtual secondary procedures or synthetic procedures.</a:t>
            </a:r>
          </a:p>
        </p:txBody>
      </p:sp>
    </p:spTree>
    <p:extLst>
      <p:ext uri="{BB962C8B-B14F-4D97-AF65-F5344CB8AC3E}">
        <p14:creationId xmlns:p14="http://schemas.microsoft.com/office/powerpoint/2010/main" val="102612297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113" y="1045818"/>
            <a:ext cx="8229600" cy="1143000"/>
          </a:xfrm>
        </p:spPr>
        <p:txBody>
          <a:bodyPr/>
          <a:lstStyle/>
          <a:p>
            <a:r>
              <a:rPr lang="en-GB" sz="3078" b="1" dirty="0"/>
              <a:t>History</a:t>
            </a:r>
            <a:endParaRPr lang="en-GB" sz="3420" b="1" dirty="0"/>
          </a:p>
        </p:txBody>
      </p:sp>
      <p:sp>
        <p:nvSpPr>
          <p:cNvPr id="3" name="Content Placeholder 2"/>
          <p:cNvSpPr>
            <a:spLocks noGrp="1"/>
          </p:cNvSpPr>
          <p:nvPr>
            <p:ph sz="quarter" idx="18"/>
          </p:nvPr>
        </p:nvSpPr>
        <p:spPr/>
        <p:txBody>
          <a:bodyPr/>
          <a:lstStyle/>
          <a:p>
            <a:endParaRPr lang="en-GB"/>
          </a:p>
        </p:txBody>
      </p:sp>
      <p:sp>
        <p:nvSpPr>
          <p:cNvPr id="7" name="Text Placeholder 18"/>
          <p:cNvSpPr>
            <a:spLocks noGrp="1"/>
          </p:cNvSpPr>
          <p:nvPr>
            <p:ph type="body" sz="quarter" idx="21"/>
          </p:nvPr>
        </p:nvSpPr>
        <p:spPr>
          <a:xfrm>
            <a:off x="528840" y="1912153"/>
            <a:ext cx="8229057" cy="4667990"/>
          </a:xfrm>
        </p:spPr>
        <p:txBody>
          <a:bodyPr anchor="ctr" anchorCtr="0">
            <a:normAutofit fontScale="85000" lnSpcReduction="20000"/>
          </a:bodyPr>
          <a:lstStyle/>
          <a:p>
            <a:r>
              <a:rPr lang="en-GB" sz="2800" dirty="0"/>
              <a:t>Created by insolvency practitioners</a:t>
            </a:r>
          </a:p>
          <a:p>
            <a:pPr lvl="1"/>
            <a:r>
              <a:rPr lang="en-GB" sz="2600" dirty="0"/>
              <a:t> Examples: </a:t>
            </a:r>
          </a:p>
          <a:p>
            <a:pPr marL="457200" lvl="1" indent="0">
              <a:buNone/>
            </a:pPr>
            <a:r>
              <a:rPr lang="en-GB" sz="2600" dirty="0"/>
              <a:t>		- the Collins &amp; Aikman Case</a:t>
            </a:r>
          </a:p>
          <a:p>
            <a:pPr marL="457200" lvl="1" indent="0">
              <a:buNone/>
            </a:pPr>
            <a:r>
              <a:rPr lang="en-GB" sz="2600" dirty="0"/>
              <a:t>		- the Rover Case</a:t>
            </a:r>
          </a:p>
          <a:p>
            <a:pPr marL="308146" lvl="2" indent="0">
              <a:buNone/>
            </a:pPr>
            <a:r>
              <a:rPr lang="en-GB" sz="2600" dirty="0"/>
              <a:t>			- the Nortel Case</a:t>
            </a:r>
          </a:p>
          <a:p>
            <a:pPr marL="308146" lvl="2" indent="0">
              <a:buNone/>
            </a:pPr>
            <a:endParaRPr lang="en-GB" sz="2600" dirty="0"/>
          </a:p>
          <a:p>
            <a:r>
              <a:rPr lang="en-GB" sz="2800" dirty="0"/>
              <a:t>The proposal by the Commission, following the recommendations of the expert group, retained a rather simple mechanic:  </a:t>
            </a:r>
          </a:p>
          <a:p>
            <a:pPr lvl="1"/>
            <a:r>
              <a:rPr lang="en-GB" sz="2400" dirty="0"/>
              <a:t>The insolvency practitioner in the main proceedings may give a unilateral undertaking that it will comply with the distribution and priority rights under national law that creditors would have if secondary insolvency proceedings were opened in the Member State where the assets are located in. </a:t>
            </a:r>
          </a:p>
          <a:p>
            <a:pPr marL="457200" indent="-457200"/>
            <a:endParaRPr lang="en-GB" sz="3003" dirty="0"/>
          </a:p>
        </p:txBody>
      </p:sp>
    </p:spTree>
    <p:extLst>
      <p:ext uri="{BB962C8B-B14F-4D97-AF65-F5344CB8AC3E}">
        <p14:creationId xmlns:p14="http://schemas.microsoft.com/office/powerpoint/2010/main" val="425178579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70" y="1130300"/>
            <a:ext cx="8229600" cy="1143000"/>
          </a:xfrm>
        </p:spPr>
        <p:txBody>
          <a:bodyPr/>
          <a:lstStyle/>
          <a:p>
            <a:r>
              <a:rPr lang="en-GB" sz="3600" b="1" dirty="0"/>
              <a:t>Scope of provision</a:t>
            </a:r>
            <a:endParaRPr lang="en-GB" sz="3420" b="1" dirty="0"/>
          </a:p>
        </p:txBody>
      </p:sp>
      <p:sp>
        <p:nvSpPr>
          <p:cNvPr id="3" name="Content Placeholder 2"/>
          <p:cNvSpPr>
            <a:spLocks noGrp="1"/>
          </p:cNvSpPr>
          <p:nvPr>
            <p:ph sz="quarter" idx="18"/>
          </p:nvPr>
        </p:nvSpPr>
        <p:spPr/>
        <p:txBody>
          <a:bodyPr/>
          <a:lstStyle/>
          <a:p>
            <a:endParaRPr lang="en-GB"/>
          </a:p>
        </p:txBody>
      </p:sp>
      <p:sp>
        <p:nvSpPr>
          <p:cNvPr id="7" name="Text Placeholder 18"/>
          <p:cNvSpPr>
            <a:spLocks noGrp="1"/>
          </p:cNvSpPr>
          <p:nvPr>
            <p:ph type="body" sz="quarter" idx="21"/>
          </p:nvPr>
        </p:nvSpPr>
        <p:spPr>
          <a:xfrm>
            <a:off x="449327" y="1876788"/>
            <a:ext cx="8229057" cy="4667990"/>
          </a:xfrm>
        </p:spPr>
        <p:txBody>
          <a:bodyPr anchor="ctr" anchorCtr="0">
            <a:normAutofit/>
          </a:bodyPr>
          <a:lstStyle/>
          <a:p>
            <a:r>
              <a:rPr lang="en-GB" sz="2736" dirty="0"/>
              <a:t>The final wording of Article 36 RR provides for a much more complicated and protective procedure in favour of local creditors </a:t>
            </a:r>
          </a:p>
          <a:p>
            <a:r>
              <a:rPr lang="en-GB" sz="2736" dirty="0"/>
              <a:t>Article 36 RR applies to virtual secondary procedures only when distributing the assets located in the Member State in which secondary insolvency proceedings could be opened or of the proceeds received as a result of the realisation of these assets.</a:t>
            </a:r>
          </a:p>
          <a:p>
            <a:r>
              <a:rPr lang="en-GB" sz="2736" dirty="0"/>
              <a:t>Therefore, the synthetic secondary proceedings must have a </a:t>
            </a:r>
            <a:r>
              <a:rPr lang="en-GB" sz="2736" dirty="0" err="1"/>
              <a:t>liquidative</a:t>
            </a:r>
            <a:r>
              <a:rPr lang="en-GB" sz="2736" dirty="0"/>
              <a:t> objective.</a:t>
            </a:r>
          </a:p>
        </p:txBody>
      </p:sp>
    </p:spTree>
    <p:extLst>
      <p:ext uri="{BB962C8B-B14F-4D97-AF65-F5344CB8AC3E}">
        <p14:creationId xmlns:p14="http://schemas.microsoft.com/office/powerpoint/2010/main" val="14628721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t>Protective measures in favour of local creditors (I)</a:t>
            </a:r>
          </a:p>
        </p:txBody>
      </p:sp>
      <p:sp>
        <p:nvSpPr>
          <p:cNvPr id="3" name="Content Placeholder 2"/>
          <p:cNvSpPr>
            <a:spLocks noGrp="1"/>
          </p:cNvSpPr>
          <p:nvPr>
            <p:ph sz="quarter" idx="18"/>
          </p:nvPr>
        </p:nvSpPr>
        <p:spPr/>
        <p:txBody>
          <a:bodyPr/>
          <a:lstStyle/>
          <a:p>
            <a:endParaRPr lang="en-GB"/>
          </a:p>
        </p:txBody>
      </p:sp>
      <p:sp>
        <p:nvSpPr>
          <p:cNvPr id="7" name="Text Placeholder 18"/>
          <p:cNvSpPr>
            <a:spLocks noGrp="1"/>
          </p:cNvSpPr>
          <p:nvPr>
            <p:ph type="body" sz="quarter" idx="21"/>
          </p:nvPr>
        </p:nvSpPr>
        <p:spPr>
          <a:xfrm>
            <a:off x="457472" y="1949121"/>
            <a:ext cx="8229057" cy="4667990"/>
          </a:xfrm>
        </p:spPr>
        <p:txBody>
          <a:bodyPr anchor="ctr" anchorCtr="0">
            <a:normAutofit/>
          </a:bodyPr>
          <a:lstStyle/>
          <a:p>
            <a:r>
              <a:rPr lang="en-GB" sz="2736" dirty="0"/>
              <a:t>Article 36.5 RR states:</a:t>
            </a:r>
          </a:p>
          <a:p>
            <a:pPr marL="500367" lvl="1" indent="-342900"/>
            <a:r>
              <a:rPr lang="en-GB" sz="2304" dirty="0"/>
              <a:t>Undertaking must be approved by known local creditors according to applicable majority rules for the adoption of restructuring plans, under the law of the Member State where the secondary proceedings could have been opened.</a:t>
            </a:r>
          </a:p>
          <a:p>
            <a:pPr marL="500367" lvl="1" indent="-342900"/>
            <a:r>
              <a:rPr lang="en-GB" sz="2400" dirty="0"/>
              <a:t>The IP shall inform the known local creditors of the undertaking, of the rules and the procedures for its approval.</a:t>
            </a:r>
          </a:p>
        </p:txBody>
      </p:sp>
    </p:spTree>
    <p:extLst>
      <p:ext uri="{BB962C8B-B14F-4D97-AF65-F5344CB8AC3E}">
        <p14:creationId xmlns:p14="http://schemas.microsoft.com/office/powerpoint/2010/main" val="1797941339"/>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t>Protective measures in favour of local creditors (II)</a:t>
            </a:r>
          </a:p>
        </p:txBody>
      </p:sp>
      <p:sp>
        <p:nvSpPr>
          <p:cNvPr id="3" name="Content Placeholder 2"/>
          <p:cNvSpPr>
            <a:spLocks noGrp="1"/>
          </p:cNvSpPr>
          <p:nvPr>
            <p:ph sz="quarter" idx="18"/>
          </p:nvPr>
        </p:nvSpPr>
        <p:spPr/>
        <p:txBody>
          <a:bodyPr/>
          <a:lstStyle/>
          <a:p>
            <a:endParaRPr lang="en-GB"/>
          </a:p>
        </p:txBody>
      </p:sp>
      <p:sp>
        <p:nvSpPr>
          <p:cNvPr id="7" name="Text Placeholder 18"/>
          <p:cNvSpPr>
            <a:spLocks noGrp="1"/>
          </p:cNvSpPr>
          <p:nvPr>
            <p:ph type="body" sz="quarter" idx="21"/>
          </p:nvPr>
        </p:nvSpPr>
        <p:spPr>
          <a:xfrm>
            <a:off x="457472" y="1949121"/>
            <a:ext cx="8229057" cy="4667990"/>
          </a:xfrm>
        </p:spPr>
        <p:txBody>
          <a:bodyPr anchor="ctr" anchorCtr="0">
            <a:normAutofit/>
          </a:bodyPr>
          <a:lstStyle/>
          <a:p>
            <a:r>
              <a:rPr lang="en-GB" sz="2736" dirty="0"/>
              <a:t>Article 36.6 RR states:</a:t>
            </a:r>
          </a:p>
          <a:p>
            <a:pPr lvl="1"/>
            <a:r>
              <a:rPr lang="en-GB" sz="2304" dirty="0"/>
              <a:t>In case of opening of secondary proceedings, the IP of the main proceedings must transfer back to the IP of the secondary proceedings any assets which it removed from the territory of that Member State after the undertaking was given or, where those assets have already been realised, their proceeds.</a:t>
            </a:r>
          </a:p>
        </p:txBody>
      </p:sp>
    </p:spTree>
    <p:extLst>
      <p:ext uri="{BB962C8B-B14F-4D97-AF65-F5344CB8AC3E}">
        <p14:creationId xmlns:p14="http://schemas.microsoft.com/office/powerpoint/2010/main" val="14382984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t>Protective measures in favour of local creditors (III)</a:t>
            </a:r>
            <a:endParaRPr lang="en-GB" sz="4000" b="1" dirty="0"/>
          </a:p>
        </p:txBody>
      </p:sp>
      <p:sp>
        <p:nvSpPr>
          <p:cNvPr id="3" name="Content Placeholder 2"/>
          <p:cNvSpPr>
            <a:spLocks noGrp="1"/>
          </p:cNvSpPr>
          <p:nvPr>
            <p:ph sz="quarter" idx="18"/>
          </p:nvPr>
        </p:nvSpPr>
        <p:spPr/>
        <p:txBody>
          <a:bodyPr/>
          <a:lstStyle/>
          <a:p>
            <a:endParaRPr lang="en-GB"/>
          </a:p>
        </p:txBody>
      </p:sp>
      <p:sp>
        <p:nvSpPr>
          <p:cNvPr id="7" name="Text Placeholder 18"/>
          <p:cNvSpPr>
            <a:spLocks noGrp="1"/>
          </p:cNvSpPr>
          <p:nvPr>
            <p:ph type="body" sz="quarter" idx="21"/>
          </p:nvPr>
        </p:nvSpPr>
        <p:spPr/>
        <p:txBody>
          <a:bodyPr anchor="ctr" anchorCtr="0">
            <a:normAutofit/>
          </a:bodyPr>
          <a:lstStyle/>
          <a:p>
            <a:r>
              <a:rPr lang="en-GB" sz="2736" dirty="0"/>
              <a:t>Article 36.7 RR states:</a:t>
            </a:r>
          </a:p>
          <a:p>
            <a:pPr lvl="1"/>
            <a:r>
              <a:rPr lang="en-GB" sz="2304" dirty="0"/>
              <a:t>The IP must inform local creditors about the intended distribution prior to distributing the assets and proceeds.</a:t>
            </a:r>
          </a:p>
          <a:p>
            <a:pPr lvl="1"/>
            <a:r>
              <a:rPr lang="en-GB" sz="2304" dirty="0"/>
              <a:t>The local creditors may challenge such distribution before the courts of the Member State in which main insolvency proceedings have been opened. </a:t>
            </a:r>
          </a:p>
        </p:txBody>
      </p:sp>
    </p:spTree>
    <p:extLst>
      <p:ext uri="{BB962C8B-B14F-4D97-AF65-F5344CB8AC3E}">
        <p14:creationId xmlns:p14="http://schemas.microsoft.com/office/powerpoint/2010/main" val="3728844350"/>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t>Liability of the IP</a:t>
            </a:r>
            <a:endParaRPr lang="en-GB" sz="4000" b="1" dirty="0"/>
          </a:p>
        </p:txBody>
      </p:sp>
      <p:sp>
        <p:nvSpPr>
          <p:cNvPr id="3" name="Content Placeholder 2"/>
          <p:cNvSpPr>
            <a:spLocks noGrp="1"/>
          </p:cNvSpPr>
          <p:nvPr>
            <p:ph sz="quarter" idx="18"/>
          </p:nvPr>
        </p:nvSpPr>
        <p:spPr/>
        <p:txBody>
          <a:bodyPr/>
          <a:lstStyle/>
          <a:p>
            <a:endParaRPr lang="en-GB"/>
          </a:p>
        </p:txBody>
      </p:sp>
      <p:sp>
        <p:nvSpPr>
          <p:cNvPr id="7" name="Text Placeholder 18"/>
          <p:cNvSpPr>
            <a:spLocks noGrp="1"/>
          </p:cNvSpPr>
          <p:nvPr>
            <p:ph type="body" sz="quarter" idx="21"/>
          </p:nvPr>
        </p:nvSpPr>
        <p:spPr/>
        <p:txBody>
          <a:bodyPr anchor="ctr" anchorCtr="0">
            <a:normAutofit/>
          </a:bodyPr>
          <a:lstStyle/>
          <a:p>
            <a:r>
              <a:rPr lang="en-GB" sz="2736" dirty="0"/>
              <a:t>Article 36.10 RR states:</a:t>
            </a:r>
          </a:p>
          <a:p>
            <a:pPr marL="500367" lvl="1" indent="-342900"/>
            <a:r>
              <a:rPr lang="en-GB" sz="2304" dirty="0"/>
              <a:t>The IP shall be liable for any damage caused to local creditors as a result of its non-compliance with the obligations and requirements set out in Article 36 RR.</a:t>
            </a:r>
          </a:p>
          <a:p>
            <a:r>
              <a:rPr lang="en-GB" sz="2736" dirty="0"/>
              <a:t>Problem: no misbehaviour is required. Thus, the IP must have insurance...</a:t>
            </a:r>
          </a:p>
        </p:txBody>
      </p:sp>
    </p:spTree>
    <p:extLst>
      <p:ext uri="{BB962C8B-B14F-4D97-AF65-F5344CB8AC3E}">
        <p14:creationId xmlns:p14="http://schemas.microsoft.com/office/powerpoint/2010/main" val="219028120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t>Conclusion</a:t>
            </a:r>
          </a:p>
        </p:txBody>
      </p:sp>
      <p:sp>
        <p:nvSpPr>
          <p:cNvPr id="3" name="Content Placeholder 2"/>
          <p:cNvSpPr>
            <a:spLocks noGrp="1"/>
          </p:cNvSpPr>
          <p:nvPr>
            <p:ph sz="quarter" idx="18"/>
          </p:nvPr>
        </p:nvSpPr>
        <p:spPr/>
        <p:txBody>
          <a:bodyPr/>
          <a:lstStyle/>
          <a:p>
            <a:endParaRPr lang="en-GB"/>
          </a:p>
        </p:txBody>
      </p:sp>
      <p:sp>
        <p:nvSpPr>
          <p:cNvPr id="7" name="Text Placeholder 18"/>
          <p:cNvSpPr>
            <a:spLocks noGrp="1"/>
          </p:cNvSpPr>
          <p:nvPr>
            <p:ph type="body" sz="quarter" idx="21"/>
          </p:nvPr>
        </p:nvSpPr>
        <p:spPr/>
        <p:txBody>
          <a:bodyPr anchor="ctr" anchorCtr="0">
            <a:normAutofit/>
          </a:bodyPr>
          <a:lstStyle/>
          <a:p>
            <a:pPr marL="0" indent="0">
              <a:buNone/>
            </a:pPr>
            <a:r>
              <a:rPr lang="en-GB" sz="2736" dirty="0"/>
              <a:t>Article 36 RR is too cumbersome. </a:t>
            </a:r>
          </a:p>
        </p:txBody>
      </p:sp>
    </p:spTree>
    <p:extLst>
      <p:ext uri="{BB962C8B-B14F-4D97-AF65-F5344CB8AC3E}">
        <p14:creationId xmlns:p14="http://schemas.microsoft.com/office/powerpoint/2010/main" val="387813881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838200" y="1995294"/>
            <a:ext cx="7772400" cy="1470025"/>
          </a:xfrm>
        </p:spPr>
        <p:txBody>
          <a:bodyPr>
            <a:normAutofit fontScale="90000"/>
          </a:bodyPr>
          <a:lstStyle/>
          <a:p>
            <a:pPr lvl="0" defTabSz="914400">
              <a:defRPr/>
            </a:pPr>
            <a:br>
              <a:rPr lang="en-GB" b="1" dirty="0"/>
            </a:br>
            <a:br>
              <a:rPr lang="en-GB" b="1" dirty="0"/>
            </a:br>
            <a:r>
              <a:rPr lang="en-US" altLang="nl-NL" b="1" dirty="0"/>
              <a:t>Pre-insolvency proceedings:</a:t>
            </a:r>
            <a:br>
              <a:rPr lang="en-US" altLang="nl-NL" b="1" dirty="0"/>
            </a:br>
            <a:r>
              <a:rPr lang="en-US" altLang="nl-NL" b="1" dirty="0"/>
              <a:t>Debt equity swaps</a:t>
            </a:r>
            <a:br>
              <a:rPr lang="en-US" altLang="nl-NL" b="1" dirty="0"/>
            </a:br>
            <a:r>
              <a:rPr lang="en-US" altLang="nl-NL" b="1" dirty="0"/>
              <a:t>&amp;</a:t>
            </a:r>
            <a:br>
              <a:rPr lang="en-US" altLang="nl-NL" b="1" dirty="0"/>
            </a:br>
            <a:r>
              <a:rPr lang="en-US" altLang="nl-NL" b="1" dirty="0"/>
              <a:t>New Financing</a:t>
            </a:r>
            <a:br>
              <a:rPr lang="en-US" altLang="nl-NL" dirty="0">
                <a:solidFill>
                  <a:srgbClr val="000000"/>
                </a:solidFill>
                <a:latin typeface="Trebuchet MS" panose="020B0603020202020204" pitchFamily="34" charset="0"/>
                <a:cs typeface="Arial" panose="020B0604020202020204" pitchFamily="34" charset="0"/>
              </a:rPr>
            </a:br>
            <a:br>
              <a:rPr lang="it-IT" dirty="0"/>
            </a:br>
            <a:endParaRPr lang="it-IT" dirty="0"/>
          </a:p>
        </p:txBody>
      </p:sp>
      <p:sp>
        <p:nvSpPr>
          <p:cNvPr id="3" name="Subtitle 2"/>
          <p:cNvSpPr>
            <a:spLocks noGrp="1"/>
          </p:cNvSpPr>
          <p:nvPr>
            <p:ph type="subTitle" idx="1"/>
          </p:nvPr>
        </p:nvSpPr>
        <p:spPr>
          <a:xfrm>
            <a:off x="252413" y="4769186"/>
            <a:ext cx="8647112" cy="1752600"/>
          </a:xfrm>
        </p:spPr>
        <p:txBody>
          <a:bodyPr rtlCol="0">
            <a:noAutofit/>
          </a:bodyPr>
          <a:lstStyle/>
          <a:p>
            <a:pPr>
              <a:defRPr/>
            </a:pPr>
            <a:r>
              <a:rPr lang="en-GB" sz="3600" b="1" dirty="0">
                <a:solidFill>
                  <a:schemeClr val="bg1">
                    <a:lumMod val="50000"/>
                  </a:schemeClr>
                </a:solidFill>
              </a:rPr>
              <a:t>Stathis </a:t>
            </a:r>
            <a:r>
              <a:rPr lang="en-GB" sz="3600" b="1" dirty="0" err="1">
                <a:solidFill>
                  <a:schemeClr val="bg1">
                    <a:lumMod val="50000"/>
                  </a:schemeClr>
                </a:solidFill>
              </a:rPr>
              <a:t>Potamitis</a:t>
            </a:r>
            <a:r>
              <a:rPr lang="en-GB" sz="3600" b="1" dirty="0">
                <a:solidFill>
                  <a:schemeClr val="bg1">
                    <a:lumMod val="50000"/>
                  </a:schemeClr>
                </a:solidFill>
              </a:rPr>
              <a:t> </a:t>
            </a:r>
          </a:p>
          <a:p>
            <a:pPr>
              <a:defRPr/>
            </a:pPr>
            <a:r>
              <a:rPr lang="en-GB" sz="2400" b="1" dirty="0" err="1"/>
              <a:t>PotamitisVekris</a:t>
            </a:r>
            <a:r>
              <a:rPr lang="en-GB" sz="2400" b="1" dirty="0"/>
              <a:t>, Greece</a:t>
            </a:r>
            <a:endParaRPr lang="en-US" sz="3600" dirty="0"/>
          </a:p>
        </p:txBody>
      </p:sp>
    </p:spTree>
    <p:extLst>
      <p:ext uri="{BB962C8B-B14F-4D97-AF65-F5344CB8AC3E}">
        <p14:creationId xmlns:p14="http://schemas.microsoft.com/office/powerpoint/2010/main" val="995275669"/>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231775" y="1640494"/>
            <a:ext cx="8661400" cy="490537"/>
          </a:xfrm>
        </p:spPr>
        <p:txBody>
          <a:bodyPr/>
          <a:lstStyle/>
          <a:p>
            <a:pPr eaLnBrk="1" hangingPunct="1"/>
            <a:r>
              <a:rPr lang="en-US" altLang="fr-FR" sz="3600" b="1" dirty="0">
                <a:latin typeface="Calibri" charset="0"/>
                <a:ea typeface="Calibri" charset="0"/>
                <a:cs typeface="Calibri" charset="0"/>
              </a:rPr>
              <a:t>Cram down on equity: debt equity swaps</a:t>
            </a:r>
            <a:endParaRPr lang="en-GB" altLang="en-US" sz="3600" b="1" dirty="0">
              <a:latin typeface="Calibri" charset="0"/>
              <a:ea typeface="Calibri" charset="0"/>
              <a:cs typeface="Calibri" charset="0"/>
            </a:endParaRPr>
          </a:p>
        </p:txBody>
      </p:sp>
      <p:sp>
        <p:nvSpPr>
          <p:cNvPr id="39939" name="Content Placeholder 5"/>
          <p:cNvSpPr>
            <a:spLocks noGrp="1"/>
          </p:cNvSpPr>
          <p:nvPr>
            <p:ph idx="1"/>
          </p:nvPr>
        </p:nvSpPr>
        <p:spPr>
          <a:xfrm>
            <a:off x="250825" y="2580383"/>
            <a:ext cx="8229600" cy="4525963"/>
          </a:xfrm>
        </p:spPr>
        <p:txBody>
          <a:bodyPr/>
          <a:lstStyle/>
          <a:p>
            <a:pPr algn="just"/>
            <a:r>
              <a:rPr lang="en-US" altLang="fr-FR" sz="2800" dirty="0">
                <a:latin typeface="Calibri" charset="0"/>
                <a:ea typeface="Calibri" charset="0"/>
                <a:cs typeface="Calibri" charset="0"/>
              </a:rPr>
              <a:t>Shareholders are not generally involved in restructuring proceedings </a:t>
            </a:r>
          </a:p>
          <a:p>
            <a:pPr algn="just"/>
            <a:r>
              <a:rPr lang="en-US" altLang="fr-FR" sz="2800" dirty="0">
                <a:latin typeface="Calibri" charset="0"/>
                <a:ea typeface="Calibri" charset="0"/>
                <a:cs typeface="Calibri" charset="0"/>
              </a:rPr>
              <a:t>Yet may be required to approve material transactions or changes to equity</a:t>
            </a:r>
          </a:p>
          <a:p>
            <a:pPr algn="just"/>
            <a:r>
              <a:rPr lang="en-US" altLang="fr-FR" sz="2800" dirty="0">
                <a:latin typeface="Calibri" charset="0"/>
                <a:ea typeface="Calibri" charset="0"/>
                <a:cs typeface="Calibri" charset="0"/>
              </a:rPr>
              <a:t>That may provide shareholders with ability to hold out in the hope of extracting concessions</a:t>
            </a:r>
            <a:endParaRPr lang="el-GR" altLang="fr-FR" sz="2800" dirty="0">
              <a:latin typeface="Calibri" charset="0"/>
              <a:ea typeface="Calibri" charset="0"/>
              <a:cs typeface="Calibri" charset="0"/>
            </a:endParaRPr>
          </a:p>
          <a:p>
            <a:pPr eaLnBrk="1" hangingPunct="1"/>
            <a:endParaRPr lang="en-GB" altLang="en-US" sz="2400" dirty="0">
              <a:latin typeface="Calibri" charset="0"/>
              <a:ea typeface="Calibri" charset="0"/>
              <a:cs typeface="Calibri" charset="0"/>
            </a:endParaRPr>
          </a:p>
        </p:txBody>
      </p:sp>
    </p:spTree>
    <p:extLst>
      <p:ext uri="{BB962C8B-B14F-4D97-AF65-F5344CB8AC3E}">
        <p14:creationId xmlns:p14="http://schemas.microsoft.com/office/powerpoint/2010/main" val="352840112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3"/>
          <p:cNvSpPr>
            <a:spLocks noGrp="1" noChangeArrowheads="1"/>
          </p:cNvSpPr>
          <p:nvPr>
            <p:ph type="title"/>
          </p:nvPr>
        </p:nvSpPr>
        <p:spPr>
          <a:xfrm>
            <a:off x="239713" y="1626065"/>
            <a:ext cx="8580437" cy="488950"/>
          </a:xfrm>
        </p:spPr>
        <p:txBody>
          <a:bodyPr/>
          <a:lstStyle/>
          <a:p>
            <a:pPr eaLnBrk="1" hangingPunct="1"/>
            <a:r>
              <a:rPr lang="en-US" altLang="fr-FR" sz="3600" b="1" dirty="0">
                <a:latin typeface="Calibri" charset="0"/>
                <a:ea typeface="Calibri" charset="0"/>
                <a:cs typeface="Calibri" charset="0"/>
              </a:rPr>
              <a:t>Dealing with shareholder hold out</a:t>
            </a:r>
            <a:endParaRPr lang="en-US" altLang="en-US" sz="3600" b="1" dirty="0">
              <a:latin typeface="Calibri" charset="0"/>
              <a:ea typeface="Calibri" charset="0"/>
              <a:cs typeface="Calibri" charset="0"/>
            </a:endParaRPr>
          </a:p>
        </p:txBody>
      </p:sp>
      <p:sp>
        <p:nvSpPr>
          <p:cNvPr id="37891" name="Rectangle 44"/>
          <p:cNvSpPr>
            <a:spLocks noGrp="1" noChangeArrowheads="1"/>
          </p:cNvSpPr>
          <p:nvPr>
            <p:ph idx="1"/>
          </p:nvPr>
        </p:nvSpPr>
        <p:spPr>
          <a:xfrm>
            <a:off x="457200" y="2554752"/>
            <a:ext cx="8229600" cy="3151187"/>
          </a:xfrm>
        </p:spPr>
        <p:txBody>
          <a:bodyPr/>
          <a:lstStyle/>
          <a:p>
            <a:pPr marL="0" indent="0">
              <a:buFont typeface="Arial" charset="0"/>
              <a:buNone/>
              <a:defRPr/>
            </a:pPr>
            <a:r>
              <a:rPr lang="en-US" sz="2800" dirty="0">
                <a:latin typeface="Calibri" charset="0"/>
                <a:ea typeface="Calibri" charset="0"/>
                <a:cs typeface="Calibri" charset="0"/>
              </a:rPr>
              <a:t>- Number of countries have legislated to address hold out problem in face of the ECJ Greek cases and the rules of the Second Company law directive (reserving capital increase decisions to shareholder meeting)</a:t>
            </a:r>
          </a:p>
          <a:p>
            <a:pPr marL="0" indent="0">
              <a:buFont typeface="Arial" charset="0"/>
              <a:buNone/>
              <a:defRPr/>
            </a:pPr>
            <a:r>
              <a:rPr lang="en-US" sz="2800" dirty="0">
                <a:latin typeface="Calibri" charset="0"/>
                <a:ea typeface="Calibri" charset="0"/>
                <a:cs typeface="Calibri" charset="0"/>
              </a:rPr>
              <a:t>- Legislation either aimed at dealing with holding out as abusive exercise of voting rights (France, Greece) or allow for shareholder cram-down when equity holders are out-of-the-money (Germany)</a:t>
            </a:r>
            <a:endParaRPr lang="el-GR" sz="2800" dirty="0">
              <a:latin typeface="Calibri" charset="0"/>
              <a:ea typeface="Calibri" charset="0"/>
              <a:cs typeface="Calibri" charset="0"/>
            </a:endParaRPr>
          </a:p>
          <a:p>
            <a:pPr eaLnBrk="1" hangingPunct="1">
              <a:buFont typeface="Arial" charset="0"/>
              <a:buNone/>
              <a:defRPr/>
            </a:pPr>
            <a:endParaRPr lang="en-US" altLang="en-US" sz="2400" dirty="0">
              <a:latin typeface="Calibri" charset="0"/>
              <a:ea typeface="Calibri" charset="0"/>
              <a:cs typeface="Calibri" charset="0"/>
            </a:endParaRPr>
          </a:p>
        </p:txBody>
      </p:sp>
    </p:spTree>
    <p:extLst>
      <p:ext uri="{BB962C8B-B14F-4D97-AF65-F5344CB8AC3E}">
        <p14:creationId xmlns:p14="http://schemas.microsoft.com/office/powerpoint/2010/main" val="387143164"/>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3"/>
          <p:cNvSpPr>
            <a:spLocks noGrp="1" noChangeArrowheads="1"/>
          </p:cNvSpPr>
          <p:nvPr>
            <p:ph type="title"/>
          </p:nvPr>
        </p:nvSpPr>
        <p:spPr>
          <a:xfrm>
            <a:off x="168276" y="2696633"/>
            <a:ext cx="8580437" cy="488950"/>
          </a:xfrm>
        </p:spPr>
        <p:txBody>
          <a:bodyPr/>
          <a:lstStyle/>
          <a:p>
            <a:pPr eaLnBrk="1" hangingPunct="1"/>
            <a:r>
              <a:rPr lang="en-US" altLang="nl-NL" sz="3200" b="1" dirty="0">
                <a:latin typeface="Trebuchet MS" panose="020B0603020202020204" pitchFamily="34" charset="0"/>
              </a:rPr>
              <a:t>The approach of the experts group: </a:t>
            </a:r>
            <a:br>
              <a:rPr lang="en-US" altLang="nl-NL" sz="3200" b="1" dirty="0">
                <a:latin typeface="Trebuchet MS" panose="020B0603020202020204" pitchFamily="34" charset="0"/>
              </a:rPr>
            </a:br>
            <a:r>
              <a:rPr lang="en-US" altLang="nl-NL" sz="3200" b="1" dirty="0">
                <a:latin typeface="Trebuchet MS" panose="020B0603020202020204" pitchFamily="34" charset="0"/>
              </a:rPr>
              <a:t>the principle</a:t>
            </a:r>
            <a:br>
              <a:rPr lang="el-GR" altLang="nl-NL" b="1" dirty="0">
                <a:latin typeface="Trebuchet MS" panose="020B0603020202020204" pitchFamily="34" charset="0"/>
              </a:rPr>
            </a:br>
            <a:br>
              <a:rPr lang="el-GR" altLang="nl-NL" dirty="0"/>
            </a:br>
            <a:br>
              <a:rPr lang="el-GR" altLang="nl-NL" dirty="0">
                <a:latin typeface="Trebuchet MS" panose="020B0603020202020204" pitchFamily="34" charset="0"/>
              </a:rPr>
            </a:br>
            <a:br>
              <a:rPr lang="en-US" altLang="en-US" dirty="0">
                <a:latin typeface="Trebuchet MS" panose="020B0603020202020204" pitchFamily="34" charset="0"/>
              </a:rPr>
            </a:br>
            <a:endParaRPr lang="en-US" altLang="en-US" dirty="0">
              <a:latin typeface="Trebuchet MS" panose="020B0603020202020204" pitchFamily="34" charset="0"/>
            </a:endParaRPr>
          </a:p>
        </p:txBody>
      </p:sp>
      <p:sp>
        <p:nvSpPr>
          <p:cNvPr id="38915" name="Rectangle 44"/>
          <p:cNvSpPr>
            <a:spLocks noGrp="1" noChangeArrowheads="1"/>
          </p:cNvSpPr>
          <p:nvPr>
            <p:ph idx="1"/>
          </p:nvPr>
        </p:nvSpPr>
        <p:spPr>
          <a:xfrm>
            <a:off x="250825" y="2012422"/>
            <a:ext cx="8497888" cy="4070350"/>
          </a:xfrm>
        </p:spPr>
        <p:txBody>
          <a:bodyPr/>
          <a:lstStyle/>
          <a:p>
            <a:r>
              <a:rPr lang="en-US" altLang="nl-NL" sz="2400" dirty="0">
                <a:latin typeface="Trebuchet MS" panose="020B0603020202020204" pitchFamily="34" charset="0"/>
              </a:rPr>
              <a:t>Shareholders should not be able to impede a restructuring that would save a distressed but viable company.</a:t>
            </a:r>
          </a:p>
          <a:p>
            <a:r>
              <a:rPr lang="en-US" altLang="nl-NL" sz="2400" dirty="0">
                <a:latin typeface="Trebuchet MS" panose="020B0603020202020204" pitchFamily="34" charset="0"/>
              </a:rPr>
              <a:t>Since restructuring is consensual, this assumes agreement of debtor management</a:t>
            </a:r>
          </a:p>
          <a:p>
            <a:r>
              <a:rPr lang="en-US" altLang="nl-NL" sz="2400" dirty="0">
                <a:latin typeface="Trebuchet MS" panose="020B0603020202020204" pitchFamily="34" charset="0"/>
              </a:rPr>
              <a:t>Shareholders whose opposition is overridden should be those whose stake is worthless; other creditors should be able to cram down on shareholders if they oppose restructuring adopted by a sufficient number of other classes</a:t>
            </a:r>
          </a:p>
          <a:p>
            <a:r>
              <a:rPr lang="en-US" altLang="nl-NL" sz="2400" dirty="0">
                <a:latin typeface="Trebuchet MS" panose="020B0603020202020204" pitchFamily="34" charset="0"/>
              </a:rPr>
              <a:t>Alternatively, hold outs whose equity is worthless should be liable if they prevent the restructuring</a:t>
            </a:r>
            <a:endParaRPr lang="el-GR" altLang="nl-NL" sz="2400" dirty="0">
              <a:latin typeface="Trebuchet MS" panose="020B0603020202020204" pitchFamily="34" charset="0"/>
            </a:endParaRPr>
          </a:p>
          <a:p>
            <a:pPr eaLnBrk="1" hangingPunct="1"/>
            <a:endParaRPr lang="en-GB" altLang="en-US" sz="2400" dirty="0">
              <a:latin typeface="Trebuchet MS" panose="020B0603020202020204" pitchFamily="34" charset="0"/>
            </a:endParaRPr>
          </a:p>
          <a:p>
            <a:pPr eaLnBrk="1" hangingPunct="1">
              <a:buFont typeface="Arial" panose="020B0604020202020204" pitchFamily="34" charset="0"/>
              <a:buNone/>
            </a:pPr>
            <a:endParaRPr lang="en-US" altLang="en-US" sz="2000" dirty="0"/>
          </a:p>
        </p:txBody>
      </p:sp>
    </p:spTree>
    <p:extLst>
      <p:ext uri="{BB962C8B-B14F-4D97-AF65-F5344CB8AC3E}">
        <p14:creationId xmlns:p14="http://schemas.microsoft.com/office/powerpoint/2010/main" val="300494370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43"/>
          <p:cNvSpPr>
            <a:spLocks noGrp="1" noChangeArrowheads="1"/>
          </p:cNvSpPr>
          <p:nvPr>
            <p:ph type="title"/>
          </p:nvPr>
        </p:nvSpPr>
        <p:spPr>
          <a:xfrm>
            <a:off x="239713" y="2538413"/>
            <a:ext cx="8580437" cy="488950"/>
          </a:xfrm>
        </p:spPr>
        <p:txBody>
          <a:bodyPr/>
          <a:lstStyle/>
          <a:p>
            <a:pPr eaLnBrk="1" hangingPunct="1"/>
            <a:r>
              <a:rPr lang="en-US" altLang="nl-NL" sz="3200" b="1" dirty="0">
                <a:latin typeface="Trebuchet MS" panose="020B0603020202020204" pitchFamily="34" charset="0"/>
              </a:rPr>
              <a:t>The approach of the experts group:  possible rules</a:t>
            </a:r>
            <a:br>
              <a:rPr lang="el-GR" altLang="nl-NL" b="1" dirty="0">
                <a:latin typeface="Trebuchet MS" panose="020B0603020202020204" pitchFamily="34" charset="0"/>
              </a:rPr>
            </a:br>
            <a:br>
              <a:rPr lang="el-GR" altLang="nl-NL" dirty="0"/>
            </a:br>
            <a:br>
              <a:rPr lang="en-US" altLang="en-US" dirty="0"/>
            </a:br>
            <a:endParaRPr lang="en-US" altLang="en-US" dirty="0"/>
          </a:p>
        </p:txBody>
      </p:sp>
      <p:sp>
        <p:nvSpPr>
          <p:cNvPr id="37891" name="Rectangle 44"/>
          <p:cNvSpPr>
            <a:spLocks noGrp="1" noChangeArrowheads="1"/>
          </p:cNvSpPr>
          <p:nvPr>
            <p:ph idx="1"/>
          </p:nvPr>
        </p:nvSpPr>
        <p:spPr>
          <a:xfrm>
            <a:off x="457200" y="1588030"/>
            <a:ext cx="8229600" cy="3151187"/>
          </a:xfrm>
        </p:spPr>
        <p:txBody>
          <a:bodyPr/>
          <a:lstStyle/>
          <a:p>
            <a:pPr>
              <a:defRPr/>
            </a:pPr>
            <a:endParaRPr lang="en-US" dirty="0">
              <a:latin typeface="Trebuchet MS" pitchFamily="34" charset="0"/>
            </a:endParaRPr>
          </a:p>
          <a:p>
            <a:pPr>
              <a:defRPr/>
            </a:pPr>
            <a:r>
              <a:rPr lang="en-US" sz="2400" dirty="0">
                <a:latin typeface="Trebuchet MS" pitchFamily="34" charset="0"/>
              </a:rPr>
              <a:t>Member states to adopt rules to prevent holding out by shareholders against a restructuring plan that would restore viability of debtor’s business</a:t>
            </a:r>
          </a:p>
          <a:p>
            <a:pPr>
              <a:defRPr/>
            </a:pPr>
            <a:r>
              <a:rPr lang="en-US" sz="2400" dirty="0">
                <a:latin typeface="Trebuchet MS" pitchFamily="34" charset="0"/>
              </a:rPr>
              <a:t>Creating a separate shareholder class for the purposes of plan approval and cram down to be an option for member states</a:t>
            </a:r>
          </a:p>
          <a:p>
            <a:pPr>
              <a:defRPr/>
            </a:pPr>
            <a:r>
              <a:rPr lang="en-US" sz="2400" dirty="0">
                <a:latin typeface="Trebuchet MS" pitchFamily="34" charset="0"/>
              </a:rPr>
              <a:t>If:</a:t>
            </a:r>
          </a:p>
          <a:p>
            <a:pPr lvl="1">
              <a:buFont typeface="Arial" charset="0"/>
              <a:buChar char="–"/>
              <a:defRPr/>
            </a:pPr>
            <a:r>
              <a:rPr lang="en-US" sz="2400" dirty="0">
                <a:latin typeface="Trebuchet MS" pitchFamily="34" charset="0"/>
              </a:rPr>
              <a:t>Approved by at least one affected class, and</a:t>
            </a:r>
          </a:p>
          <a:p>
            <a:pPr lvl="1">
              <a:buFont typeface="Arial" charset="0"/>
              <a:buChar char="–"/>
              <a:defRPr/>
            </a:pPr>
            <a:r>
              <a:rPr lang="en-US" sz="2400" dirty="0">
                <a:latin typeface="Trebuchet MS" pitchFamily="34" charset="0"/>
              </a:rPr>
              <a:t>Plan satisfies the fairness test (the absolute priority rule applies and no class gets more than the value of its claims under a valuation of the debtor’s business as a going concern)</a:t>
            </a:r>
            <a:endParaRPr lang="el-GR" sz="2400" dirty="0">
              <a:latin typeface="Trebuchet MS" pitchFamily="34" charset="0"/>
            </a:endParaRPr>
          </a:p>
          <a:p>
            <a:pPr marL="0" indent="0">
              <a:buFont typeface="Arial" charset="0"/>
              <a:buNone/>
              <a:defRPr/>
            </a:pPr>
            <a:endParaRPr lang="el-GR" sz="2400" dirty="0"/>
          </a:p>
          <a:p>
            <a:pPr eaLnBrk="1" hangingPunct="1">
              <a:buFont typeface="Arial" charset="0"/>
              <a:buNone/>
              <a:defRPr/>
            </a:pPr>
            <a:endParaRPr lang="en-US" altLang="en-US" sz="2000" dirty="0"/>
          </a:p>
        </p:txBody>
      </p:sp>
    </p:spTree>
    <p:extLst>
      <p:ext uri="{BB962C8B-B14F-4D97-AF65-F5344CB8AC3E}">
        <p14:creationId xmlns:p14="http://schemas.microsoft.com/office/powerpoint/2010/main" val="69472161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3"/>
          <p:cNvSpPr>
            <a:spLocks noGrp="1" noChangeArrowheads="1"/>
          </p:cNvSpPr>
          <p:nvPr>
            <p:ph type="title"/>
          </p:nvPr>
        </p:nvSpPr>
        <p:spPr/>
        <p:txBody>
          <a:bodyPr/>
          <a:lstStyle/>
          <a:p>
            <a:pPr eaLnBrk="1" hangingPunct="1"/>
            <a:r>
              <a:rPr lang="en-US" altLang="nl-NL" sz="3200" b="1" dirty="0">
                <a:latin typeface="Trebuchet MS" panose="020B0603020202020204" pitchFamily="34" charset="0"/>
              </a:rPr>
              <a:t>Debt-equity swaps:  some comments</a:t>
            </a:r>
            <a:br>
              <a:rPr lang="el-GR" altLang="nl-NL" dirty="0">
                <a:latin typeface="Trebuchet MS" panose="020B0603020202020204" pitchFamily="34" charset="0"/>
              </a:rPr>
            </a:br>
            <a:br>
              <a:rPr lang="en-GB" altLang="en-US" dirty="0">
                <a:latin typeface="Trebuchet MS" panose="020B0603020202020204" pitchFamily="34" charset="0"/>
              </a:rPr>
            </a:br>
            <a:endParaRPr lang="en-US" altLang="en-US" dirty="0">
              <a:latin typeface="Trebuchet MS" panose="020B0603020202020204" pitchFamily="34" charset="0"/>
            </a:endParaRPr>
          </a:p>
        </p:txBody>
      </p:sp>
      <p:sp>
        <p:nvSpPr>
          <p:cNvPr id="40963" name="Rectangle 44"/>
          <p:cNvSpPr>
            <a:spLocks noGrp="1" noChangeArrowheads="1"/>
          </p:cNvSpPr>
          <p:nvPr>
            <p:ph idx="1"/>
          </p:nvPr>
        </p:nvSpPr>
        <p:spPr>
          <a:xfrm>
            <a:off x="457200" y="1875896"/>
            <a:ext cx="8229600" cy="3151187"/>
          </a:xfrm>
        </p:spPr>
        <p:txBody>
          <a:bodyPr/>
          <a:lstStyle/>
          <a:p>
            <a:r>
              <a:rPr lang="en-US" altLang="nl-NL" sz="2600" dirty="0">
                <a:latin typeface="Trebuchet MS" panose="020B0603020202020204" pitchFamily="34" charset="0"/>
              </a:rPr>
              <a:t>Part of the difficulty is the Second Company Directive (article 29: any increase in capital to be decided by the general meeting)</a:t>
            </a:r>
          </a:p>
          <a:p>
            <a:pPr lvl="1"/>
            <a:r>
              <a:rPr lang="en-US" altLang="nl-NL" sz="2400" dirty="0">
                <a:latin typeface="Trebuchet MS" panose="020B0603020202020204" pitchFamily="34" charset="0"/>
              </a:rPr>
              <a:t>Should we establish an exception for companies in the restructuring proceedings? Should that power be vested by law with the company management?</a:t>
            </a:r>
          </a:p>
          <a:p>
            <a:r>
              <a:rPr lang="en-US" altLang="nl-NL" sz="2600" dirty="0">
                <a:latin typeface="Trebuchet MS" panose="020B0603020202020204" pitchFamily="34" charset="0"/>
              </a:rPr>
              <a:t>Is it proper to treat shareholders like any other class of creditors?</a:t>
            </a:r>
          </a:p>
          <a:p>
            <a:r>
              <a:rPr lang="en-US" altLang="nl-NL" sz="2600" dirty="0">
                <a:latin typeface="Trebuchet MS" panose="020B0603020202020204" pitchFamily="34" charset="0"/>
              </a:rPr>
              <a:t>Should we generally adopt a rule strengthening the role of creditors vis-à-vis that of equity in a distressed entity (similar discussion to the switch of fiduciary duties of directors to creditors)</a:t>
            </a:r>
            <a:endParaRPr lang="el-GR" altLang="nl-NL" sz="2600" dirty="0">
              <a:latin typeface="Trebuchet MS" panose="020B0603020202020204" pitchFamily="34" charset="0"/>
            </a:endParaRPr>
          </a:p>
          <a:p>
            <a:pPr eaLnBrk="1" hangingPunct="1">
              <a:buFont typeface="Arial" panose="020B0604020202020204" pitchFamily="34" charset="0"/>
              <a:buNone/>
            </a:pPr>
            <a:endParaRPr lang="en-US" altLang="en-US" sz="2000" dirty="0"/>
          </a:p>
        </p:txBody>
      </p:sp>
    </p:spTree>
    <p:extLst>
      <p:ext uri="{BB962C8B-B14F-4D97-AF65-F5344CB8AC3E}">
        <p14:creationId xmlns:p14="http://schemas.microsoft.com/office/powerpoint/2010/main" val="3583963005"/>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3"/>
          <p:cNvSpPr>
            <a:spLocks noGrp="1" noChangeArrowheads="1"/>
          </p:cNvSpPr>
          <p:nvPr>
            <p:ph type="title"/>
          </p:nvPr>
        </p:nvSpPr>
        <p:spPr>
          <a:xfrm>
            <a:off x="457200" y="1955800"/>
            <a:ext cx="8229600" cy="1143000"/>
          </a:xfrm>
        </p:spPr>
        <p:txBody>
          <a:bodyPr/>
          <a:lstStyle/>
          <a:p>
            <a:pPr eaLnBrk="1" hangingPunct="1"/>
            <a:r>
              <a:rPr lang="en-US" altLang="nl-NL" sz="3200" b="1" dirty="0">
                <a:latin typeface="Trebuchet MS" panose="020B0603020202020204" pitchFamily="34" charset="0"/>
              </a:rPr>
              <a:t>New Financing</a:t>
            </a:r>
            <a:br>
              <a:rPr lang="el-GR" altLang="nl-NL" dirty="0">
                <a:latin typeface="Trebuchet MS" panose="020B0603020202020204" pitchFamily="34" charset="0"/>
              </a:rPr>
            </a:br>
            <a:br>
              <a:rPr lang="el-GR" altLang="nl-NL" dirty="0"/>
            </a:br>
            <a:br>
              <a:rPr lang="en-GB" altLang="en-US" dirty="0"/>
            </a:br>
            <a:endParaRPr lang="en-US" altLang="en-US" dirty="0"/>
          </a:p>
        </p:txBody>
      </p:sp>
      <p:sp>
        <p:nvSpPr>
          <p:cNvPr id="41987" name="Rectangle 44"/>
          <p:cNvSpPr>
            <a:spLocks noGrp="1" noChangeArrowheads="1"/>
          </p:cNvSpPr>
          <p:nvPr>
            <p:ph idx="1"/>
          </p:nvPr>
        </p:nvSpPr>
        <p:spPr>
          <a:xfrm>
            <a:off x="250825" y="1701800"/>
            <a:ext cx="8713788" cy="4525963"/>
          </a:xfrm>
        </p:spPr>
        <p:txBody>
          <a:bodyPr/>
          <a:lstStyle/>
          <a:p>
            <a:r>
              <a:rPr lang="en-US" altLang="nl-NL" sz="2000" dirty="0">
                <a:latin typeface="Trebuchet MS" panose="020B0603020202020204" pitchFamily="34" charset="0"/>
              </a:rPr>
              <a:t>Restructuring involves the continuation of the business by the debtor pending the negotiation of the restructuring agreement and its implementation.</a:t>
            </a:r>
            <a:endParaRPr lang="el-GR" altLang="nl-NL" sz="2000" dirty="0">
              <a:latin typeface="Trebuchet MS" panose="020B0603020202020204" pitchFamily="34" charset="0"/>
            </a:endParaRPr>
          </a:p>
          <a:p>
            <a:r>
              <a:rPr lang="en-US" altLang="nl-NL" sz="2000" dirty="0">
                <a:latin typeface="Trebuchet MS" panose="020B0603020202020204" pitchFamily="34" charset="0"/>
              </a:rPr>
              <a:t>Securing new financing is a critical factor for the success of a restructuring effort (as a necessary means for preserving the value of the business).  The law needs to recognize the need, provide suitable protections and, where appropriate, create priority for such funding</a:t>
            </a:r>
            <a:endParaRPr lang="el-GR" altLang="nl-NL" sz="2000" dirty="0">
              <a:latin typeface="Trebuchet MS" panose="020B0603020202020204" pitchFamily="34" charset="0"/>
            </a:endParaRPr>
          </a:p>
          <a:p>
            <a:r>
              <a:rPr lang="en-US" altLang="nl-NL" sz="2000" dirty="0">
                <a:latin typeface="Trebuchet MS" panose="020B0603020202020204" pitchFamily="34" charset="0"/>
              </a:rPr>
              <a:t>When lead up time to agreement ratification is long, keeping the business alive until the conclusion of the restructuring is an additional critical challenge</a:t>
            </a:r>
            <a:endParaRPr lang="el-GR" altLang="nl-NL" sz="2000" dirty="0">
              <a:latin typeface="Trebuchet MS" panose="020B0603020202020204" pitchFamily="34" charset="0"/>
            </a:endParaRPr>
          </a:p>
          <a:p>
            <a:r>
              <a:rPr lang="en-US" altLang="nl-NL" sz="2000" dirty="0">
                <a:latin typeface="Trebuchet MS" panose="020B0603020202020204" pitchFamily="34" charset="0"/>
              </a:rPr>
              <a:t>Financing can take many forms, can be an equity contribution (including a debt-equity swap) or a loan, other types of credit or even the sale of an asset not critical to the continuation of the business</a:t>
            </a:r>
            <a:endParaRPr lang="el-GR" altLang="nl-NL" sz="2000" dirty="0">
              <a:latin typeface="Trebuchet MS" panose="020B0603020202020204" pitchFamily="34" charset="0"/>
            </a:endParaRPr>
          </a:p>
          <a:p>
            <a:r>
              <a:rPr lang="en-US" altLang="nl-NL" sz="2000" dirty="0">
                <a:latin typeface="Trebuchet MS" panose="020B0603020202020204" pitchFamily="34" charset="0"/>
              </a:rPr>
              <a:t>Main challenge is avoidance actions; financing cost is another issue given that the debtor is in poor health and is unlikely to have valuable unencumbered assets enhancing its creditworthiness</a:t>
            </a:r>
            <a:endParaRPr lang="el-GR" altLang="nl-NL" sz="2000" dirty="0">
              <a:latin typeface="Trebuchet MS" panose="020B0603020202020204" pitchFamily="34" charset="0"/>
            </a:endParaRPr>
          </a:p>
          <a:p>
            <a:pPr eaLnBrk="1" hangingPunct="1">
              <a:buFont typeface="Arial" panose="020B0604020202020204" pitchFamily="34" charset="0"/>
              <a:buNone/>
            </a:pPr>
            <a:endParaRPr lang="en-US" altLang="en-US" sz="2000" dirty="0"/>
          </a:p>
        </p:txBody>
      </p:sp>
    </p:spTree>
    <p:extLst>
      <p:ext uri="{BB962C8B-B14F-4D97-AF65-F5344CB8AC3E}">
        <p14:creationId xmlns:p14="http://schemas.microsoft.com/office/powerpoint/2010/main" val="130198395"/>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3"/>
          <p:cNvSpPr>
            <a:spLocks noGrp="1" noChangeArrowheads="1"/>
          </p:cNvSpPr>
          <p:nvPr>
            <p:ph type="title"/>
          </p:nvPr>
        </p:nvSpPr>
        <p:spPr>
          <a:xfrm>
            <a:off x="457200" y="1786996"/>
            <a:ext cx="8229600" cy="1143000"/>
          </a:xfrm>
        </p:spPr>
        <p:txBody>
          <a:bodyPr/>
          <a:lstStyle/>
          <a:p>
            <a:pPr eaLnBrk="1" hangingPunct="1"/>
            <a:r>
              <a:rPr lang="en-US" altLang="nl-NL" sz="3200" b="1" dirty="0">
                <a:latin typeface="Trebuchet MS" panose="020B0603020202020204" pitchFamily="34" charset="0"/>
              </a:rPr>
              <a:t>The approach of the experts group:  </a:t>
            </a:r>
            <a:br>
              <a:rPr lang="en-US" altLang="nl-NL" sz="3200" b="1" dirty="0">
                <a:latin typeface="Trebuchet MS" panose="020B0603020202020204" pitchFamily="34" charset="0"/>
              </a:rPr>
            </a:br>
            <a:r>
              <a:rPr lang="en-US" altLang="nl-NL" sz="3200" b="1" dirty="0">
                <a:latin typeface="Trebuchet MS" panose="020B0603020202020204" pitchFamily="34" charset="0"/>
              </a:rPr>
              <a:t>the principles</a:t>
            </a:r>
            <a:br>
              <a:rPr lang="el-GR" altLang="nl-NL" dirty="0">
                <a:latin typeface="Trebuchet MS" panose="020B0603020202020204" pitchFamily="34" charset="0"/>
              </a:rPr>
            </a:br>
            <a:br>
              <a:rPr lang="en-GB" altLang="en-US" dirty="0"/>
            </a:br>
            <a:endParaRPr lang="en-US" altLang="en-US" dirty="0"/>
          </a:p>
        </p:txBody>
      </p:sp>
      <p:sp>
        <p:nvSpPr>
          <p:cNvPr id="43011" name="Rectangle 44"/>
          <p:cNvSpPr>
            <a:spLocks noGrp="1" noChangeArrowheads="1"/>
          </p:cNvSpPr>
          <p:nvPr>
            <p:ph idx="1"/>
          </p:nvPr>
        </p:nvSpPr>
        <p:spPr>
          <a:xfrm>
            <a:off x="250825" y="1786996"/>
            <a:ext cx="8893175" cy="4525962"/>
          </a:xfrm>
        </p:spPr>
        <p:txBody>
          <a:bodyPr/>
          <a:lstStyle/>
          <a:p>
            <a:endParaRPr lang="en-US" altLang="nl-NL" sz="2000" dirty="0">
              <a:latin typeface="Trebuchet MS" panose="020B0603020202020204" pitchFamily="34" charset="0"/>
            </a:endParaRPr>
          </a:p>
          <a:p>
            <a:r>
              <a:rPr lang="en-US" altLang="nl-NL" sz="1800" dirty="0">
                <a:latin typeface="Trebuchet MS" panose="020B0603020202020204" pitchFamily="34" charset="0"/>
              </a:rPr>
              <a:t>The threat of avoidance actions should not discourage good faith restructuring efforts.</a:t>
            </a:r>
            <a:endParaRPr lang="el-GR" altLang="nl-NL" sz="1800" dirty="0">
              <a:latin typeface="Trebuchet MS" panose="020B0603020202020204" pitchFamily="34" charset="0"/>
            </a:endParaRPr>
          </a:p>
          <a:p>
            <a:r>
              <a:rPr lang="en-US" altLang="nl-NL" sz="1800" dirty="0">
                <a:latin typeface="Trebuchet MS" panose="020B0603020202020204" pitchFamily="34" charset="0"/>
              </a:rPr>
              <a:t>Creditors and third parties transacting with distressed debtors with a view to helping them out of their predicament are entitled to protection of their contractual rights.</a:t>
            </a:r>
            <a:endParaRPr lang="el-GR" altLang="nl-NL" sz="1800" dirty="0">
              <a:latin typeface="Trebuchet MS" panose="020B0603020202020204" pitchFamily="34" charset="0"/>
            </a:endParaRPr>
          </a:p>
          <a:p>
            <a:r>
              <a:rPr lang="en-US" altLang="nl-NL" sz="1800" dirty="0">
                <a:latin typeface="Trebuchet MS" panose="020B0603020202020204" pitchFamily="34" charset="0"/>
              </a:rPr>
              <a:t>New financing , i.e. financing provided pursuant to a ratified restructuring plan, as well as interim financing, i.e. financing provided pending the ratification of a plan that is reasonably necessary for the preservation or enhancement of the value of that business, are both deserving of protection</a:t>
            </a:r>
            <a:endParaRPr lang="el-GR" altLang="nl-NL" sz="1800" dirty="0">
              <a:latin typeface="Trebuchet MS" panose="020B0603020202020204" pitchFamily="34" charset="0"/>
            </a:endParaRPr>
          </a:p>
          <a:p>
            <a:r>
              <a:rPr lang="en-US" altLang="nl-NL" sz="1800" dirty="0">
                <a:latin typeface="Trebuchet MS" panose="020B0603020202020204" pitchFamily="34" charset="0"/>
              </a:rPr>
              <a:t>New financing to be protected from avoidance actions, from civil and criminal liability  and should be provided with priority</a:t>
            </a:r>
            <a:endParaRPr lang="el-GR" altLang="nl-NL" sz="1800" dirty="0">
              <a:latin typeface="Trebuchet MS" panose="020B0603020202020204" pitchFamily="34" charset="0"/>
            </a:endParaRPr>
          </a:p>
          <a:p>
            <a:r>
              <a:rPr lang="en-US" altLang="nl-NL" sz="1800" dirty="0">
                <a:latin typeface="Trebuchet MS" panose="020B0603020202020204" pitchFamily="34" charset="0"/>
              </a:rPr>
              <a:t>Interim financing should also be protected from avoidance actions and should not expose persons who agree it to civil or criminal liability; however, no priority envisaged for interim financing</a:t>
            </a:r>
            <a:endParaRPr lang="el-GR" altLang="nl-NL" sz="1800" dirty="0">
              <a:latin typeface="Trebuchet MS" panose="020B0603020202020204" pitchFamily="34" charset="0"/>
            </a:endParaRPr>
          </a:p>
          <a:p>
            <a:r>
              <a:rPr lang="en-US" altLang="nl-NL" sz="1800" dirty="0">
                <a:latin typeface="Trebuchet MS" panose="020B0603020202020204" pitchFamily="34" charset="0"/>
              </a:rPr>
              <a:t>The fact that new financing is provided pursuant to a plan ratified by a court is sufficient justification for interference with prior creditors’ rights</a:t>
            </a:r>
            <a:endParaRPr lang="el-GR" altLang="nl-NL" sz="1800" dirty="0">
              <a:latin typeface="Trebuchet MS" panose="020B0603020202020204" pitchFamily="34" charset="0"/>
            </a:endParaRPr>
          </a:p>
          <a:p>
            <a:pPr eaLnBrk="1" hangingPunct="1">
              <a:buFont typeface="Arial" panose="020B0604020202020204" pitchFamily="34" charset="0"/>
              <a:buNone/>
            </a:pPr>
            <a:endParaRPr lang="en-US" altLang="en-US" sz="2000" dirty="0"/>
          </a:p>
        </p:txBody>
      </p:sp>
    </p:spTree>
    <p:extLst>
      <p:ext uri="{BB962C8B-B14F-4D97-AF65-F5344CB8AC3E}">
        <p14:creationId xmlns:p14="http://schemas.microsoft.com/office/powerpoint/2010/main" val="409319677"/>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3"/>
          <p:cNvSpPr>
            <a:spLocks noGrp="1" noChangeArrowheads="1"/>
          </p:cNvSpPr>
          <p:nvPr>
            <p:ph type="title"/>
          </p:nvPr>
        </p:nvSpPr>
        <p:spPr>
          <a:xfrm>
            <a:off x="457200" y="2273300"/>
            <a:ext cx="8229600" cy="1143000"/>
          </a:xfrm>
        </p:spPr>
        <p:txBody>
          <a:bodyPr/>
          <a:lstStyle/>
          <a:p>
            <a:pPr eaLnBrk="1" hangingPunct="1"/>
            <a:r>
              <a:rPr lang="en-US" altLang="nl-NL" sz="3200" b="1" dirty="0">
                <a:latin typeface="Trebuchet MS" panose="020B0603020202020204" pitchFamily="34" charset="0"/>
              </a:rPr>
              <a:t>The approach of the experts group: </a:t>
            </a:r>
            <a:br>
              <a:rPr lang="en-US" altLang="nl-NL" sz="3200" b="1" dirty="0">
                <a:latin typeface="Trebuchet MS" panose="020B0603020202020204" pitchFamily="34" charset="0"/>
              </a:rPr>
            </a:br>
            <a:r>
              <a:rPr lang="en-US" altLang="nl-NL" sz="3200" b="1" dirty="0">
                <a:latin typeface="Trebuchet MS" panose="020B0603020202020204" pitchFamily="34" charset="0"/>
              </a:rPr>
              <a:t>the rules</a:t>
            </a:r>
            <a:br>
              <a:rPr lang="el-GR" altLang="nl-NL" dirty="0">
                <a:latin typeface="Trebuchet MS" panose="020B0603020202020204" pitchFamily="34" charset="0"/>
              </a:rPr>
            </a:br>
            <a:br>
              <a:rPr lang="el-GR" altLang="nl-NL" dirty="0"/>
            </a:br>
            <a:br>
              <a:rPr lang="en-GB" altLang="en-US" dirty="0"/>
            </a:br>
            <a:endParaRPr lang="en-US" altLang="en-US" dirty="0"/>
          </a:p>
        </p:txBody>
      </p:sp>
      <p:sp>
        <p:nvSpPr>
          <p:cNvPr id="44035" name="Rectangle 44"/>
          <p:cNvSpPr>
            <a:spLocks noGrp="1" noChangeArrowheads="1"/>
          </p:cNvSpPr>
          <p:nvPr>
            <p:ph idx="1"/>
          </p:nvPr>
        </p:nvSpPr>
        <p:spPr>
          <a:xfrm>
            <a:off x="250825" y="2500312"/>
            <a:ext cx="8229600" cy="4357688"/>
          </a:xfrm>
        </p:spPr>
        <p:txBody>
          <a:bodyPr/>
          <a:lstStyle/>
          <a:p>
            <a:r>
              <a:rPr lang="en-US" altLang="nl-NL" sz="2800" dirty="0">
                <a:latin typeface="Trebuchet MS" panose="020B0603020202020204" pitchFamily="34" charset="0"/>
              </a:rPr>
              <a:t>Both new and interim financing to be protected from voidance action in case of subsequent insolvency proceeding, while those agreeing such financing to be protected from civil and criminal liability</a:t>
            </a:r>
          </a:p>
          <a:p>
            <a:r>
              <a:rPr lang="en-US" altLang="nl-NL" sz="2800" dirty="0">
                <a:latin typeface="Trebuchet MS" panose="020B0603020202020204" pitchFamily="34" charset="0"/>
              </a:rPr>
              <a:t>In addition, new financing to rank at least senior to ordinary unsecured creditors (i.e. member states may provide them with higher seniority)</a:t>
            </a:r>
            <a:endParaRPr lang="el-GR" altLang="nl-NL" sz="2800" dirty="0">
              <a:latin typeface="Trebuchet MS" panose="020B0603020202020204" pitchFamily="34" charset="0"/>
            </a:endParaRPr>
          </a:p>
          <a:p>
            <a:pPr eaLnBrk="1" hangingPunct="1">
              <a:buFont typeface="Arial" panose="020B0604020202020204" pitchFamily="34" charset="0"/>
              <a:buNone/>
            </a:pPr>
            <a:endParaRPr lang="en-US" altLang="en-US" sz="2800" dirty="0"/>
          </a:p>
        </p:txBody>
      </p:sp>
    </p:spTree>
    <p:extLst>
      <p:ext uri="{BB962C8B-B14F-4D97-AF65-F5344CB8AC3E}">
        <p14:creationId xmlns:p14="http://schemas.microsoft.com/office/powerpoint/2010/main" val="2812031099"/>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3"/>
          <p:cNvSpPr>
            <a:spLocks noGrp="1" noChangeArrowheads="1"/>
          </p:cNvSpPr>
          <p:nvPr>
            <p:ph type="title"/>
          </p:nvPr>
        </p:nvSpPr>
        <p:spPr>
          <a:xfrm>
            <a:off x="457199" y="2301875"/>
            <a:ext cx="8229600" cy="1143000"/>
          </a:xfrm>
        </p:spPr>
        <p:txBody>
          <a:bodyPr/>
          <a:lstStyle/>
          <a:p>
            <a:pPr eaLnBrk="1" hangingPunct="1"/>
            <a:r>
              <a:rPr lang="en-US" altLang="nl-NL" sz="2800" b="1" dirty="0">
                <a:latin typeface="Trebuchet MS" panose="020B0603020202020204" pitchFamily="34" charset="0"/>
              </a:rPr>
              <a:t>Interim and new financing: some comments</a:t>
            </a:r>
            <a:br>
              <a:rPr lang="el-GR" altLang="nl-NL" dirty="0">
                <a:latin typeface="Trebuchet MS" panose="020B0603020202020204" pitchFamily="34" charset="0"/>
              </a:rPr>
            </a:br>
            <a:br>
              <a:rPr lang="el-GR" altLang="nl-NL" dirty="0"/>
            </a:br>
            <a:br>
              <a:rPr lang="el-GR" altLang="nl-NL" dirty="0"/>
            </a:br>
            <a:br>
              <a:rPr lang="en-GB" altLang="en-US" dirty="0"/>
            </a:br>
            <a:endParaRPr lang="en-US" altLang="en-US" dirty="0"/>
          </a:p>
        </p:txBody>
      </p:sp>
      <p:sp>
        <p:nvSpPr>
          <p:cNvPr id="45059" name="Rectangle 44"/>
          <p:cNvSpPr>
            <a:spLocks noGrp="1" noChangeArrowheads="1"/>
          </p:cNvSpPr>
          <p:nvPr>
            <p:ph idx="1"/>
          </p:nvPr>
        </p:nvSpPr>
        <p:spPr>
          <a:xfrm>
            <a:off x="287337" y="1878541"/>
            <a:ext cx="8569325" cy="4789488"/>
          </a:xfrm>
        </p:spPr>
        <p:txBody>
          <a:bodyPr/>
          <a:lstStyle/>
          <a:p>
            <a:r>
              <a:rPr lang="en-US" altLang="nl-NL" sz="2200" dirty="0">
                <a:latin typeface="Trebuchet MS" panose="020B0603020202020204" pitchFamily="34" charset="0"/>
              </a:rPr>
              <a:t>Emphasis is placed on protecting the financing agreements from subsequent challenges and the persons responsible from civil and criminal liability; priority provided only for financing that is provided for in the plan that has been ratified</a:t>
            </a:r>
          </a:p>
          <a:p>
            <a:r>
              <a:rPr lang="en-US" altLang="nl-NL" sz="2200" dirty="0">
                <a:latin typeface="Trebuchet MS" panose="020B0603020202020204" pitchFamily="34" charset="0"/>
              </a:rPr>
              <a:t>It would seem to me that the impact of new financing (and interim financing?) on dissenting creditors should be taken into account for the purpose of establishing the plan’s impact on dissenting creditors</a:t>
            </a:r>
          </a:p>
          <a:p>
            <a:r>
              <a:rPr lang="en-US" altLang="nl-NL" sz="2200" dirty="0">
                <a:latin typeface="Trebuchet MS" panose="020B0603020202020204" pitchFamily="34" charset="0"/>
              </a:rPr>
              <a:t>Additional protections contemplated under the draft for transactions entered into in the process of negotiation of a restructuring plan, including the grant of security interests, are also of interest in connection with new and interim financing: the draft provides that they should be protected unless entered into in bad faith</a:t>
            </a:r>
            <a:endParaRPr lang="el-GR" altLang="nl-NL" sz="2200" dirty="0">
              <a:latin typeface="Trebuchet MS" panose="020B0603020202020204" pitchFamily="34" charset="0"/>
            </a:endParaRPr>
          </a:p>
        </p:txBody>
      </p:sp>
    </p:spTree>
    <p:extLst>
      <p:ext uri="{BB962C8B-B14F-4D97-AF65-F5344CB8AC3E}">
        <p14:creationId xmlns:p14="http://schemas.microsoft.com/office/powerpoint/2010/main" val="286483796"/>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15784" y="1879642"/>
            <a:ext cx="8539892" cy="1838425"/>
          </a:xfrm>
        </p:spPr>
        <p:txBody>
          <a:bodyPr/>
          <a:lstStyle/>
          <a:p>
            <a:pPr>
              <a:spcAft>
                <a:spcPts val="1200"/>
              </a:spcAft>
            </a:pPr>
            <a:r>
              <a:rPr lang="en-GB" b="1" dirty="0"/>
              <a:t>Hot topics for an </a:t>
            </a:r>
            <a:br>
              <a:rPr lang="en-GB" b="1" dirty="0"/>
            </a:br>
            <a:r>
              <a:rPr lang="en-GB" b="1" dirty="0"/>
              <a:t>Insolvency Office Holder in 2016</a:t>
            </a:r>
            <a:endParaRPr lang="en-US" sz="3200" b="1" dirty="0"/>
          </a:p>
        </p:txBody>
      </p:sp>
      <p:sp>
        <p:nvSpPr>
          <p:cNvPr id="3" name="Subtitle 2"/>
          <p:cNvSpPr>
            <a:spLocks noGrp="1"/>
          </p:cNvSpPr>
          <p:nvPr>
            <p:ph type="subTitle" idx="1"/>
          </p:nvPr>
        </p:nvSpPr>
        <p:spPr>
          <a:xfrm>
            <a:off x="0" y="4077560"/>
            <a:ext cx="9144000" cy="1752600"/>
          </a:xfrm>
        </p:spPr>
        <p:txBody>
          <a:bodyPr rtlCol="0">
            <a:noAutofit/>
          </a:bodyPr>
          <a:lstStyle/>
          <a:p>
            <a:pPr fontAlgn="auto">
              <a:spcBef>
                <a:spcPts val="0"/>
              </a:spcBef>
              <a:spcAft>
                <a:spcPts val="600"/>
              </a:spcAft>
              <a:defRPr/>
            </a:pPr>
            <a:r>
              <a:rPr lang="en-GB" sz="2800" dirty="0">
                <a:solidFill>
                  <a:srgbClr val="000000"/>
                </a:solidFill>
              </a:rPr>
              <a:t>Stephen Harris (Ernst &amp; Young, UK)</a:t>
            </a:r>
          </a:p>
          <a:p>
            <a:pPr fontAlgn="auto">
              <a:spcBef>
                <a:spcPts val="0"/>
              </a:spcBef>
              <a:spcAft>
                <a:spcPts val="600"/>
              </a:spcAft>
              <a:defRPr/>
            </a:pPr>
            <a:r>
              <a:rPr lang="en-GB" sz="2800" dirty="0">
                <a:solidFill>
                  <a:srgbClr val="000000"/>
                </a:solidFill>
              </a:rPr>
              <a:t>Daniel Fritz (hww hermann wienberg wilhelm, Germany)</a:t>
            </a:r>
          </a:p>
        </p:txBody>
      </p:sp>
    </p:spTree>
    <p:extLst>
      <p:ext uri="{BB962C8B-B14F-4D97-AF65-F5344CB8AC3E}">
        <p14:creationId xmlns:p14="http://schemas.microsoft.com/office/powerpoint/2010/main" val="666932059"/>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b="1" dirty="0">
                <a:solidFill>
                  <a:schemeClr val="tx2"/>
                </a:solidFill>
              </a:rPr>
              <a:t>INSOL EUROPE IOH FORUM</a:t>
            </a:r>
            <a:br>
              <a:rPr lang="en-US" b="1" dirty="0">
                <a:solidFill>
                  <a:schemeClr val="tx2"/>
                </a:solidFill>
              </a:rPr>
            </a:br>
            <a:r>
              <a:rPr lang="en-US" b="1" dirty="0">
                <a:solidFill>
                  <a:schemeClr val="accent2"/>
                </a:solidFill>
              </a:rPr>
              <a:t>Hot Topics for an Insolvency Office Holder in 2016</a:t>
            </a:r>
            <a:br>
              <a:rPr lang="en-US" b="1" dirty="0">
                <a:solidFill>
                  <a:schemeClr val="accent2"/>
                </a:solidFill>
              </a:rPr>
            </a:br>
            <a:br>
              <a:rPr lang="en-US" b="1" dirty="0">
                <a:solidFill>
                  <a:schemeClr val="accent2"/>
                </a:solidFill>
              </a:rPr>
            </a:br>
            <a:r>
              <a:rPr lang="en-US" sz="2700" b="1" i="1" dirty="0">
                <a:solidFill>
                  <a:schemeClr val="tx2"/>
                </a:solidFill>
              </a:rPr>
              <a:t>presented by the Forum´s Co-Chairs</a:t>
            </a:r>
            <a:br>
              <a:rPr lang="en-US" sz="2700" b="1" i="1" dirty="0">
                <a:solidFill>
                  <a:schemeClr val="tx2"/>
                </a:solidFill>
              </a:rPr>
            </a:br>
            <a:br>
              <a:rPr lang="en-US" sz="2700" b="1" dirty="0">
                <a:solidFill>
                  <a:schemeClr val="tx2"/>
                </a:solidFill>
              </a:rPr>
            </a:br>
            <a:r>
              <a:rPr lang="en-US" sz="2200" b="1" dirty="0">
                <a:solidFill>
                  <a:schemeClr val="tx2"/>
                </a:solidFill>
              </a:rPr>
              <a:t>Stephen Harris, EY, London</a:t>
            </a:r>
            <a:br>
              <a:rPr lang="en-US" sz="2200" b="1" dirty="0">
                <a:solidFill>
                  <a:schemeClr val="tx2"/>
                </a:solidFill>
              </a:rPr>
            </a:br>
            <a:r>
              <a:rPr lang="en-US" sz="2200" b="1" dirty="0">
                <a:solidFill>
                  <a:schemeClr val="tx2"/>
                </a:solidFill>
              </a:rPr>
              <a:t>Daniel F. Fritz, </a:t>
            </a:r>
            <a:r>
              <a:rPr lang="en-US" sz="2200" b="1" dirty="0" err="1">
                <a:solidFill>
                  <a:schemeClr val="tx2"/>
                </a:solidFill>
              </a:rPr>
              <a:t>hww</a:t>
            </a:r>
            <a:r>
              <a:rPr lang="en-US" sz="2200" b="1" dirty="0">
                <a:solidFill>
                  <a:schemeClr val="tx2"/>
                </a:solidFill>
              </a:rPr>
              <a:t> </a:t>
            </a:r>
            <a:r>
              <a:rPr lang="en-US" sz="2200" b="1" dirty="0" err="1">
                <a:solidFill>
                  <a:schemeClr val="tx2"/>
                </a:solidFill>
              </a:rPr>
              <a:t>hermann</a:t>
            </a:r>
            <a:r>
              <a:rPr lang="en-US" sz="2200" b="1" dirty="0">
                <a:solidFill>
                  <a:schemeClr val="tx2"/>
                </a:solidFill>
              </a:rPr>
              <a:t> </a:t>
            </a:r>
            <a:r>
              <a:rPr lang="en-US" sz="2200" b="1" dirty="0" err="1">
                <a:solidFill>
                  <a:schemeClr val="tx2"/>
                </a:solidFill>
              </a:rPr>
              <a:t>wienberg</a:t>
            </a:r>
            <a:r>
              <a:rPr lang="en-US" sz="2200" b="1" dirty="0">
                <a:solidFill>
                  <a:schemeClr val="tx2"/>
                </a:solidFill>
              </a:rPr>
              <a:t> </a:t>
            </a:r>
            <a:r>
              <a:rPr lang="en-US" sz="2200" b="1" dirty="0" err="1">
                <a:solidFill>
                  <a:schemeClr val="tx2"/>
                </a:solidFill>
              </a:rPr>
              <a:t>wilhelm</a:t>
            </a:r>
            <a:r>
              <a:rPr lang="en-US" sz="2200" b="1" dirty="0">
                <a:solidFill>
                  <a:schemeClr val="tx2"/>
                </a:solidFill>
              </a:rPr>
              <a:t>, Frankfurt am Main</a:t>
            </a:r>
          </a:p>
        </p:txBody>
      </p:sp>
    </p:spTree>
    <p:extLst>
      <p:ext uri="{BB962C8B-B14F-4D97-AF65-F5344CB8AC3E}">
        <p14:creationId xmlns:p14="http://schemas.microsoft.com/office/powerpoint/2010/main" val="388057251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sz="3600" b="1" dirty="0">
                <a:solidFill>
                  <a:schemeClr val="tx2"/>
                </a:solidFill>
              </a:rPr>
              <a:t>Thank you!</a:t>
            </a: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endParaRPr lang="en-US" sz="22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568" y="2661314"/>
            <a:ext cx="5552116" cy="17828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0544" y="2241755"/>
            <a:ext cx="2878263" cy="40508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6576916"/>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sz="3600" b="1" dirty="0">
                <a:solidFill>
                  <a:schemeClr val="tx2"/>
                </a:solidFill>
              </a:rPr>
              <a:t>Remember September … </a:t>
            </a:r>
            <a:br>
              <a:rPr lang="en-US" sz="3600" b="1" dirty="0">
                <a:solidFill>
                  <a:schemeClr val="tx2"/>
                </a:solidFill>
              </a:rPr>
            </a:br>
            <a:r>
              <a:rPr lang="en-US" sz="3600" b="1" dirty="0">
                <a:solidFill>
                  <a:schemeClr val="tx2"/>
                </a:solidFill>
              </a:rPr>
              <a:t>Berlin 2015 Poll results</a:t>
            </a:r>
            <a:br>
              <a:rPr lang="en-US" sz="3600" b="1" dirty="0">
                <a:solidFill>
                  <a:schemeClr val="tx2"/>
                </a:solidFill>
              </a:rPr>
            </a:br>
            <a:r>
              <a:rPr lang="en-US" sz="2700" b="1" i="1" dirty="0">
                <a:solidFill>
                  <a:schemeClr val="accent6"/>
                </a:solidFill>
              </a:rPr>
              <a:t>Highlights </a:t>
            </a:r>
            <a:br>
              <a:rPr lang="en-US" sz="2200" b="1" dirty="0">
                <a:solidFill>
                  <a:schemeClr val="tx2"/>
                </a:solidFill>
              </a:rPr>
            </a:br>
            <a:br>
              <a:rPr lang="en-US" sz="2200" b="1" dirty="0">
                <a:solidFill>
                  <a:schemeClr val="tx2"/>
                </a:solidFill>
              </a:rPr>
            </a:br>
            <a:r>
              <a:rPr lang="de-DE" sz="2200" b="1" dirty="0" err="1">
                <a:solidFill>
                  <a:schemeClr val="tx2"/>
                </a:solidFill>
              </a:rPr>
              <a:t>Harmonise</a:t>
            </a:r>
            <a:r>
              <a:rPr lang="de-DE" sz="2200" b="1" dirty="0">
                <a:solidFill>
                  <a:schemeClr val="tx2"/>
                </a:solidFill>
              </a:rPr>
              <a:t> </a:t>
            </a:r>
            <a:r>
              <a:rPr lang="de-DE" sz="2200" b="1" dirty="0" err="1">
                <a:solidFill>
                  <a:schemeClr val="tx2"/>
                </a:solidFill>
              </a:rPr>
              <a:t>qualifications</a:t>
            </a:r>
            <a:r>
              <a:rPr lang="de-DE" sz="2200" b="1" dirty="0">
                <a:solidFill>
                  <a:schemeClr val="tx2"/>
                </a:solidFill>
              </a:rPr>
              <a:t>? </a:t>
            </a:r>
            <a:br>
              <a:rPr lang="de-DE" sz="2200" b="1" dirty="0">
                <a:solidFill>
                  <a:schemeClr val="tx2"/>
                </a:solidFill>
              </a:rPr>
            </a:br>
            <a:r>
              <a:rPr lang="de-DE" sz="2200" b="1" dirty="0">
                <a:solidFill>
                  <a:schemeClr val="accent3"/>
                </a:solidFill>
              </a:rPr>
              <a:t>50</a:t>
            </a:r>
            <a:r>
              <a:rPr lang="de-DE" sz="2200" dirty="0"/>
              <a:t>/</a:t>
            </a:r>
            <a:r>
              <a:rPr lang="de-DE" sz="2200" b="1" dirty="0">
                <a:solidFill>
                  <a:schemeClr val="accent2"/>
                </a:solidFill>
              </a:rPr>
              <a:t>50 </a:t>
            </a:r>
            <a:r>
              <a:rPr lang="de-DE" sz="2200" dirty="0"/>
              <a:t>IPs and </a:t>
            </a:r>
            <a:r>
              <a:rPr lang="de-DE" sz="2200" b="1" dirty="0">
                <a:solidFill>
                  <a:schemeClr val="accent3"/>
                </a:solidFill>
              </a:rPr>
              <a:t>66</a:t>
            </a:r>
            <a:r>
              <a:rPr lang="de-DE" sz="2200" dirty="0"/>
              <a:t>/</a:t>
            </a:r>
            <a:r>
              <a:rPr lang="de-DE" sz="2200" b="1" dirty="0">
                <a:solidFill>
                  <a:schemeClr val="accent2"/>
                </a:solidFill>
              </a:rPr>
              <a:t>33</a:t>
            </a:r>
            <a:r>
              <a:rPr lang="de-DE" sz="2200" dirty="0"/>
              <a:t> Non IPs (</a:t>
            </a:r>
            <a:r>
              <a:rPr lang="de-DE" sz="2200" b="1" dirty="0">
                <a:solidFill>
                  <a:schemeClr val="accent3"/>
                </a:solidFill>
              </a:rPr>
              <a:t>Yes</a:t>
            </a:r>
            <a:r>
              <a:rPr lang="de-DE" sz="2200" dirty="0"/>
              <a:t> / </a:t>
            </a:r>
            <a:r>
              <a:rPr lang="de-DE" sz="2200" b="1" dirty="0" err="1">
                <a:solidFill>
                  <a:schemeClr val="accent2"/>
                </a:solidFill>
              </a:rPr>
              <a:t>No</a:t>
            </a:r>
            <a:r>
              <a:rPr lang="de-DE" sz="2200" dirty="0"/>
              <a:t>)</a:t>
            </a:r>
            <a:br>
              <a:rPr lang="de-DE" sz="2200" dirty="0"/>
            </a:br>
            <a:r>
              <a:rPr lang="de-DE" sz="2200" dirty="0"/>
              <a:t> </a:t>
            </a:r>
            <a:br>
              <a:rPr lang="de-DE" sz="2200" dirty="0"/>
            </a:br>
            <a:r>
              <a:rPr lang="de-DE" sz="2200" b="1" dirty="0" err="1">
                <a:solidFill>
                  <a:schemeClr val="tx2"/>
                </a:solidFill>
              </a:rPr>
              <a:t>Should</a:t>
            </a:r>
            <a:r>
              <a:rPr lang="de-DE" sz="2200" b="1" dirty="0">
                <a:solidFill>
                  <a:schemeClr val="tx2"/>
                </a:solidFill>
              </a:rPr>
              <a:t> the EU </a:t>
            </a:r>
            <a:r>
              <a:rPr lang="de-DE" sz="2200" b="1" dirty="0" err="1">
                <a:solidFill>
                  <a:schemeClr val="tx2"/>
                </a:solidFill>
              </a:rPr>
              <a:t>implement</a:t>
            </a:r>
            <a:r>
              <a:rPr lang="de-DE" sz="2200" b="1" dirty="0">
                <a:solidFill>
                  <a:schemeClr val="tx2"/>
                </a:solidFill>
              </a:rPr>
              <a:t> </a:t>
            </a:r>
            <a:r>
              <a:rPr lang="de-DE" sz="2200" b="1" dirty="0" err="1">
                <a:solidFill>
                  <a:schemeClr val="tx2"/>
                </a:solidFill>
              </a:rPr>
              <a:t>legislation</a:t>
            </a:r>
            <a:r>
              <a:rPr lang="de-DE" sz="2200" b="1" dirty="0">
                <a:solidFill>
                  <a:schemeClr val="tx2"/>
                </a:solidFill>
              </a:rPr>
              <a:t> </a:t>
            </a:r>
            <a:r>
              <a:rPr lang="de-DE" sz="2200" b="1" dirty="0" err="1">
                <a:solidFill>
                  <a:schemeClr val="tx2"/>
                </a:solidFill>
              </a:rPr>
              <a:t>re</a:t>
            </a:r>
            <a:r>
              <a:rPr lang="de-DE" sz="2200" b="1" dirty="0">
                <a:solidFill>
                  <a:schemeClr val="tx2"/>
                </a:solidFill>
              </a:rPr>
              <a:t> IPs? </a:t>
            </a:r>
            <a:br>
              <a:rPr lang="de-DE" sz="2200" b="1" dirty="0">
                <a:solidFill>
                  <a:schemeClr val="tx2"/>
                </a:solidFill>
              </a:rPr>
            </a:br>
            <a:r>
              <a:rPr lang="de-DE" sz="2200" b="1" dirty="0">
                <a:solidFill>
                  <a:schemeClr val="accent3"/>
                </a:solidFill>
              </a:rPr>
              <a:t>50</a:t>
            </a:r>
            <a:r>
              <a:rPr lang="de-DE" sz="2200" dirty="0"/>
              <a:t>/</a:t>
            </a:r>
            <a:r>
              <a:rPr lang="de-DE" sz="2200" b="1" dirty="0">
                <a:solidFill>
                  <a:schemeClr val="accent2"/>
                </a:solidFill>
              </a:rPr>
              <a:t>50</a:t>
            </a:r>
            <a:r>
              <a:rPr lang="de-DE" sz="2200" dirty="0"/>
              <a:t> IPs and </a:t>
            </a:r>
            <a:r>
              <a:rPr lang="de-DE" sz="2200" b="1" dirty="0">
                <a:solidFill>
                  <a:schemeClr val="accent3"/>
                </a:solidFill>
              </a:rPr>
              <a:t>48</a:t>
            </a:r>
            <a:r>
              <a:rPr lang="de-DE" sz="2200" dirty="0"/>
              <a:t>/</a:t>
            </a:r>
            <a:r>
              <a:rPr lang="de-DE" sz="2200" b="1" dirty="0">
                <a:solidFill>
                  <a:schemeClr val="accent2"/>
                </a:solidFill>
              </a:rPr>
              <a:t>52 </a:t>
            </a:r>
            <a:r>
              <a:rPr lang="de-DE" sz="2200" dirty="0"/>
              <a:t>Non IPs (</a:t>
            </a:r>
            <a:r>
              <a:rPr lang="de-DE" sz="2200" b="1" dirty="0">
                <a:solidFill>
                  <a:schemeClr val="accent3"/>
                </a:solidFill>
              </a:rPr>
              <a:t>Yes</a:t>
            </a:r>
            <a:r>
              <a:rPr lang="de-DE" sz="2200" dirty="0"/>
              <a:t> / </a:t>
            </a:r>
            <a:r>
              <a:rPr lang="de-DE" sz="2200" b="1" dirty="0" err="1">
                <a:solidFill>
                  <a:schemeClr val="accent2"/>
                </a:solidFill>
              </a:rPr>
              <a:t>No</a:t>
            </a:r>
            <a:r>
              <a:rPr lang="de-DE" sz="2200" dirty="0"/>
              <a:t>)</a:t>
            </a:r>
            <a:br>
              <a:rPr lang="de-DE" sz="2200" dirty="0"/>
            </a:br>
            <a:r>
              <a:rPr lang="de-DE" sz="2200" dirty="0"/>
              <a:t> </a:t>
            </a:r>
            <a:br>
              <a:rPr lang="de-DE" sz="2200" dirty="0"/>
            </a:br>
            <a:r>
              <a:rPr lang="de-DE" sz="2200" b="1" dirty="0" err="1">
                <a:solidFill>
                  <a:schemeClr val="tx2"/>
                </a:solidFill>
              </a:rPr>
              <a:t>Does</a:t>
            </a:r>
            <a:r>
              <a:rPr lang="de-DE" sz="2200" b="1" dirty="0">
                <a:solidFill>
                  <a:schemeClr val="tx2"/>
                </a:solidFill>
              </a:rPr>
              <a:t> national </a:t>
            </a:r>
            <a:r>
              <a:rPr lang="de-DE" sz="2200" b="1" dirty="0" err="1">
                <a:solidFill>
                  <a:schemeClr val="tx2"/>
                </a:solidFill>
              </a:rPr>
              <a:t>legislation</a:t>
            </a:r>
            <a:r>
              <a:rPr lang="de-DE" sz="2200" b="1" dirty="0">
                <a:solidFill>
                  <a:schemeClr val="tx2"/>
                </a:solidFill>
              </a:rPr>
              <a:t> </a:t>
            </a:r>
            <a:r>
              <a:rPr lang="de-DE" sz="2200" b="1" dirty="0" err="1">
                <a:solidFill>
                  <a:schemeClr val="tx2"/>
                </a:solidFill>
              </a:rPr>
              <a:t>work</a:t>
            </a:r>
            <a:r>
              <a:rPr lang="de-DE" sz="2200" b="1" dirty="0">
                <a:solidFill>
                  <a:schemeClr val="tx2"/>
                </a:solidFill>
              </a:rPr>
              <a:t> </a:t>
            </a:r>
            <a:r>
              <a:rPr lang="de-DE" sz="2200" b="1" dirty="0" err="1">
                <a:solidFill>
                  <a:schemeClr val="tx2"/>
                </a:solidFill>
              </a:rPr>
              <a:t>effectively</a:t>
            </a:r>
            <a:r>
              <a:rPr lang="de-DE" sz="2200" b="1" dirty="0">
                <a:solidFill>
                  <a:schemeClr val="tx2"/>
                </a:solidFill>
              </a:rPr>
              <a:t> </a:t>
            </a:r>
            <a:r>
              <a:rPr lang="de-DE" sz="2200" b="1" dirty="0" err="1">
                <a:solidFill>
                  <a:schemeClr val="tx2"/>
                </a:solidFill>
              </a:rPr>
              <a:t>re</a:t>
            </a:r>
            <a:r>
              <a:rPr lang="de-DE" sz="2200" b="1" dirty="0">
                <a:solidFill>
                  <a:schemeClr val="tx2"/>
                </a:solidFill>
              </a:rPr>
              <a:t> IPs?</a:t>
            </a:r>
            <a:br>
              <a:rPr lang="de-DE" sz="2200" b="1" dirty="0">
                <a:solidFill>
                  <a:schemeClr val="tx2"/>
                </a:solidFill>
              </a:rPr>
            </a:br>
            <a:r>
              <a:rPr lang="de-DE" sz="2200" dirty="0"/>
              <a:t> </a:t>
            </a:r>
            <a:r>
              <a:rPr lang="de-DE" sz="2200" b="1" dirty="0">
                <a:solidFill>
                  <a:schemeClr val="accent3"/>
                </a:solidFill>
              </a:rPr>
              <a:t>75</a:t>
            </a:r>
            <a:r>
              <a:rPr lang="de-DE" sz="2200" dirty="0"/>
              <a:t>/</a:t>
            </a:r>
            <a:r>
              <a:rPr lang="de-DE" sz="2200" b="1" dirty="0">
                <a:solidFill>
                  <a:schemeClr val="accent2"/>
                </a:solidFill>
              </a:rPr>
              <a:t>25</a:t>
            </a:r>
            <a:r>
              <a:rPr lang="de-DE" sz="2200" dirty="0"/>
              <a:t> IPs and </a:t>
            </a:r>
            <a:r>
              <a:rPr lang="de-DE" sz="2200" b="1" dirty="0">
                <a:solidFill>
                  <a:schemeClr val="accent3"/>
                </a:solidFill>
              </a:rPr>
              <a:t>54</a:t>
            </a:r>
            <a:r>
              <a:rPr lang="de-DE" sz="2200" dirty="0"/>
              <a:t> /</a:t>
            </a:r>
            <a:r>
              <a:rPr lang="de-DE" sz="2200" b="1" dirty="0">
                <a:solidFill>
                  <a:schemeClr val="accent2"/>
                </a:solidFill>
              </a:rPr>
              <a:t>46 </a:t>
            </a:r>
            <a:r>
              <a:rPr lang="de-DE" sz="2200" dirty="0"/>
              <a:t>Non IPS (</a:t>
            </a:r>
            <a:r>
              <a:rPr lang="de-DE" sz="2200" b="1" dirty="0">
                <a:solidFill>
                  <a:schemeClr val="accent3"/>
                </a:solidFill>
              </a:rPr>
              <a:t>Yes</a:t>
            </a:r>
            <a:r>
              <a:rPr lang="de-DE" sz="2200" dirty="0"/>
              <a:t> / </a:t>
            </a:r>
            <a:r>
              <a:rPr lang="de-DE" sz="2200" b="1" dirty="0" err="1">
                <a:solidFill>
                  <a:schemeClr val="accent2"/>
                </a:solidFill>
              </a:rPr>
              <a:t>No</a:t>
            </a:r>
            <a:r>
              <a:rPr lang="de-DE" sz="2200" dirty="0"/>
              <a:t>)</a:t>
            </a:r>
            <a:br>
              <a:rPr lang="de-DE" sz="2200" dirty="0"/>
            </a:br>
            <a:r>
              <a:rPr lang="de-DE" sz="2200" dirty="0"/>
              <a:t> </a:t>
            </a:r>
            <a:endParaRPr lang="en-US" sz="2200" b="1" dirty="0"/>
          </a:p>
        </p:txBody>
      </p:sp>
    </p:spTree>
    <p:extLst>
      <p:ext uri="{BB962C8B-B14F-4D97-AF65-F5344CB8AC3E}">
        <p14:creationId xmlns:p14="http://schemas.microsoft.com/office/powerpoint/2010/main" val="2617090553"/>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pPr lvl="0"/>
            <a:br>
              <a:rPr lang="en-US" b="1" dirty="0"/>
            </a:br>
            <a:br>
              <a:rPr lang="en-US" b="1" dirty="0"/>
            </a:br>
            <a:br>
              <a:rPr lang="en-US" b="1" dirty="0"/>
            </a:br>
            <a:br>
              <a:rPr lang="en-US" b="1" dirty="0"/>
            </a:br>
            <a:br>
              <a:rPr lang="en-US" b="1" dirty="0"/>
            </a:br>
            <a:br>
              <a:rPr lang="en-US" b="1" dirty="0"/>
            </a:br>
            <a:r>
              <a:rPr lang="en-US" sz="3600" b="1" dirty="0">
                <a:solidFill>
                  <a:schemeClr val="tx2"/>
                </a:solidFill>
              </a:rPr>
              <a:t>IOH Forum Survey 2015/16</a:t>
            </a:r>
            <a:br>
              <a:rPr lang="en-US" sz="3600" b="1" dirty="0">
                <a:solidFill>
                  <a:schemeClr val="tx2"/>
                </a:solidFill>
              </a:rPr>
            </a:br>
            <a:r>
              <a:rPr lang="en-US" sz="3600" b="1" dirty="0">
                <a:solidFill>
                  <a:schemeClr val="accent2"/>
                </a:solidFill>
              </a:rPr>
              <a:t>Questions asked:</a:t>
            </a:r>
            <a:br>
              <a:rPr lang="en-US" sz="3600" b="1" dirty="0">
                <a:solidFill>
                  <a:schemeClr val="accent2"/>
                </a:solidFill>
              </a:rPr>
            </a:br>
            <a:r>
              <a:rPr lang="de-DE" sz="2000" dirty="0"/>
              <a:t>the </a:t>
            </a:r>
            <a:r>
              <a:rPr lang="de-DE" sz="2000" dirty="0" err="1"/>
              <a:t>types</a:t>
            </a:r>
            <a:r>
              <a:rPr lang="de-DE" sz="2000" dirty="0"/>
              <a:t> </a:t>
            </a:r>
            <a:r>
              <a:rPr lang="de-DE" sz="2000" dirty="0" err="1"/>
              <a:t>of</a:t>
            </a:r>
            <a:r>
              <a:rPr lang="de-DE" sz="2000" dirty="0"/>
              <a:t> </a:t>
            </a:r>
            <a:r>
              <a:rPr lang="de-DE" sz="2000" dirty="0" err="1"/>
              <a:t>insolvency</a:t>
            </a:r>
            <a:r>
              <a:rPr lang="de-DE" sz="2000" dirty="0"/>
              <a:t> </a:t>
            </a:r>
            <a:r>
              <a:rPr lang="de-DE" sz="2000" dirty="0" err="1"/>
              <a:t>office</a:t>
            </a:r>
            <a:r>
              <a:rPr lang="de-DE" sz="2000" dirty="0"/>
              <a:t> </a:t>
            </a:r>
            <a:r>
              <a:rPr lang="de-DE" sz="2000" dirty="0" err="1"/>
              <a:t>holders</a:t>
            </a:r>
            <a:r>
              <a:rPr lang="de-DE" sz="2000" dirty="0"/>
              <a:t>; </a:t>
            </a:r>
            <a:br>
              <a:rPr lang="de-DE" sz="2000" dirty="0"/>
            </a:br>
            <a:r>
              <a:rPr lang="de-DE" sz="2000" dirty="0" err="1"/>
              <a:t>size</a:t>
            </a:r>
            <a:r>
              <a:rPr lang="de-DE" sz="2000" dirty="0"/>
              <a:t> </a:t>
            </a:r>
            <a:r>
              <a:rPr lang="de-DE" sz="2000" dirty="0" err="1"/>
              <a:t>of</a:t>
            </a:r>
            <a:r>
              <a:rPr lang="de-DE" sz="2000" dirty="0"/>
              <a:t> the </a:t>
            </a:r>
            <a:r>
              <a:rPr lang="de-DE" sz="2000" dirty="0" err="1"/>
              <a:t>profession</a:t>
            </a:r>
            <a:r>
              <a:rPr lang="de-DE" sz="2000" dirty="0"/>
              <a:t>; </a:t>
            </a:r>
            <a:br>
              <a:rPr lang="de-DE" sz="2000" dirty="0"/>
            </a:br>
            <a:r>
              <a:rPr lang="de-DE" sz="2000" dirty="0" err="1"/>
              <a:t>practising</a:t>
            </a:r>
            <a:r>
              <a:rPr lang="de-DE" sz="2000" dirty="0"/>
              <a:t> </a:t>
            </a:r>
            <a:r>
              <a:rPr lang="de-DE" sz="2000" dirty="0" err="1"/>
              <a:t>norms</a:t>
            </a:r>
            <a:r>
              <a:rPr lang="de-DE" sz="2000" dirty="0"/>
              <a:t>; </a:t>
            </a:r>
            <a:br>
              <a:rPr lang="de-DE" sz="2000" dirty="0"/>
            </a:br>
            <a:r>
              <a:rPr lang="de-DE" sz="2000" dirty="0" err="1"/>
              <a:t>qualification</a:t>
            </a:r>
            <a:r>
              <a:rPr lang="de-DE" sz="2000" dirty="0"/>
              <a:t> </a:t>
            </a:r>
            <a:r>
              <a:rPr lang="de-DE" sz="2000" dirty="0" err="1"/>
              <a:t>training</a:t>
            </a:r>
            <a:r>
              <a:rPr lang="de-DE" sz="2000" dirty="0"/>
              <a:t> and </a:t>
            </a:r>
            <a:r>
              <a:rPr lang="de-DE" sz="2000" dirty="0" err="1"/>
              <a:t>entry</a:t>
            </a:r>
            <a:r>
              <a:rPr lang="de-DE" sz="2000" dirty="0"/>
              <a:t> </a:t>
            </a:r>
            <a:r>
              <a:rPr lang="de-DE" sz="2000" dirty="0" err="1"/>
              <a:t>into</a:t>
            </a:r>
            <a:r>
              <a:rPr lang="de-DE" sz="2000" dirty="0"/>
              <a:t> the </a:t>
            </a:r>
            <a:r>
              <a:rPr lang="de-DE" sz="2000" dirty="0" err="1"/>
              <a:t>profession</a:t>
            </a:r>
            <a:r>
              <a:rPr lang="de-DE" sz="2000" dirty="0"/>
              <a:t>; </a:t>
            </a:r>
            <a:br>
              <a:rPr lang="de-DE" sz="2000" dirty="0"/>
            </a:br>
            <a:r>
              <a:rPr lang="de-DE" sz="2000" dirty="0"/>
              <a:t>professional </a:t>
            </a:r>
            <a:r>
              <a:rPr lang="de-DE" sz="2000" dirty="0" err="1"/>
              <a:t>bodies</a:t>
            </a:r>
            <a:r>
              <a:rPr lang="de-DE" sz="2000" dirty="0"/>
              <a:t>; </a:t>
            </a:r>
            <a:br>
              <a:rPr lang="de-DE" sz="2000" dirty="0"/>
            </a:br>
            <a:r>
              <a:rPr lang="de-DE" sz="2000" dirty="0" err="1"/>
              <a:t>continuing</a:t>
            </a:r>
            <a:r>
              <a:rPr lang="de-DE" sz="2000" dirty="0"/>
              <a:t> professional </a:t>
            </a:r>
            <a:r>
              <a:rPr lang="de-DE" sz="2000" dirty="0" err="1"/>
              <a:t>education</a:t>
            </a:r>
            <a:r>
              <a:rPr lang="de-DE" sz="2000" dirty="0"/>
              <a:t> (“CPE”); </a:t>
            </a:r>
            <a:br>
              <a:rPr lang="de-DE" sz="2000" dirty="0"/>
            </a:br>
            <a:r>
              <a:rPr lang="de-DE" sz="2000" dirty="0" err="1"/>
              <a:t>body</a:t>
            </a:r>
            <a:r>
              <a:rPr lang="de-DE" sz="2000" dirty="0"/>
              <a:t> </a:t>
            </a:r>
            <a:r>
              <a:rPr lang="de-DE" sz="2000" dirty="0" err="1"/>
              <a:t>corporate</a:t>
            </a:r>
            <a:r>
              <a:rPr lang="de-DE" sz="2000" dirty="0"/>
              <a:t> </a:t>
            </a:r>
            <a:r>
              <a:rPr lang="de-DE" sz="2000" dirty="0" err="1"/>
              <a:t>or</a:t>
            </a:r>
            <a:r>
              <a:rPr lang="de-DE" sz="2000" dirty="0"/>
              <a:t> individual; </a:t>
            </a:r>
            <a:br>
              <a:rPr lang="de-DE" sz="2000" dirty="0"/>
            </a:br>
            <a:r>
              <a:rPr lang="de-DE" sz="2000" dirty="0" err="1"/>
              <a:t>sanction</a:t>
            </a:r>
            <a:r>
              <a:rPr lang="de-DE" sz="2000" dirty="0"/>
              <a:t> </a:t>
            </a:r>
            <a:r>
              <a:rPr lang="de-DE" sz="2000" dirty="0" err="1"/>
              <a:t>for</a:t>
            </a:r>
            <a:r>
              <a:rPr lang="de-DE" sz="2000" dirty="0"/>
              <a:t> </a:t>
            </a:r>
            <a:r>
              <a:rPr lang="de-DE" sz="2000" dirty="0" err="1"/>
              <a:t>acting</a:t>
            </a:r>
            <a:r>
              <a:rPr lang="de-DE" sz="2000" dirty="0"/>
              <a:t> </a:t>
            </a:r>
            <a:r>
              <a:rPr lang="de-DE" sz="2000" dirty="0" err="1"/>
              <a:t>as</a:t>
            </a:r>
            <a:r>
              <a:rPr lang="de-DE" sz="2000" dirty="0"/>
              <a:t> an IOH </a:t>
            </a:r>
            <a:r>
              <a:rPr lang="de-DE" sz="2000" dirty="0" err="1"/>
              <a:t>without</a:t>
            </a:r>
            <a:r>
              <a:rPr lang="de-DE" sz="2000" dirty="0"/>
              <a:t> proper </a:t>
            </a:r>
            <a:r>
              <a:rPr lang="de-DE" sz="2000" dirty="0" err="1"/>
              <a:t>authorisation</a:t>
            </a:r>
            <a:r>
              <a:rPr lang="de-DE" sz="2000" dirty="0"/>
              <a:t>; </a:t>
            </a:r>
            <a:br>
              <a:rPr lang="de-DE" sz="2000" dirty="0"/>
            </a:br>
            <a:r>
              <a:rPr lang="de-DE" sz="2000" dirty="0" err="1"/>
              <a:t>bonding</a:t>
            </a:r>
            <a:r>
              <a:rPr lang="de-DE" sz="2000" dirty="0"/>
              <a:t> and </a:t>
            </a:r>
            <a:r>
              <a:rPr lang="de-DE" sz="2000" dirty="0" err="1"/>
              <a:t>insurance</a:t>
            </a:r>
            <a:r>
              <a:rPr lang="de-DE" sz="2000" dirty="0"/>
              <a:t>; </a:t>
            </a:r>
            <a:br>
              <a:rPr lang="de-DE" sz="2000" dirty="0"/>
            </a:br>
            <a:r>
              <a:rPr lang="de-DE" sz="2000" dirty="0" err="1"/>
              <a:t>appointment</a:t>
            </a:r>
            <a:r>
              <a:rPr lang="de-DE" sz="2000" dirty="0"/>
              <a:t> </a:t>
            </a:r>
            <a:r>
              <a:rPr lang="de-DE" sz="2000" dirty="0" err="1"/>
              <a:t>of</a:t>
            </a:r>
            <a:r>
              <a:rPr lang="de-DE" sz="2000" dirty="0"/>
              <a:t> IOHs; </a:t>
            </a:r>
            <a:br>
              <a:rPr lang="de-DE" sz="2000" dirty="0"/>
            </a:br>
            <a:r>
              <a:rPr lang="de-DE" sz="2000" dirty="0" err="1"/>
              <a:t>remuneration</a:t>
            </a:r>
            <a:r>
              <a:rPr lang="de-DE" sz="2000" dirty="0"/>
              <a:t>; </a:t>
            </a:r>
            <a:br>
              <a:rPr lang="de-DE" sz="2000" dirty="0"/>
            </a:br>
            <a:r>
              <a:rPr lang="de-DE" sz="2000" dirty="0"/>
              <a:t>personal </a:t>
            </a:r>
            <a:r>
              <a:rPr lang="de-DE" sz="2000" dirty="0" err="1"/>
              <a:t>liability</a:t>
            </a:r>
            <a:r>
              <a:rPr lang="de-DE" sz="2000" dirty="0"/>
              <a:t> </a:t>
            </a:r>
            <a:r>
              <a:rPr lang="de-DE" sz="2000" dirty="0" err="1"/>
              <a:t>of</a:t>
            </a:r>
            <a:r>
              <a:rPr lang="de-DE" sz="2000" dirty="0"/>
              <a:t> IOHs; </a:t>
            </a:r>
            <a:br>
              <a:rPr lang="de-DE" sz="2000" dirty="0"/>
            </a:br>
            <a:r>
              <a:rPr lang="de-DE" sz="2000" dirty="0" err="1"/>
              <a:t>release</a:t>
            </a:r>
            <a:r>
              <a:rPr lang="de-DE" sz="2000" dirty="0"/>
              <a:t> </a:t>
            </a:r>
            <a:r>
              <a:rPr lang="de-DE" sz="2000" dirty="0" err="1"/>
              <a:t>of</a:t>
            </a:r>
            <a:r>
              <a:rPr lang="de-DE" sz="2000" dirty="0"/>
              <a:t> IOHs </a:t>
            </a:r>
            <a:r>
              <a:rPr lang="de-DE" sz="2000" dirty="0" err="1"/>
              <a:t>from</a:t>
            </a:r>
            <a:r>
              <a:rPr lang="de-DE" sz="2000" dirty="0"/>
              <a:t> </a:t>
            </a:r>
            <a:r>
              <a:rPr lang="de-DE" sz="2000" dirty="0" err="1"/>
              <a:t>liability</a:t>
            </a:r>
            <a:r>
              <a:rPr lang="de-DE" sz="2000" dirty="0"/>
              <a:t>; and </a:t>
            </a:r>
            <a:br>
              <a:rPr lang="de-DE" sz="2000" dirty="0"/>
            </a:br>
            <a:r>
              <a:rPr lang="de-DE" sz="2000" dirty="0" err="1"/>
              <a:t>independence</a:t>
            </a:r>
            <a:r>
              <a:rPr lang="de-DE" sz="2000" dirty="0"/>
              <a:t>. </a:t>
            </a:r>
            <a:br>
              <a:rPr lang="de-DE" sz="2000" dirty="0"/>
            </a:br>
            <a:endParaRPr lang="en-US" sz="2200" b="1" dirty="0"/>
          </a:p>
        </p:txBody>
      </p:sp>
    </p:spTree>
    <p:extLst>
      <p:ext uri="{BB962C8B-B14F-4D97-AF65-F5344CB8AC3E}">
        <p14:creationId xmlns:p14="http://schemas.microsoft.com/office/powerpoint/2010/main" val="111063547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0" y="1615078"/>
            <a:ext cx="9144000" cy="1470025"/>
          </a:xfrm>
        </p:spPr>
        <p:txBody>
          <a:bodyPr>
            <a:normAutofit fontScale="90000"/>
          </a:bodyPr>
          <a:lstStyle/>
          <a:p>
            <a:pPr lvl="0"/>
            <a:br>
              <a:rPr lang="en-US" b="1" dirty="0"/>
            </a:br>
            <a:br>
              <a:rPr lang="en-US" b="1" dirty="0"/>
            </a:br>
            <a:br>
              <a:rPr lang="en-US" b="1" dirty="0"/>
            </a:br>
            <a:br>
              <a:rPr lang="en-US" b="1" dirty="0"/>
            </a:br>
            <a:br>
              <a:rPr lang="en-US" b="1" dirty="0"/>
            </a:br>
            <a:br>
              <a:rPr lang="en-US" b="1" dirty="0"/>
            </a:br>
            <a:r>
              <a:rPr lang="en-US" sz="1600" b="1" u="sng" dirty="0">
                <a:solidFill>
                  <a:schemeClr val="accent3"/>
                </a:solidFill>
              </a:rPr>
              <a:t>Answers received:</a:t>
            </a:r>
            <a:br>
              <a:rPr lang="en-US" sz="1600" b="1" u="sng" dirty="0">
                <a:solidFill>
                  <a:schemeClr val="accent3"/>
                </a:solidFill>
              </a:rPr>
            </a:br>
            <a:r>
              <a:rPr lang="de-DE" sz="1600" b="1" dirty="0"/>
              <a:t>Austria </a:t>
            </a:r>
            <a:r>
              <a:rPr lang="de-DE" sz="1600" dirty="0"/>
              <a:t>(Norbert ABEL </a:t>
            </a:r>
            <a:r>
              <a:rPr lang="de-DE" sz="1600" dirty="0" err="1"/>
              <a:t>from</a:t>
            </a:r>
            <a:r>
              <a:rPr lang="de-DE" sz="1600" dirty="0"/>
              <a:t> Abel Rechtsanwälte); </a:t>
            </a:r>
            <a:br>
              <a:rPr lang="de-DE" sz="1600" dirty="0"/>
            </a:br>
            <a:r>
              <a:rPr lang="de-DE" sz="1600" b="1" dirty="0" err="1"/>
              <a:t>Belgium</a:t>
            </a:r>
            <a:r>
              <a:rPr lang="de-DE" sz="1600" dirty="0"/>
              <a:t> (Bart DE MOOR </a:t>
            </a:r>
            <a:r>
              <a:rPr lang="de-DE" sz="1600" dirty="0" err="1"/>
              <a:t>from</a:t>
            </a:r>
            <a:r>
              <a:rPr lang="de-DE" sz="1600" dirty="0"/>
              <a:t> STRELIA Law Firm); </a:t>
            </a:r>
            <a:br>
              <a:rPr lang="de-DE" sz="1600" dirty="0"/>
            </a:br>
            <a:r>
              <a:rPr lang="de-DE" sz="1600" b="1" dirty="0" err="1"/>
              <a:t>Bulgaria</a:t>
            </a:r>
            <a:r>
              <a:rPr lang="de-DE" sz="1600" dirty="0"/>
              <a:t> (Peneva MIGLENA </a:t>
            </a:r>
            <a:r>
              <a:rPr lang="de-DE" sz="1600" dirty="0" err="1"/>
              <a:t>from</a:t>
            </a:r>
            <a:r>
              <a:rPr lang="de-DE" sz="1600" dirty="0"/>
              <a:t> Georgiev, Todorov &amp; Co. Law Offices); </a:t>
            </a:r>
            <a:br>
              <a:rPr lang="de-DE" sz="1600" dirty="0"/>
            </a:br>
            <a:r>
              <a:rPr lang="de-DE" sz="1600" b="1" dirty="0"/>
              <a:t>Czech </a:t>
            </a:r>
            <a:r>
              <a:rPr lang="de-DE" sz="1600" b="1" dirty="0" err="1"/>
              <a:t>Republic</a:t>
            </a:r>
            <a:r>
              <a:rPr lang="de-DE" sz="1600" b="1" dirty="0"/>
              <a:t> </a:t>
            </a:r>
            <a:r>
              <a:rPr lang="de-DE" sz="1600" dirty="0"/>
              <a:t>(Ernst GIESE </a:t>
            </a:r>
            <a:r>
              <a:rPr lang="de-DE" sz="1600" dirty="0" err="1"/>
              <a:t>from</a:t>
            </a:r>
            <a:r>
              <a:rPr lang="de-DE" sz="1600" dirty="0"/>
              <a:t> Giese &amp; Partner); </a:t>
            </a:r>
            <a:br>
              <a:rPr lang="de-DE" sz="1600" dirty="0"/>
            </a:br>
            <a:r>
              <a:rPr lang="de-DE" sz="1600" b="1" dirty="0" err="1"/>
              <a:t>Denmark</a:t>
            </a:r>
            <a:r>
              <a:rPr lang="de-DE" sz="1600" b="1" dirty="0"/>
              <a:t> </a:t>
            </a:r>
            <a:r>
              <a:rPr lang="de-DE" sz="1600" dirty="0"/>
              <a:t>(Piya MUKHERJEE </a:t>
            </a:r>
            <a:r>
              <a:rPr lang="de-DE" sz="1600" dirty="0" err="1"/>
              <a:t>from</a:t>
            </a:r>
            <a:r>
              <a:rPr lang="de-DE" sz="1600" dirty="0"/>
              <a:t> Horten Law Firm); </a:t>
            </a:r>
            <a:br>
              <a:rPr lang="de-DE" sz="1600" dirty="0"/>
            </a:br>
            <a:r>
              <a:rPr lang="de-DE" sz="1600" b="1" dirty="0"/>
              <a:t>Estonia</a:t>
            </a:r>
            <a:r>
              <a:rPr lang="de-DE" sz="1600" dirty="0"/>
              <a:t> (Peter VIIRSALU </a:t>
            </a:r>
            <a:r>
              <a:rPr lang="de-DE" sz="1600" dirty="0" err="1"/>
              <a:t>from</a:t>
            </a:r>
            <a:r>
              <a:rPr lang="de-DE" sz="1600" dirty="0"/>
              <a:t> VARUL); </a:t>
            </a:r>
            <a:br>
              <a:rPr lang="de-DE" sz="1600" dirty="0"/>
            </a:br>
            <a:r>
              <a:rPr lang="de-DE" sz="1600" b="1" dirty="0"/>
              <a:t>France</a:t>
            </a:r>
            <a:r>
              <a:rPr lang="de-DE" sz="1600" dirty="0"/>
              <a:t> (André MARC </a:t>
            </a:r>
            <a:r>
              <a:rPr lang="de-DE" sz="1600" dirty="0" err="1"/>
              <a:t>from</a:t>
            </a:r>
            <a:r>
              <a:rPr lang="de-DE" sz="1600" dirty="0"/>
              <a:t> </a:t>
            </a:r>
            <a:r>
              <a:rPr lang="de-DE" sz="1600" dirty="0" err="1"/>
              <a:t>Etude</a:t>
            </a:r>
            <a:r>
              <a:rPr lang="de-DE" sz="1600" dirty="0"/>
              <a:t> Marc André); </a:t>
            </a:r>
            <a:br>
              <a:rPr lang="de-DE" sz="1600" dirty="0"/>
            </a:br>
            <a:r>
              <a:rPr lang="de-DE" sz="1600" b="1" dirty="0"/>
              <a:t>Germany</a:t>
            </a:r>
            <a:r>
              <a:rPr lang="de-DE" sz="1600" dirty="0"/>
              <a:t> (Axel BIERBACH </a:t>
            </a:r>
            <a:r>
              <a:rPr lang="de-DE" sz="1600" dirty="0" err="1"/>
              <a:t>from</a:t>
            </a:r>
            <a:r>
              <a:rPr lang="de-DE" sz="1600" dirty="0"/>
              <a:t> MHBK Rechtsanwälte, Daniel FRITZ </a:t>
            </a:r>
            <a:r>
              <a:rPr lang="de-DE" sz="1600" dirty="0" err="1"/>
              <a:t>from</a:t>
            </a:r>
            <a:r>
              <a:rPr lang="de-DE" sz="1600" dirty="0"/>
              <a:t> </a:t>
            </a:r>
            <a:r>
              <a:rPr lang="de-DE" sz="1600" dirty="0" err="1"/>
              <a:t>hww</a:t>
            </a:r>
            <a:r>
              <a:rPr lang="de-DE" sz="1600" dirty="0"/>
              <a:t> </a:t>
            </a:r>
            <a:r>
              <a:rPr lang="de-DE" sz="1600" dirty="0" err="1"/>
              <a:t>hermann</a:t>
            </a:r>
            <a:r>
              <a:rPr lang="de-DE" sz="1600" dirty="0"/>
              <a:t> </a:t>
            </a:r>
            <a:r>
              <a:rPr lang="de-DE" sz="1600" dirty="0" err="1"/>
              <a:t>wienberg</a:t>
            </a:r>
            <a:r>
              <a:rPr lang="de-DE" sz="1600" dirty="0"/>
              <a:t> </a:t>
            </a:r>
            <a:r>
              <a:rPr lang="de-DE" sz="1600" dirty="0" err="1"/>
              <a:t>wilhelm</a:t>
            </a:r>
            <a:r>
              <a:rPr lang="de-DE" sz="1600" dirty="0"/>
              <a:t> </a:t>
            </a:r>
            <a:br>
              <a:rPr lang="de-DE" sz="1600" dirty="0"/>
            </a:br>
            <a:r>
              <a:rPr lang="de-DE" sz="1600" dirty="0"/>
              <a:t>and Robert HAENEL </a:t>
            </a:r>
            <a:r>
              <a:rPr lang="de-DE" sz="1600" dirty="0" err="1"/>
              <a:t>from</a:t>
            </a:r>
            <a:r>
              <a:rPr lang="de-DE" sz="1600" dirty="0"/>
              <a:t> Anchor Rechtsanwälte); </a:t>
            </a:r>
            <a:br>
              <a:rPr lang="de-DE" sz="1600" dirty="0"/>
            </a:br>
            <a:r>
              <a:rPr lang="de-DE" sz="1600" b="1" dirty="0" err="1"/>
              <a:t>Greece</a:t>
            </a:r>
            <a:r>
              <a:rPr lang="de-DE" sz="1600" b="1" dirty="0"/>
              <a:t> </a:t>
            </a:r>
            <a:r>
              <a:rPr lang="de-DE" sz="1600" dirty="0"/>
              <a:t>(George BAZINAS and Yiannis SAKKAS </a:t>
            </a:r>
            <a:r>
              <a:rPr lang="de-DE" sz="1600" dirty="0" err="1"/>
              <a:t>from</a:t>
            </a:r>
            <a:r>
              <a:rPr lang="de-DE" sz="1600" dirty="0"/>
              <a:t> Bazinas Law Firm); </a:t>
            </a:r>
            <a:br>
              <a:rPr lang="de-DE" sz="1600" dirty="0"/>
            </a:br>
            <a:r>
              <a:rPr lang="de-DE" sz="1600" b="1" dirty="0" err="1"/>
              <a:t>Ireland</a:t>
            </a:r>
            <a:r>
              <a:rPr lang="de-DE" sz="1600" dirty="0"/>
              <a:t> (Jim LUBY and </a:t>
            </a:r>
            <a:r>
              <a:rPr lang="de-DE" sz="1600" dirty="0" err="1"/>
              <a:t>Enda</a:t>
            </a:r>
            <a:r>
              <a:rPr lang="de-DE" sz="1600" dirty="0"/>
              <a:t> LOWRY </a:t>
            </a:r>
            <a:r>
              <a:rPr lang="de-DE" sz="1600" dirty="0" err="1"/>
              <a:t>from</a:t>
            </a:r>
            <a:r>
              <a:rPr lang="de-DE" sz="1600" dirty="0"/>
              <a:t> </a:t>
            </a:r>
            <a:r>
              <a:rPr lang="de-DE" sz="1600" dirty="0" err="1"/>
              <a:t>McStay</a:t>
            </a:r>
            <a:r>
              <a:rPr lang="de-DE" sz="1600" dirty="0"/>
              <a:t> Luby); </a:t>
            </a:r>
            <a:br>
              <a:rPr lang="de-DE" sz="1600" dirty="0"/>
            </a:br>
            <a:r>
              <a:rPr lang="de-DE" sz="1600" b="1" dirty="0" err="1"/>
              <a:t>Italy</a:t>
            </a:r>
            <a:r>
              <a:rPr lang="de-DE" sz="1600" dirty="0"/>
              <a:t> (</a:t>
            </a:r>
            <a:r>
              <a:rPr lang="de-DE" sz="1600" dirty="0" err="1"/>
              <a:t>Gofredo</a:t>
            </a:r>
            <a:r>
              <a:rPr lang="de-DE" sz="1600" dirty="0"/>
              <a:t> CAVERNI </a:t>
            </a:r>
            <a:r>
              <a:rPr lang="de-DE" sz="1600" dirty="0" err="1"/>
              <a:t>from</a:t>
            </a:r>
            <a:r>
              <a:rPr lang="de-DE" sz="1600" dirty="0"/>
              <a:t> Goffredo </a:t>
            </a:r>
            <a:r>
              <a:rPr lang="de-DE" sz="1600" dirty="0" err="1"/>
              <a:t>Caverni</a:t>
            </a:r>
            <a:r>
              <a:rPr lang="de-DE" sz="1600" dirty="0"/>
              <a:t>); </a:t>
            </a:r>
            <a:br>
              <a:rPr lang="de-DE" sz="1600" dirty="0"/>
            </a:br>
            <a:r>
              <a:rPr lang="de-DE" sz="1600" b="1" dirty="0" err="1"/>
              <a:t>Latvia</a:t>
            </a:r>
            <a:r>
              <a:rPr lang="de-DE" sz="1600" dirty="0"/>
              <a:t> (</a:t>
            </a:r>
            <a:r>
              <a:rPr lang="de-DE" sz="1600" dirty="0" err="1"/>
              <a:t>Edvins</a:t>
            </a:r>
            <a:r>
              <a:rPr lang="de-DE" sz="1600" dirty="0"/>
              <a:t> DRABA </a:t>
            </a:r>
            <a:r>
              <a:rPr lang="de-DE" sz="1600" dirty="0" err="1"/>
              <a:t>from</a:t>
            </a:r>
            <a:r>
              <a:rPr lang="de-DE" sz="1600" dirty="0"/>
              <a:t> SORAINEN); </a:t>
            </a:r>
            <a:br>
              <a:rPr lang="de-DE" sz="1600" dirty="0"/>
            </a:br>
            <a:r>
              <a:rPr lang="de-DE" sz="1600" b="1" dirty="0" err="1"/>
              <a:t>Lithuania</a:t>
            </a:r>
            <a:r>
              <a:rPr lang="de-DE" sz="1600" dirty="0"/>
              <a:t> (Ieva STRUNKIENE </a:t>
            </a:r>
            <a:r>
              <a:rPr lang="de-DE" sz="1600" dirty="0" err="1"/>
              <a:t>from</a:t>
            </a:r>
            <a:r>
              <a:rPr lang="de-DE" sz="1600" dirty="0"/>
              <a:t> </a:t>
            </a:r>
            <a:r>
              <a:rPr lang="de-DE" sz="1600" dirty="0" err="1"/>
              <a:t>Triniti</a:t>
            </a:r>
            <a:r>
              <a:rPr lang="de-DE" sz="1600" dirty="0"/>
              <a:t>); </a:t>
            </a:r>
            <a:br>
              <a:rPr lang="de-DE" sz="1600" dirty="0"/>
            </a:br>
            <a:r>
              <a:rPr lang="de-DE" sz="1600" b="1" dirty="0"/>
              <a:t>Luxembourg</a:t>
            </a:r>
            <a:r>
              <a:rPr lang="de-DE" sz="1600" dirty="0"/>
              <a:t> (Martine GERBER </a:t>
            </a:r>
            <a:r>
              <a:rPr lang="de-DE" sz="1600" dirty="0" err="1"/>
              <a:t>from</a:t>
            </a:r>
            <a:r>
              <a:rPr lang="de-DE" sz="1600" dirty="0"/>
              <a:t> </a:t>
            </a:r>
            <a:r>
              <a:rPr lang="de-DE" sz="1600" dirty="0" err="1"/>
              <a:t>Dentons</a:t>
            </a:r>
            <a:r>
              <a:rPr lang="de-DE" sz="1600" dirty="0"/>
              <a:t>); </a:t>
            </a:r>
            <a:br>
              <a:rPr lang="de-DE" sz="1600" dirty="0"/>
            </a:br>
            <a:r>
              <a:rPr lang="de-DE" sz="1600" b="1" dirty="0"/>
              <a:t>The </a:t>
            </a:r>
            <a:r>
              <a:rPr lang="de-DE" sz="1600" b="1" dirty="0" err="1"/>
              <a:t>Netherlands</a:t>
            </a:r>
            <a:r>
              <a:rPr lang="de-DE" sz="1600" b="1" dirty="0"/>
              <a:t> </a:t>
            </a:r>
            <a:r>
              <a:rPr lang="de-DE" sz="1600" dirty="0"/>
              <a:t>(</a:t>
            </a:r>
            <a:r>
              <a:rPr lang="de-DE" sz="1600" dirty="0" err="1"/>
              <a:t>Krijn</a:t>
            </a:r>
            <a:r>
              <a:rPr lang="de-DE" sz="1600" dirty="0"/>
              <a:t> HOOGENBOEZEM </a:t>
            </a:r>
            <a:r>
              <a:rPr lang="de-DE" sz="1600" dirty="0" err="1"/>
              <a:t>from</a:t>
            </a:r>
            <a:r>
              <a:rPr lang="de-DE" sz="1600" dirty="0"/>
              <a:t> BOEKEL); </a:t>
            </a:r>
            <a:br>
              <a:rPr lang="de-DE" sz="1600" dirty="0"/>
            </a:br>
            <a:r>
              <a:rPr lang="de-DE" sz="1600" b="1" dirty="0"/>
              <a:t>Portugal</a:t>
            </a:r>
            <a:r>
              <a:rPr lang="de-DE" sz="1600" dirty="0"/>
              <a:t> (</a:t>
            </a:r>
            <a:r>
              <a:rPr lang="de-DE" sz="1600" dirty="0" err="1"/>
              <a:t>Nuno</a:t>
            </a:r>
            <a:r>
              <a:rPr lang="de-DE" sz="1600" dirty="0"/>
              <a:t> SALAZAR CASANOVA and David SEQUEIRA DINIS </a:t>
            </a:r>
            <a:r>
              <a:rPr lang="de-DE" sz="1600" dirty="0" err="1"/>
              <a:t>from</a:t>
            </a:r>
            <a:r>
              <a:rPr lang="de-DE" sz="1600" dirty="0"/>
              <a:t> </a:t>
            </a:r>
            <a:r>
              <a:rPr lang="de-DE" sz="1600" dirty="0" err="1"/>
              <a:t>Uría</a:t>
            </a:r>
            <a:r>
              <a:rPr lang="de-DE" sz="1600" dirty="0"/>
              <a:t> Menéndez – </a:t>
            </a:r>
            <a:r>
              <a:rPr lang="de-DE" sz="1600" dirty="0" err="1"/>
              <a:t>Proença</a:t>
            </a:r>
            <a:r>
              <a:rPr lang="de-DE" sz="1600" dirty="0"/>
              <a:t> de Carvalho); </a:t>
            </a:r>
            <a:br>
              <a:rPr lang="de-DE" sz="1600" dirty="0"/>
            </a:br>
            <a:r>
              <a:rPr lang="de-DE" sz="1600" b="1" dirty="0"/>
              <a:t>Romania</a:t>
            </a:r>
            <a:r>
              <a:rPr lang="de-DE" sz="1600" dirty="0"/>
              <a:t> (Radu LOTREAN </a:t>
            </a:r>
            <a:r>
              <a:rPr lang="de-DE" sz="1600" dirty="0" err="1"/>
              <a:t>from</a:t>
            </a:r>
            <a:r>
              <a:rPr lang="de-DE" sz="1600" dirty="0"/>
              <a:t> CITR); </a:t>
            </a:r>
            <a:br>
              <a:rPr lang="de-DE" sz="1600" dirty="0"/>
            </a:br>
            <a:r>
              <a:rPr lang="de-DE" sz="1600" b="1" dirty="0" err="1"/>
              <a:t>Slovakia</a:t>
            </a:r>
            <a:r>
              <a:rPr lang="de-DE" sz="1600" dirty="0"/>
              <a:t> (Slavomir CAUDER </a:t>
            </a:r>
            <a:r>
              <a:rPr lang="de-DE" sz="1600" dirty="0" err="1"/>
              <a:t>from</a:t>
            </a:r>
            <a:r>
              <a:rPr lang="de-DE" sz="1600" dirty="0"/>
              <a:t> Giese &amp; Partner); </a:t>
            </a:r>
            <a:br>
              <a:rPr lang="de-DE" sz="1600" dirty="0"/>
            </a:br>
            <a:r>
              <a:rPr lang="de-DE" sz="1600" b="1" dirty="0"/>
              <a:t>Spain</a:t>
            </a:r>
            <a:r>
              <a:rPr lang="de-DE" sz="1600" dirty="0"/>
              <a:t> (Vicente Estrada </a:t>
            </a:r>
            <a:r>
              <a:rPr lang="de-DE" sz="1600" dirty="0" err="1"/>
              <a:t>from</a:t>
            </a:r>
            <a:r>
              <a:rPr lang="de-DE" sz="1600" dirty="0"/>
              <a:t> </a:t>
            </a:r>
            <a:r>
              <a:rPr lang="de-DE" sz="1600" dirty="0" err="1"/>
              <a:t>Forest</a:t>
            </a:r>
            <a:r>
              <a:rPr lang="de-DE" sz="1600" dirty="0"/>
              <a:t> Partners); </a:t>
            </a:r>
            <a:br>
              <a:rPr lang="de-DE" sz="1600" dirty="0"/>
            </a:br>
            <a:r>
              <a:rPr lang="de-DE" sz="1600" b="1" dirty="0" err="1"/>
              <a:t>Sweden</a:t>
            </a:r>
            <a:r>
              <a:rPr lang="de-DE" sz="1600" dirty="0"/>
              <a:t> (Niklas KÖRLING </a:t>
            </a:r>
            <a:r>
              <a:rPr lang="de-DE" sz="1600" dirty="0" err="1"/>
              <a:t>from</a:t>
            </a:r>
            <a:r>
              <a:rPr lang="de-DE" sz="1600" dirty="0"/>
              <a:t> </a:t>
            </a:r>
            <a:r>
              <a:rPr lang="de-DE" sz="1600" dirty="0" err="1"/>
              <a:t>Wistrand</a:t>
            </a:r>
            <a:r>
              <a:rPr lang="de-DE" sz="1600" dirty="0"/>
              <a:t>); </a:t>
            </a:r>
            <a:br>
              <a:rPr lang="de-DE" sz="1600" dirty="0"/>
            </a:br>
            <a:r>
              <a:rPr lang="de-DE" sz="1600" b="1" dirty="0" err="1"/>
              <a:t>Switzerland</a:t>
            </a:r>
            <a:r>
              <a:rPr lang="de-DE" sz="1600" b="1" dirty="0"/>
              <a:t> </a:t>
            </a:r>
            <a:r>
              <a:rPr lang="de-DE" sz="1600" dirty="0"/>
              <a:t>(Sabina SCHELLENBERG </a:t>
            </a:r>
            <a:r>
              <a:rPr lang="de-DE" sz="1600" dirty="0" err="1"/>
              <a:t>from</a:t>
            </a:r>
            <a:r>
              <a:rPr lang="de-DE" sz="1600" dirty="0"/>
              <a:t> </a:t>
            </a:r>
            <a:r>
              <a:rPr lang="de-DE" sz="1600" dirty="0" err="1"/>
              <a:t>Froriep</a:t>
            </a:r>
            <a:r>
              <a:rPr lang="de-DE" sz="1600" dirty="0"/>
              <a:t>); and </a:t>
            </a:r>
            <a:br>
              <a:rPr lang="de-DE" sz="1600" dirty="0"/>
            </a:br>
            <a:r>
              <a:rPr lang="de-DE" sz="1600" b="1" dirty="0"/>
              <a:t>United </a:t>
            </a:r>
            <a:r>
              <a:rPr lang="de-DE" sz="1600" b="1" dirty="0" err="1"/>
              <a:t>Kingdom</a:t>
            </a:r>
            <a:r>
              <a:rPr lang="de-DE" sz="1600" b="1" dirty="0"/>
              <a:t> </a:t>
            </a:r>
            <a:r>
              <a:rPr lang="de-DE" sz="1600" dirty="0"/>
              <a:t>(Alastair BEVERIDGE </a:t>
            </a:r>
            <a:r>
              <a:rPr lang="de-DE" sz="1600" dirty="0" err="1"/>
              <a:t>from</a:t>
            </a:r>
            <a:r>
              <a:rPr lang="de-DE" sz="1600" dirty="0"/>
              <a:t> </a:t>
            </a:r>
            <a:r>
              <a:rPr lang="de-DE" sz="1600" dirty="0" err="1"/>
              <a:t>AlixPartners</a:t>
            </a:r>
            <a:r>
              <a:rPr lang="de-DE" sz="1600" dirty="0"/>
              <a:t>).</a:t>
            </a:r>
            <a:br>
              <a:rPr lang="de-DE" sz="1600" dirty="0"/>
            </a:br>
            <a:endParaRPr lang="en-US" sz="1600" b="1" dirty="0"/>
          </a:p>
        </p:txBody>
      </p:sp>
    </p:spTree>
    <p:extLst>
      <p:ext uri="{BB962C8B-B14F-4D97-AF65-F5344CB8AC3E}">
        <p14:creationId xmlns:p14="http://schemas.microsoft.com/office/powerpoint/2010/main" val="1852279712"/>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pPr lvl="0"/>
            <a:br>
              <a:rPr lang="en-US" b="1" dirty="0"/>
            </a:br>
            <a:br>
              <a:rPr lang="en-US" b="1" dirty="0"/>
            </a:br>
            <a:br>
              <a:rPr lang="en-US" b="1" dirty="0"/>
            </a:br>
            <a:br>
              <a:rPr lang="en-US" b="1" dirty="0"/>
            </a:br>
            <a:br>
              <a:rPr lang="en-US" b="1" dirty="0"/>
            </a:br>
            <a:br>
              <a:rPr lang="en-US" b="1" dirty="0"/>
            </a:br>
            <a:r>
              <a:rPr lang="en-US" sz="3600" b="1" dirty="0">
                <a:solidFill>
                  <a:schemeClr val="tx2"/>
                </a:solidFill>
              </a:rPr>
              <a:t>IOH Forum Survey 2015/16</a:t>
            </a:r>
            <a:br>
              <a:rPr lang="en-US" sz="3600" b="1" dirty="0">
                <a:solidFill>
                  <a:schemeClr val="tx2"/>
                </a:solidFill>
              </a:rPr>
            </a:br>
            <a:r>
              <a:rPr lang="en-US" sz="3600" b="1" dirty="0">
                <a:solidFill>
                  <a:schemeClr val="accent5"/>
                </a:solidFill>
              </a:rPr>
              <a:t>Lessons learned?</a:t>
            </a:r>
            <a:endParaRPr lang="en-US" sz="2200" b="1" dirty="0">
              <a:solidFill>
                <a:schemeClr val="accent5"/>
              </a:solidFill>
            </a:endParaRPr>
          </a:p>
        </p:txBody>
      </p:sp>
    </p:spTree>
    <p:extLst>
      <p:ext uri="{BB962C8B-B14F-4D97-AF65-F5344CB8AC3E}">
        <p14:creationId xmlns:p14="http://schemas.microsoft.com/office/powerpoint/2010/main" val="2686583389"/>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b="1" dirty="0"/>
              <a:t>Harmonization</a:t>
            </a:r>
            <a:br>
              <a:rPr lang="en-US" b="1" dirty="0"/>
            </a:br>
            <a:r>
              <a:rPr lang="en-US" sz="3600" b="1" dirty="0">
                <a:solidFill>
                  <a:schemeClr val="tx2"/>
                </a:solidFill>
              </a:rPr>
              <a:t>Perfect Harmony</a:t>
            </a:r>
            <a:br>
              <a:rPr lang="en-US" sz="3600" b="1" dirty="0">
                <a:solidFill>
                  <a:schemeClr val="tx2"/>
                </a:solidFill>
              </a:rPr>
            </a:br>
            <a:r>
              <a:rPr lang="en-US" sz="3600" b="1" dirty="0">
                <a:solidFill>
                  <a:schemeClr val="tx2"/>
                </a:solidFill>
              </a:rPr>
              <a:t>or…</a:t>
            </a:r>
            <a:br>
              <a:rPr lang="en-US" sz="2200" b="1" dirty="0">
                <a:solidFill>
                  <a:schemeClr val="tx2"/>
                </a:solidFill>
              </a:rPr>
            </a:br>
            <a:endParaRPr lang="en-US" sz="2200" b="1" dirty="0"/>
          </a:p>
        </p:txBody>
      </p:sp>
    </p:spTree>
    <p:extLst>
      <p:ext uri="{BB962C8B-B14F-4D97-AF65-F5344CB8AC3E}">
        <p14:creationId xmlns:p14="http://schemas.microsoft.com/office/powerpoint/2010/main" val="1515398089"/>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sted-image.jpeg"/>
          <p:cNvPicPr>
            <a:picLocks noChangeAspect="1"/>
          </p:cNvPicPr>
          <p:nvPr/>
        </p:nvPicPr>
        <p:blipFill>
          <a:blip r:embed="rId2">
            <a:extLst/>
          </a:blip>
          <a:stretch>
            <a:fillRect/>
          </a:stretch>
        </p:blipFill>
        <p:spPr>
          <a:xfrm>
            <a:off x="1188811" y="1911269"/>
            <a:ext cx="6766378" cy="4482725"/>
          </a:xfrm>
          <a:prstGeom prst="rect">
            <a:avLst/>
          </a:prstGeom>
          <a:ln w="12700">
            <a:miter lim="400000"/>
          </a:ln>
        </p:spPr>
      </p:pic>
    </p:spTree>
    <p:extLst>
      <p:ext uri="{BB962C8B-B14F-4D97-AF65-F5344CB8AC3E}">
        <p14:creationId xmlns:p14="http://schemas.microsoft.com/office/powerpoint/2010/main" val="334762912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536"/>
          <p:cNvSpPr>
            <a:spLocks noGrp="1"/>
          </p:cNvSpPr>
          <p:nvPr/>
        </p:nvSpPr>
        <p:spPr>
          <a:xfrm>
            <a:off x="274713" y="1506701"/>
            <a:ext cx="4385778" cy="5257890"/>
          </a:xfrm>
          <a:prstGeom prst="rect">
            <a:avLst/>
          </a:prstGeom>
          <a:ln w="12700">
            <a:miter lim="400000"/>
          </a:ln>
          <a:extLst>
            <a:ext uri="{C572A759-6A51-4108-AA02-DFA0A04FC94B}">
              <ma14:wrappingTextBoxFlag xmlns="" xmlns:ma14="http://schemas.microsoft.com/office/mac/drawingml/2011/main" xmlns:lc="http://schemas.openxmlformats.org/drawingml/2006/lockedCanvas" val="1"/>
            </a:ext>
          </a:extLst>
        </p:spPr>
        <p:txBody>
          <a:bodyPr lIns="49785" tIns="49785" rIns="49785" bIns="49785">
            <a:normAutofit/>
          </a:bodyPr>
          <a:lstStyle>
            <a:lvl1pPr marL="129647" marR="0" indent="-129647" algn="l" defTabSz="1066563" rtl="0" latinLnBrk="0">
              <a:lnSpc>
                <a:spcPct val="100000"/>
              </a:lnSpc>
              <a:spcBef>
                <a:spcPts val="600"/>
              </a:spcBef>
              <a:spcAft>
                <a:spcPts val="0"/>
              </a:spcAft>
              <a:buClr>
                <a:schemeClr val="accent2"/>
              </a:buClr>
              <a:buSzPct val="100000"/>
              <a:buFont typeface="Arial"/>
              <a:buChar char="•"/>
              <a:tabLst/>
              <a:defRPr sz="1100" b="0" i="0" u="none" strike="noStrike" cap="none" spc="0" baseline="0">
                <a:ln>
                  <a:noFill/>
                </a:ln>
                <a:solidFill>
                  <a:schemeClr val="accent2"/>
                </a:solidFill>
                <a:uFillTx/>
                <a:latin typeface="Verdana"/>
                <a:ea typeface="Verdana"/>
                <a:cs typeface="Verdana"/>
                <a:sym typeface="Verdana"/>
              </a:defRPr>
            </a:lvl1pPr>
            <a:lvl2pPr marL="245465" marR="0" indent="-115818" algn="l" defTabSz="1066563" rtl="0" latinLnBrk="0">
              <a:lnSpc>
                <a:spcPct val="100000"/>
              </a:lnSpc>
              <a:spcBef>
                <a:spcPts val="600"/>
              </a:spcBef>
              <a:spcAft>
                <a:spcPts val="0"/>
              </a:spcAft>
              <a:buClr>
                <a:schemeClr val="accent2"/>
              </a:buClr>
              <a:buSzPct val="100000"/>
              <a:buFont typeface="Arial"/>
              <a:buChar char="•"/>
              <a:tabLst/>
              <a:defRPr sz="1100" b="0" i="0" u="none" strike="noStrike" cap="none" spc="0" baseline="0">
                <a:ln>
                  <a:noFill/>
                </a:ln>
                <a:solidFill>
                  <a:schemeClr val="accent2"/>
                </a:solidFill>
                <a:uFillTx/>
                <a:latin typeface="Verdana"/>
                <a:ea typeface="Verdana"/>
                <a:cs typeface="Verdana"/>
                <a:sym typeface="Verdana"/>
              </a:defRPr>
            </a:lvl2pPr>
            <a:lvl3pPr marL="375113" marR="0" indent="-129647" algn="l" defTabSz="1066563" rtl="0" latinLnBrk="0">
              <a:lnSpc>
                <a:spcPct val="100000"/>
              </a:lnSpc>
              <a:spcBef>
                <a:spcPts val="600"/>
              </a:spcBef>
              <a:spcAft>
                <a:spcPts val="0"/>
              </a:spcAft>
              <a:buClr>
                <a:schemeClr val="accent2"/>
              </a:buClr>
              <a:buSzPct val="100000"/>
              <a:buFont typeface="Arial"/>
              <a:buChar char="•"/>
              <a:tabLst/>
              <a:defRPr sz="1100" b="0" i="0" u="none" strike="noStrike" cap="none" spc="0" baseline="0">
                <a:ln>
                  <a:noFill/>
                </a:ln>
                <a:solidFill>
                  <a:schemeClr val="accent2"/>
                </a:solidFill>
                <a:uFillTx/>
                <a:latin typeface="Verdana"/>
                <a:ea typeface="Verdana"/>
                <a:cs typeface="Verdana"/>
                <a:sym typeface="Verdana"/>
              </a:defRPr>
            </a:lvl3pPr>
            <a:lvl4pPr marL="248923" marR="0" indent="-248923" algn="l" defTabSz="1066563" rtl="0" latinLnBrk="0">
              <a:lnSpc>
                <a:spcPct val="100000"/>
              </a:lnSpc>
              <a:spcBef>
                <a:spcPts val="600"/>
              </a:spcBef>
              <a:spcAft>
                <a:spcPts val="0"/>
              </a:spcAft>
              <a:buClr>
                <a:schemeClr val="accent2"/>
              </a:buClr>
              <a:buSzPct val="100000"/>
              <a:buFont typeface="Arial"/>
              <a:buChar char="–"/>
              <a:tabLst/>
              <a:defRPr sz="1100" b="0" i="0" u="none" strike="noStrike" cap="none" spc="0" baseline="0">
                <a:ln>
                  <a:noFill/>
                </a:ln>
                <a:solidFill>
                  <a:schemeClr val="accent2"/>
                </a:solidFill>
                <a:uFillTx/>
                <a:latin typeface="Verdana"/>
                <a:ea typeface="Verdana"/>
                <a:cs typeface="Verdana"/>
                <a:sym typeface="Verdana"/>
              </a:defRPr>
            </a:lvl4pPr>
            <a:lvl5pPr marL="248923" marR="0" indent="-248923" algn="l" defTabSz="1066563" rtl="0" latinLnBrk="0">
              <a:lnSpc>
                <a:spcPct val="100000"/>
              </a:lnSpc>
              <a:spcBef>
                <a:spcPts val="600"/>
              </a:spcBef>
              <a:spcAft>
                <a:spcPts val="0"/>
              </a:spcAft>
              <a:buClr>
                <a:schemeClr val="accent2"/>
              </a:buClr>
              <a:buSzPct val="100000"/>
              <a:buFont typeface="Arial"/>
              <a:buChar char="»"/>
              <a:tabLst/>
              <a:defRPr sz="1100" b="0" i="0" u="none" strike="noStrike" cap="none" spc="0" baseline="0">
                <a:ln>
                  <a:noFill/>
                </a:ln>
                <a:solidFill>
                  <a:schemeClr val="accent2"/>
                </a:solidFill>
                <a:uFillTx/>
                <a:latin typeface="Verdana"/>
                <a:ea typeface="Verdana"/>
                <a:cs typeface="Verdana"/>
                <a:sym typeface="Verdana"/>
              </a:defRPr>
            </a:lvl5pPr>
            <a:lvl6pPr marL="935982" marR="0" indent="-287994" algn="l" defTabSz="215995" rtl="0" latinLnBrk="0">
              <a:lnSpc>
                <a:spcPts val="1200"/>
              </a:lnSpc>
              <a:spcBef>
                <a:spcPts val="1800"/>
              </a:spcBef>
              <a:spcAft>
                <a:spcPts val="0"/>
              </a:spcAft>
              <a:buClrTx/>
              <a:buSzPct val="100000"/>
              <a:buFontTx/>
              <a:buChar char="—"/>
              <a:tabLst/>
              <a:defRPr sz="1200" b="0" i="0" u="none" strike="noStrike" cap="none" spc="0" baseline="0">
                <a:ln>
                  <a:noFill/>
                </a:ln>
                <a:solidFill>
                  <a:srgbClr val="0073AE"/>
                </a:solidFill>
                <a:uFillTx/>
                <a:latin typeface="Trebuchet MS"/>
                <a:ea typeface="Trebuchet MS"/>
                <a:cs typeface="Trebuchet MS"/>
                <a:sym typeface="Trebuchet MS"/>
              </a:defRPr>
            </a:lvl6pPr>
            <a:lvl7pPr marL="1187977" marR="0" indent="-323994" algn="l" defTabSz="215995" rtl="0" latinLnBrk="0">
              <a:lnSpc>
                <a:spcPts val="1200"/>
              </a:lnSpc>
              <a:spcBef>
                <a:spcPts val="1800"/>
              </a:spcBef>
              <a:spcAft>
                <a:spcPts val="0"/>
              </a:spcAft>
              <a:buClrTx/>
              <a:buSzPct val="100000"/>
              <a:buFontTx/>
              <a:buChar char="—"/>
              <a:tabLst/>
              <a:defRPr sz="1200" b="0" i="0" u="none" strike="noStrike" cap="none" spc="0" baseline="0">
                <a:ln>
                  <a:noFill/>
                </a:ln>
                <a:solidFill>
                  <a:srgbClr val="0073AE"/>
                </a:solidFill>
                <a:uFillTx/>
                <a:latin typeface="Trebuchet MS"/>
                <a:ea typeface="Trebuchet MS"/>
                <a:cs typeface="Trebuchet MS"/>
                <a:sym typeface="Trebuchet MS"/>
              </a:defRPr>
            </a:lvl7pPr>
            <a:lvl8pPr marL="1403973" marR="0" indent="-323994" algn="l" defTabSz="215995" rtl="0" latinLnBrk="0">
              <a:lnSpc>
                <a:spcPts val="1200"/>
              </a:lnSpc>
              <a:spcBef>
                <a:spcPts val="1800"/>
              </a:spcBef>
              <a:spcAft>
                <a:spcPts val="0"/>
              </a:spcAft>
              <a:buClrTx/>
              <a:buSzPct val="100000"/>
              <a:buFontTx/>
              <a:buChar char="—"/>
              <a:tabLst/>
              <a:defRPr sz="1200" b="0" i="0" u="none" strike="noStrike" cap="none" spc="0" baseline="0">
                <a:ln>
                  <a:noFill/>
                </a:ln>
                <a:solidFill>
                  <a:srgbClr val="0073AE"/>
                </a:solidFill>
                <a:uFillTx/>
                <a:latin typeface="Trebuchet MS"/>
                <a:ea typeface="Trebuchet MS"/>
                <a:cs typeface="Trebuchet MS"/>
                <a:sym typeface="Trebuchet MS"/>
              </a:defRPr>
            </a:lvl8pPr>
            <a:lvl9pPr marL="4308192" marR="0" indent="-136048" algn="l" defTabSz="215995" rtl="0" latinLnBrk="0">
              <a:lnSpc>
                <a:spcPts val="1200"/>
              </a:lnSpc>
              <a:spcBef>
                <a:spcPts val="1800"/>
              </a:spcBef>
              <a:spcAft>
                <a:spcPts val="0"/>
              </a:spcAft>
              <a:buClrTx/>
              <a:buSzPct val="100000"/>
              <a:buFontTx/>
              <a:buChar char="•"/>
              <a:tabLst/>
              <a:defRPr sz="1200" b="0" i="0" u="none" strike="noStrike" cap="none" spc="0" baseline="0">
                <a:ln>
                  <a:noFill/>
                </a:ln>
                <a:solidFill>
                  <a:srgbClr val="0073AE"/>
                </a:solidFill>
                <a:uFillTx/>
                <a:latin typeface="Trebuchet MS"/>
                <a:ea typeface="Trebuchet MS"/>
                <a:cs typeface="Trebuchet MS"/>
                <a:sym typeface="Trebuchet MS"/>
              </a:defRPr>
            </a:lvl9pPr>
          </a:lstStyle>
          <a:p>
            <a:pPr marL="0" lvl="2" indent="0" defTabSz="1002570">
              <a:spcBef>
                <a:spcPts val="500"/>
              </a:spcBef>
              <a:buSzTx/>
              <a:buNone/>
              <a:defRPr sz="1879" b="1">
                <a:solidFill>
                  <a:schemeClr val="accent1"/>
                </a:solidFill>
              </a:defRPr>
            </a:pPr>
            <a:r>
              <a:rPr dirty="0">
                <a:latin typeface="+mj-lt"/>
              </a:rPr>
              <a:t>Action Plan on Building a Capital Markets Union, COM(2015) 468 final, 30.9.2015</a:t>
            </a:r>
          </a:p>
          <a:p>
            <a:pPr marL="0" indent="0" defTabSz="1002570">
              <a:spcBef>
                <a:spcPts val="500"/>
              </a:spcBef>
              <a:buSzTx/>
              <a:buNone/>
              <a:defRPr sz="1410">
                <a:latin typeface="Mongolian Baiti"/>
                <a:ea typeface="Mongolian Baiti"/>
                <a:cs typeface="Mongolian Baiti"/>
                <a:sym typeface="Mongolian Baiti"/>
              </a:defRPr>
            </a:pPr>
            <a:r>
              <a:rPr sz="1400" dirty="0">
                <a:solidFill>
                  <a:schemeClr val="tx1"/>
                </a:solidFill>
                <a:latin typeface="Times New Roman" panose="02020603050405020304" pitchFamily="18" charset="0"/>
                <a:cs typeface="Times New Roman" panose="02020603050405020304" pitchFamily="18" charset="0"/>
              </a:rPr>
              <a:t>The Commission, working with Member States, will map and work to resolve unjustified national barriers to the free movement of capital, stemming, amongst other things, from insufficient implementation or lack of convergence in interpretation of the single rulebook and from </a:t>
            </a:r>
            <a:r>
              <a:rPr sz="1400" b="1" dirty="0">
                <a:latin typeface="Times New Roman" panose="02020603050405020304" pitchFamily="18" charset="0"/>
                <a:cs typeface="Times New Roman" panose="02020603050405020304" pitchFamily="18" charset="0"/>
              </a:rPr>
              <a:t>national law that are preventing a well-functioning Capital Markets Union</a:t>
            </a:r>
            <a:r>
              <a:rPr sz="1400" b="1" dirty="0">
                <a:solidFill>
                  <a:schemeClr val="tx1"/>
                </a:solidFill>
                <a:latin typeface="Times New Roman" panose="02020603050405020304" pitchFamily="18" charset="0"/>
                <a:cs typeface="Times New Roman" panose="02020603050405020304" pitchFamily="18" charset="0"/>
              </a:rPr>
              <a:t> </a:t>
            </a:r>
            <a:r>
              <a:rPr sz="1400" dirty="0">
                <a:solidFill>
                  <a:schemeClr val="tx1"/>
                </a:solidFill>
                <a:latin typeface="Times New Roman" panose="02020603050405020304" pitchFamily="18" charset="0"/>
                <a:cs typeface="Times New Roman" panose="02020603050405020304" pitchFamily="18" charset="0"/>
              </a:rPr>
              <a:t>and publish a report by the end of 2016.</a:t>
            </a:r>
          </a:p>
          <a:p>
            <a:pPr marL="0" indent="0" defTabSz="1002570">
              <a:spcBef>
                <a:spcPts val="500"/>
              </a:spcBef>
              <a:buSzTx/>
              <a:buNone/>
              <a:defRPr sz="1410">
                <a:latin typeface="Mongolian Baiti"/>
                <a:ea typeface="Mongolian Baiti"/>
                <a:cs typeface="Mongolian Baiti"/>
                <a:sym typeface="Mongolian Baiti"/>
              </a:defRPr>
            </a:pPr>
            <a:r>
              <a:rPr sz="1400" dirty="0">
                <a:solidFill>
                  <a:schemeClr val="tx1"/>
                </a:solidFill>
                <a:latin typeface="Times New Roman" panose="02020603050405020304" pitchFamily="18" charset="0"/>
                <a:cs typeface="Times New Roman" panose="02020603050405020304" pitchFamily="18" charset="0"/>
              </a:rPr>
              <a:t>Convergence of insolvency and restructuring proceedings would facilitate greater legal certainty for cross-border investors and encourage the timely restructuring of viable companies in financial distress. Consultation respondents broadly agreed that both the </a:t>
            </a:r>
            <a:r>
              <a:rPr sz="1400" b="1" dirty="0">
                <a:latin typeface="Times New Roman" panose="02020603050405020304" pitchFamily="18" charset="0"/>
                <a:cs typeface="Times New Roman" panose="02020603050405020304" pitchFamily="18" charset="0"/>
              </a:rPr>
              <a:t>inefficiency and divergence of insolvency laws make it harder for investors to assess credit risk</a:t>
            </a:r>
            <a:r>
              <a:rPr sz="1400" dirty="0">
                <a:solidFill>
                  <a:schemeClr val="tx1"/>
                </a:solidFill>
                <a:latin typeface="Times New Roman" panose="02020603050405020304" pitchFamily="18" charset="0"/>
                <a:cs typeface="Times New Roman" panose="02020603050405020304" pitchFamily="18" charset="0"/>
              </a:rPr>
              <a:t>, particularly in cross</a:t>
            </a:r>
            <a:r>
              <a:rPr lang="de-DE" sz="1400" dirty="0">
                <a:solidFill>
                  <a:schemeClr val="tx1"/>
                </a:solidFill>
                <a:latin typeface="Times New Roman" panose="02020603050405020304" pitchFamily="18" charset="0"/>
                <a:cs typeface="Times New Roman" panose="02020603050405020304" pitchFamily="18" charset="0"/>
              </a:rPr>
              <a:t>-</a:t>
            </a:r>
            <a:r>
              <a:rPr sz="1400" dirty="0">
                <a:solidFill>
                  <a:schemeClr val="tx1"/>
                </a:solidFill>
                <a:latin typeface="Times New Roman" panose="02020603050405020304" pitchFamily="18" charset="0"/>
                <a:cs typeface="Times New Roman" panose="02020603050405020304" pitchFamily="18" charset="0"/>
              </a:rPr>
              <a:t>border investments.</a:t>
            </a:r>
          </a:p>
          <a:p>
            <a:pPr marL="0" indent="0" defTabSz="1002570">
              <a:spcBef>
                <a:spcPts val="500"/>
              </a:spcBef>
              <a:buSzTx/>
              <a:buNone/>
              <a:defRPr sz="1410">
                <a:latin typeface="Mongolian Baiti"/>
                <a:ea typeface="Mongolian Baiti"/>
                <a:cs typeface="Mongolian Baiti"/>
                <a:sym typeface="Mongolian Baiti"/>
              </a:defRPr>
            </a:pPr>
            <a:r>
              <a:rPr sz="1400" dirty="0">
                <a:solidFill>
                  <a:schemeClr val="tx1"/>
                </a:solidFill>
                <a:latin typeface="Times New Roman" panose="02020603050405020304" pitchFamily="18" charset="0"/>
                <a:cs typeface="Times New Roman" panose="02020603050405020304" pitchFamily="18" charset="0"/>
              </a:rPr>
              <a:t>The Commission will propose a </a:t>
            </a:r>
            <a:r>
              <a:rPr sz="1400" u="sng" dirty="0">
                <a:solidFill>
                  <a:schemeClr val="tx1"/>
                </a:solidFill>
                <a:latin typeface="Times New Roman" panose="02020603050405020304" pitchFamily="18" charset="0"/>
                <a:cs typeface="Times New Roman" panose="02020603050405020304" pitchFamily="18" charset="0"/>
              </a:rPr>
              <a:t>legislative initiative on business insolvency, including early restructuring and second chance</a:t>
            </a:r>
            <a:r>
              <a:rPr sz="1400" dirty="0">
                <a:solidFill>
                  <a:schemeClr val="tx1"/>
                </a:solidFill>
                <a:latin typeface="Times New Roman" panose="02020603050405020304" pitchFamily="18" charset="0"/>
                <a:cs typeface="Times New Roman" panose="02020603050405020304" pitchFamily="18" charset="0"/>
              </a:rPr>
              <a:t>, drawing on the experience of the Recommendation. The initiative will seek to address the most important barriers to the free flow of capital, building on national regimes that work </a:t>
            </a:r>
            <a:r>
              <a:rPr dirty="0">
                <a:solidFill>
                  <a:schemeClr val="tx1"/>
                </a:solidFill>
                <a:latin typeface="Times New Roman" panose="02020603050405020304" pitchFamily="18" charset="0"/>
                <a:cs typeface="Times New Roman" panose="02020603050405020304" pitchFamily="18" charset="0"/>
              </a:rPr>
              <a:t>well.</a:t>
            </a:r>
          </a:p>
        </p:txBody>
      </p:sp>
      <p:pic>
        <p:nvPicPr>
          <p:cNvPr id="5" name="image7.png" descr="image001"/>
          <p:cNvPicPr>
            <a:picLocks noChangeAspect="1"/>
          </p:cNvPicPr>
          <p:nvPr/>
        </p:nvPicPr>
        <p:blipFill>
          <a:blip r:embed="rId2">
            <a:extLst/>
          </a:blip>
          <a:stretch>
            <a:fillRect/>
          </a:stretch>
        </p:blipFill>
        <p:spPr>
          <a:xfrm>
            <a:off x="4571999" y="1602658"/>
            <a:ext cx="4550267" cy="4798142"/>
          </a:xfrm>
          <a:prstGeom prst="rect">
            <a:avLst/>
          </a:prstGeom>
          <a:ln w="12700">
            <a:miter lim="400000"/>
          </a:ln>
        </p:spPr>
      </p:pic>
    </p:spTree>
    <p:extLst>
      <p:ext uri="{BB962C8B-B14F-4D97-AF65-F5344CB8AC3E}">
        <p14:creationId xmlns:p14="http://schemas.microsoft.com/office/powerpoint/2010/main" val="2354044302"/>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a:br>
            <a:r>
              <a:rPr lang="en-US" b="1"/>
              <a:t>Harmonization</a:t>
            </a:r>
            <a:br>
              <a:rPr lang="en-US" b="1" dirty="0"/>
            </a:br>
            <a:r>
              <a:rPr lang="en-US" b="1" dirty="0">
                <a:solidFill>
                  <a:schemeClr val="accent3"/>
                </a:solidFill>
              </a:rPr>
              <a:t>Pre-Insolvency Proceedings as Safe Harbor?</a:t>
            </a:r>
            <a:endParaRPr lang="en-US" sz="2200" b="1" dirty="0">
              <a:solidFill>
                <a:schemeClr val="accent3"/>
              </a:solidFill>
            </a:endParaRPr>
          </a:p>
        </p:txBody>
      </p:sp>
    </p:spTree>
    <p:extLst>
      <p:ext uri="{BB962C8B-B14F-4D97-AF65-F5344CB8AC3E}">
        <p14:creationId xmlns:p14="http://schemas.microsoft.com/office/powerpoint/2010/main" val="2080274436"/>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asted-image.jpeg"/>
          <p:cNvPicPr>
            <a:picLocks noChangeAspect="1"/>
          </p:cNvPicPr>
          <p:nvPr/>
        </p:nvPicPr>
        <p:blipFill>
          <a:blip r:embed="rId2">
            <a:extLst/>
          </a:blip>
          <a:stretch>
            <a:fillRect/>
          </a:stretch>
        </p:blipFill>
        <p:spPr>
          <a:xfrm>
            <a:off x="1173316" y="1541207"/>
            <a:ext cx="6797368" cy="5098026"/>
          </a:xfrm>
          <a:prstGeom prst="rect">
            <a:avLst/>
          </a:prstGeom>
          <a:ln w="12700">
            <a:miter lim="400000"/>
          </a:ln>
        </p:spPr>
      </p:pic>
    </p:spTree>
    <p:extLst>
      <p:ext uri="{BB962C8B-B14F-4D97-AF65-F5344CB8AC3E}">
        <p14:creationId xmlns:p14="http://schemas.microsoft.com/office/powerpoint/2010/main" val="1640892411"/>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b="1" dirty="0"/>
              <a:t>Harmonization beyond Pre-Insolvency Proceedings</a:t>
            </a:r>
            <a:br>
              <a:rPr lang="en-US" b="1" dirty="0"/>
            </a:br>
            <a:r>
              <a:rPr lang="en-US" b="1" dirty="0">
                <a:solidFill>
                  <a:schemeClr val="accent1"/>
                </a:solidFill>
              </a:rPr>
              <a:t>Who´s your Captain?</a:t>
            </a:r>
            <a:endParaRPr lang="en-US" sz="2200" b="1" dirty="0">
              <a:solidFill>
                <a:schemeClr val="accent1"/>
              </a:solidFill>
            </a:endParaRPr>
          </a:p>
        </p:txBody>
      </p:sp>
    </p:spTree>
    <p:extLst>
      <p:ext uri="{BB962C8B-B14F-4D97-AF65-F5344CB8AC3E}">
        <p14:creationId xmlns:p14="http://schemas.microsoft.com/office/powerpoint/2010/main" val="579434086"/>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595"/>
          <p:cNvSpPr/>
          <p:nvPr/>
        </p:nvSpPr>
        <p:spPr>
          <a:xfrm>
            <a:off x="335320" y="1575374"/>
            <a:ext cx="5346701" cy="4939814"/>
          </a:xfrm>
          <a:prstGeom prst="rect">
            <a:avLst/>
          </a:prstGeom>
          <a:ln w="12700">
            <a:miter lim="400000"/>
          </a:ln>
          <a:extLst>
            <a:ext uri="{C572A759-6A51-4108-AA02-DFA0A04FC94B}">
              <ma14:wrappingTextBoxFlag xmlns="" xmlns:ma14="http://schemas.microsoft.com/office/mac/drawingml/2011/main" xmlns:lc="http://schemas.openxmlformats.org/drawingml/2006/lockedCanvas" val="1"/>
            </a:ext>
          </a:extLst>
        </p:spPr>
        <p:txBody>
          <a:bodyPr lIns="45719" rIns="45719">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lvl="2" indent="0" defTabSz="1066563">
              <a:spcBef>
                <a:spcPts val="600"/>
              </a:spcBef>
              <a:defRPr sz="2000">
                <a:solidFill>
                  <a:schemeClr val="accent1"/>
                </a:solidFill>
              </a:defRPr>
            </a:pPr>
            <a:r>
              <a:rPr dirty="0">
                <a:latin typeface="+mj-lt"/>
              </a:rPr>
              <a:t>Study on a new approach to business failure and insolvency</a:t>
            </a:r>
          </a:p>
          <a:p>
            <a:pPr lvl="2" indent="0" defTabSz="1066563">
              <a:spcBef>
                <a:spcPts val="600"/>
              </a:spcBef>
              <a:defRPr sz="2000" b="0">
                <a:solidFill>
                  <a:schemeClr val="accent1"/>
                </a:solidFill>
              </a:defRPr>
            </a:pPr>
            <a:r>
              <a:rPr u="sng" dirty="0">
                <a:solidFill>
                  <a:schemeClr val="accent2"/>
                </a:solidFill>
                <a:uFill>
                  <a:solidFill>
                    <a:schemeClr val="accent1"/>
                  </a:solidFill>
                </a:uFill>
                <a:latin typeface="+mj-lt"/>
                <a:hlinkClick r:id="rId2"/>
              </a:rPr>
              <a:t>Insolvency report 2016</a:t>
            </a:r>
          </a:p>
          <a:p>
            <a:pPr lvl="2" indent="0" defTabSz="1066563">
              <a:spcBef>
                <a:spcPts val="600"/>
              </a:spcBef>
              <a:defRPr sz="2000" b="0">
                <a:solidFill>
                  <a:schemeClr val="accent1"/>
                </a:solidFill>
              </a:defRPr>
            </a:pPr>
            <a:r>
              <a:rPr lang="de-DE" u="sng" dirty="0">
                <a:uFill>
                  <a:solidFill>
                    <a:schemeClr val="accent1"/>
                  </a:solidFill>
                </a:uFill>
                <a:latin typeface="+mj-lt"/>
                <a:hlinkClick r:id="rId2"/>
              </a:rPr>
              <a:t> </a:t>
            </a:r>
            <a:endParaRPr u="sng" dirty="0">
              <a:uFill>
                <a:solidFill>
                  <a:schemeClr val="accent1"/>
                </a:solidFill>
              </a:uFill>
              <a:latin typeface="+mj-lt"/>
              <a:hlinkClick r:id="rId2"/>
            </a:endParaRPr>
          </a:p>
          <a:p>
            <a:pPr lvl="2" indent="0" defTabSz="1066563">
              <a:spcBef>
                <a:spcPts val="600"/>
              </a:spcBef>
              <a:defRPr sz="2000" b="0" i="1">
                <a:solidFill>
                  <a:schemeClr val="accent1"/>
                </a:solidFill>
              </a:defRPr>
            </a:pPr>
            <a:r>
              <a:rPr dirty="0">
                <a:latin typeface="+mj-lt"/>
              </a:rPr>
              <a:t>e.g.</a:t>
            </a:r>
            <a:r>
              <a:rPr lang="de-DE" dirty="0">
                <a:latin typeface="+mj-lt"/>
              </a:rPr>
              <a:t> </a:t>
            </a:r>
            <a:r>
              <a:rPr dirty="0">
                <a:latin typeface="+mj-lt"/>
              </a:rPr>
              <a:t>IOH</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Licensing and registration</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Qualification and Training</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Appointment System</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Work Standards</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Powers and Duties</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Remuneration</a:t>
            </a:r>
          </a:p>
          <a:p>
            <a:pPr lvl="2" indent="0" defTabSz="1066563">
              <a:spcBef>
                <a:spcPts val="600"/>
              </a:spcBef>
              <a:defRPr sz="2000" b="0" i="1">
                <a:solidFill>
                  <a:schemeClr val="accent1"/>
                </a:solidFill>
              </a:defRPr>
            </a:pPr>
            <a:r>
              <a:rPr dirty="0">
                <a:latin typeface="+mj-lt"/>
              </a:rPr>
              <a:t>etc.</a:t>
            </a:r>
          </a:p>
          <a:p>
            <a:pPr lvl="2" indent="0" defTabSz="1066563">
              <a:spcBef>
                <a:spcPts val="600"/>
              </a:spcBef>
              <a:defRPr sz="2000" b="0">
                <a:solidFill>
                  <a:schemeClr val="accent1"/>
                </a:solidFill>
              </a:defRPr>
            </a:pPr>
            <a:endParaRPr dirty="0"/>
          </a:p>
        </p:txBody>
      </p:sp>
      <p:sp>
        <p:nvSpPr>
          <p:cNvPr id="5" name="Shape 583"/>
          <p:cNvSpPr>
            <a:spLocks noGrp="1"/>
          </p:cNvSpPr>
          <p:nvPr/>
        </p:nvSpPr>
        <p:spPr>
          <a:xfrm>
            <a:off x="8438285" y="7297294"/>
            <a:ext cx="241454" cy="226571"/>
          </a:xfrm>
          <a:prstGeom prst="rect">
            <a:avLst/>
          </a:prstGeom>
          <a:ln w="12700">
            <a:miter lim="400000"/>
          </a:ln>
          <a:extLst>
            <a:ext uri="{C572A759-6A51-4108-AA02-DFA0A04FC94B}">
              <ma14:wrappingTextBoxFlag xmlns="" xmlns:ma14="http://schemas.microsoft.com/office/mac/drawingml/2011/main" xmlns:lc="http://schemas.openxmlformats.org/drawingml/2006/lockedCanvas" val="1"/>
            </a:ext>
          </a:extLst>
        </p:spPr>
        <p:txBody>
          <a:bodyPr wrap="none" lIns="49785" tIns="49785" rIns="49785" bIns="49785"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800" b="0" i="0" u="none" strike="noStrike" cap="none" spc="0" normalizeH="0" baseline="0">
                <a:ln>
                  <a:noFill/>
                </a:ln>
                <a:solidFill>
                  <a:schemeClr val="accent2"/>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fld id="{86CB4B4D-7CA3-9044-876B-883B54F8677D}" type="slidenum">
              <a:rPr/>
              <a:pPr/>
              <a:t>142</a:t>
            </a:fld>
            <a:endParaRPr/>
          </a:p>
        </p:txBody>
      </p:sp>
      <p:grpSp>
        <p:nvGrpSpPr>
          <p:cNvPr id="6" name="Group 586"/>
          <p:cNvGrpSpPr/>
          <p:nvPr/>
        </p:nvGrpSpPr>
        <p:grpSpPr>
          <a:xfrm>
            <a:off x="6852791" y="4313254"/>
            <a:ext cx="2119315" cy="2133185"/>
            <a:chOff x="0" y="0"/>
            <a:chExt cx="2119314" cy="2133183"/>
          </a:xfrm>
        </p:grpSpPr>
        <p:sp>
          <p:nvSpPr>
            <p:cNvPr id="14" name="Shape 584"/>
            <p:cNvSpPr/>
            <p:nvPr/>
          </p:nvSpPr>
          <p:spPr>
            <a:xfrm>
              <a:off x="2468" y="0"/>
              <a:ext cx="2116521" cy="2133183"/>
            </a:xfrm>
            <a:custGeom>
              <a:avLst/>
              <a:gdLst/>
              <a:ahLst/>
              <a:cxnLst>
                <a:cxn ang="0">
                  <a:pos x="wd2" y="hd2"/>
                </a:cxn>
                <a:cxn ang="5400000">
                  <a:pos x="wd2" y="hd2"/>
                </a:cxn>
                <a:cxn ang="10800000">
                  <a:pos x="wd2" y="hd2"/>
                </a:cxn>
                <a:cxn ang="16200000">
                  <a:pos x="wd2" y="hd2"/>
                </a:cxn>
              </a:cxnLst>
              <a:rect l="0" t="0" r="r" b="b"/>
              <a:pathLst>
                <a:path w="21572" h="21580" extrusionOk="0">
                  <a:moveTo>
                    <a:pt x="8" y="3480"/>
                  </a:moveTo>
                  <a:lnTo>
                    <a:pt x="7351" y="3483"/>
                  </a:lnTo>
                  <a:cubicBezTo>
                    <a:pt x="7351" y="2088"/>
                    <a:pt x="7400" y="1395"/>
                    <a:pt x="7400" y="0"/>
                  </a:cubicBezTo>
                  <a:lnTo>
                    <a:pt x="10893" y="78"/>
                  </a:lnTo>
                  <a:cubicBezTo>
                    <a:pt x="10912" y="1444"/>
                    <a:pt x="10882" y="2175"/>
                    <a:pt x="10902" y="3541"/>
                  </a:cubicBezTo>
                  <a:lnTo>
                    <a:pt x="18244" y="3480"/>
                  </a:lnTo>
                  <a:cubicBezTo>
                    <a:pt x="18241" y="5742"/>
                    <a:pt x="18268" y="8495"/>
                    <a:pt x="18265" y="10756"/>
                  </a:cubicBezTo>
                  <a:lnTo>
                    <a:pt x="21531" y="10724"/>
                  </a:lnTo>
                  <a:cubicBezTo>
                    <a:pt x="21575" y="14221"/>
                    <a:pt x="21572" y="12453"/>
                    <a:pt x="21572" y="14459"/>
                  </a:cubicBezTo>
                  <a:cubicBezTo>
                    <a:pt x="21509" y="14363"/>
                    <a:pt x="21514" y="14324"/>
                    <a:pt x="18265" y="14393"/>
                  </a:cubicBezTo>
                  <a:cubicBezTo>
                    <a:pt x="18208" y="14405"/>
                    <a:pt x="18226" y="21600"/>
                    <a:pt x="18244" y="21564"/>
                  </a:cubicBezTo>
                  <a:lnTo>
                    <a:pt x="11134" y="21580"/>
                  </a:lnTo>
                  <a:cubicBezTo>
                    <a:pt x="11144" y="20435"/>
                    <a:pt x="11026" y="18915"/>
                    <a:pt x="11036" y="17770"/>
                  </a:cubicBezTo>
                  <a:lnTo>
                    <a:pt x="7022" y="17750"/>
                  </a:lnTo>
                  <a:cubicBezTo>
                    <a:pt x="7022" y="18722"/>
                    <a:pt x="7001" y="20521"/>
                    <a:pt x="7001" y="21493"/>
                  </a:cubicBezTo>
                  <a:lnTo>
                    <a:pt x="8" y="21564"/>
                  </a:lnTo>
                  <a:cubicBezTo>
                    <a:pt x="23" y="17605"/>
                    <a:pt x="-25" y="20408"/>
                    <a:pt x="20" y="14624"/>
                  </a:cubicBezTo>
                  <a:cubicBezTo>
                    <a:pt x="2393" y="14554"/>
                    <a:pt x="566" y="14589"/>
                    <a:pt x="3477" y="14546"/>
                  </a:cubicBezTo>
                  <a:cubicBezTo>
                    <a:pt x="3453" y="11212"/>
                    <a:pt x="3447" y="13945"/>
                    <a:pt x="3457" y="10640"/>
                  </a:cubicBezTo>
                  <a:cubicBezTo>
                    <a:pt x="92" y="10695"/>
                    <a:pt x="3510" y="10641"/>
                    <a:pt x="74" y="10641"/>
                  </a:cubicBezTo>
                  <a:cubicBezTo>
                    <a:pt x="81" y="8389"/>
                    <a:pt x="1" y="5732"/>
                    <a:pt x="8" y="3480"/>
                  </a:cubicBezTo>
                  <a:close/>
                </a:path>
              </a:pathLst>
            </a:custGeom>
            <a:solidFill>
              <a:schemeClr val="accent6"/>
            </a:solidFill>
            <a:ln w="12700" cap="flat">
              <a:noFill/>
              <a:miter lim="400000"/>
            </a:ln>
            <a:effectLst>
              <a:outerShdw blurRad="50800" dist="38100" dir="8100000" rotWithShape="0">
                <a:srgbClr val="000000">
                  <a:alpha val="40000"/>
                </a:srgbClr>
              </a:outerShdw>
            </a:effectLst>
          </p:spPr>
          <p:txBody>
            <a:bodyPr wrap="square" lIns="45702" tIns="45702" rIns="45702" bIns="45702" numCol="1"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endParaRPr/>
            </a:p>
          </p:txBody>
        </p:sp>
        <p:sp>
          <p:nvSpPr>
            <p:cNvPr id="15" name="Shape 585"/>
            <p:cNvSpPr/>
            <p:nvPr/>
          </p:nvSpPr>
          <p:spPr>
            <a:xfrm>
              <a:off x="0" y="0"/>
              <a:ext cx="2119314" cy="256540"/>
            </a:xfrm>
            <a:prstGeom prst="rect">
              <a:avLst/>
            </a:prstGeom>
            <a:noFill/>
            <a:ln w="12700" cap="flat">
              <a:noFill/>
              <a:miter lim="400000"/>
            </a:ln>
            <a:effectLst/>
            <a:extLst>
              <a:ext uri="{C572A759-6A51-4108-AA02-DFA0A04FC94B}">
                <ma14:wrappingTextBoxFlag xmlns="" xmlns:ma14="http://schemas.microsoft.com/office/mac/drawingml/2011/main" xmlns:lc="http://schemas.openxmlformats.org/drawingml/2006/lockedCanvas" val="1"/>
              </a:ext>
            </a:extLst>
          </p:spPr>
          <p:txBody>
            <a:bodyPr wrap="square" lIns="45719" tIns="45719" rIns="45719" bIns="45719" numCol="1"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r>
                <a:t>   </a:t>
              </a:r>
            </a:p>
          </p:txBody>
        </p:sp>
      </p:grpSp>
      <p:grpSp>
        <p:nvGrpSpPr>
          <p:cNvPr id="7" name="Group 589"/>
          <p:cNvGrpSpPr/>
          <p:nvPr/>
        </p:nvGrpSpPr>
        <p:grpSpPr>
          <a:xfrm>
            <a:off x="4950247" y="2441047"/>
            <a:ext cx="2119315" cy="2133184"/>
            <a:chOff x="0" y="0"/>
            <a:chExt cx="2119314" cy="2133183"/>
          </a:xfrm>
        </p:grpSpPr>
        <p:sp>
          <p:nvSpPr>
            <p:cNvPr id="12" name="Shape 587"/>
            <p:cNvSpPr/>
            <p:nvPr/>
          </p:nvSpPr>
          <p:spPr>
            <a:xfrm>
              <a:off x="2468" y="0"/>
              <a:ext cx="2116521" cy="2133183"/>
            </a:xfrm>
            <a:custGeom>
              <a:avLst/>
              <a:gdLst/>
              <a:ahLst/>
              <a:cxnLst>
                <a:cxn ang="0">
                  <a:pos x="wd2" y="hd2"/>
                </a:cxn>
                <a:cxn ang="5400000">
                  <a:pos x="wd2" y="hd2"/>
                </a:cxn>
                <a:cxn ang="10800000">
                  <a:pos x="wd2" y="hd2"/>
                </a:cxn>
                <a:cxn ang="16200000">
                  <a:pos x="wd2" y="hd2"/>
                </a:cxn>
              </a:cxnLst>
              <a:rect l="0" t="0" r="r" b="b"/>
              <a:pathLst>
                <a:path w="21572" h="21580" extrusionOk="0">
                  <a:moveTo>
                    <a:pt x="8" y="3480"/>
                  </a:moveTo>
                  <a:lnTo>
                    <a:pt x="7351" y="3483"/>
                  </a:lnTo>
                  <a:cubicBezTo>
                    <a:pt x="7351" y="2088"/>
                    <a:pt x="7400" y="1395"/>
                    <a:pt x="7400" y="0"/>
                  </a:cubicBezTo>
                  <a:lnTo>
                    <a:pt x="10893" y="78"/>
                  </a:lnTo>
                  <a:cubicBezTo>
                    <a:pt x="10912" y="1444"/>
                    <a:pt x="10882" y="2175"/>
                    <a:pt x="10902" y="3541"/>
                  </a:cubicBezTo>
                  <a:lnTo>
                    <a:pt x="18244" y="3480"/>
                  </a:lnTo>
                  <a:cubicBezTo>
                    <a:pt x="18241" y="5742"/>
                    <a:pt x="18268" y="8495"/>
                    <a:pt x="18265" y="10756"/>
                  </a:cubicBezTo>
                  <a:lnTo>
                    <a:pt x="21531" y="10724"/>
                  </a:lnTo>
                  <a:cubicBezTo>
                    <a:pt x="21575" y="14221"/>
                    <a:pt x="21572" y="12453"/>
                    <a:pt x="21572" y="14459"/>
                  </a:cubicBezTo>
                  <a:cubicBezTo>
                    <a:pt x="21509" y="14363"/>
                    <a:pt x="21514" y="14324"/>
                    <a:pt x="18265" y="14393"/>
                  </a:cubicBezTo>
                  <a:cubicBezTo>
                    <a:pt x="18208" y="14405"/>
                    <a:pt x="18226" y="21600"/>
                    <a:pt x="18244" y="21564"/>
                  </a:cubicBezTo>
                  <a:lnTo>
                    <a:pt x="11134" y="21580"/>
                  </a:lnTo>
                  <a:cubicBezTo>
                    <a:pt x="11144" y="20435"/>
                    <a:pt x="11026" y="18915"/>
                    <a:pt x="11036" y="17770"/>
                  </a:cubicBezTo>
                  <a:lnTo>
                    <a:pt x="7022" y="17750"/>
                  </a:lnTo>
                  <a:cubicBezTo>
                    <a:pt x="7022" y="18722"/>
                    <a:pt x="7001" y="20521"/>
                    <a:pt x="7001" y="21493"/>
                  </a:cubicBezTo>
                  <a:lnTo>
                    <a:pt x="8" y="21564"/>
                  </a:lnTo>
                  <a:cubicBezTo>
                    <a:pt x="23" y="17605"/>
                    <a:pt x="-25" y="20408"/>
                    <a:pt x="20" y="14624"/>
                  </a:cubicBezTo>
                  <a:cubicBezTo>
                    <a:pt x="2393" y="14554"/>
                    <a:pt x="566" y="14589"/>
                    <a:pt x="3477" y="14546"/>
                  </a:cubicBezTo>
                  <a:cubicBezTo>
                    <a:pt x="3453" y="11212"/>
                    <a:pt x="3447" y="13945"/>
                    <a:pt x="3457" y="10640"/>
                  </a:cubicBezTo>
                  <a:cubicBezTo>
                    <a:pt x="92" y="10695"/>
                    <a:pt x="3510" y="10641"/>
                    <a:pt x="74" y="10641"/>
                  </a:cubicBezTo>
                  <a:cubicBezTo>
                    <a:pt x="81" y="8389"/>
                    <a:pt x="1" y="5732"/>
                    <a:pt x="8" y="3480"/>
                  </a:cubicBezTo>
                  <a:close/>
                </a:path>
              </a:pathLst>
            </a:custGeom>
            <a:solidFill>
              <a:schemeClr val="accent4"/>
            </a:solidFill>
            <a:ln w="12700" cap="flat">
              <a:noFill/>
              <a:miter lim="400000"/>
            </a:ln>
            <a:effectLst>
              <a:outerShdw blurRad="50800" dist="38100" dir="8100000" rotWithShape="0">
                <a:srgbClr val="000000">
                  <a:alpha val="40000"/>
                </a:srgbClr>
              </a:outerShdw>
            </a:effectLst>
          </p:spPr>
          <p:txBody>
            <a:bodyPr wrap="square" lIns="45702" tIns="45702" rIns="45702" bIns="45702" numCol="1"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algn="ctr">
                <a:defRPr sz="1600">
                  <a:solidFill>
                    <a:srgbClr val="FFFFFF"/>
                  </a:solidFill>
                </a:defRPr>
              </a:pPr>
              <a:endParaRPr/>
            </a:p>
          </p:txBody>
        </p:sp>
        <p:sp>
          <p:nvSpPr>
            <p:cNvPr id="13" name="Shape 588"/>
            <p:cNvSpPr/>
            <p:nvPr/>
          </p:nvSpPr>
          <p:spPr>
            <a:xfrm>
              <a:off x="0" y="0"/>
              <a:ext cx="2119314" cy="1056640"/>
            </a:xfrm>
            <a:prstGeom prst="rect">
              <a:avLst/>
            </a:prstGeom>
            <a:noFill/>
            <a:ln w="12700" cap="flat">
              <a:noFill/>
              <a:miter lim="400000"/>
            </a:ln>
            <a:effectLst/>
            <a:extLst>
              <a:ext uri="{C572A759-6A51-4108-AA02-DFA0A04FC94B}">
                <ma14:wrappingTextBoxFlag xmlns="" xmlns:ma14="http://schemas.microsoft.com/office/mac/drawingml/2011/main" xmlns:lc="http://schemas.openxmlformats.org/drawingml/2006/lockedCanvas" val="1"/>
              </a:ext>
            </a:extLst>
          </p:spPr>
          <p:txBody>
            <a:bodyPr wrap="square" lIns="45719" tIns="45719" rIns="45719" bIns="45719" numCol="1"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algn="ctr">
                <a:defRPr sz="1600">
                  <a:solidFill>
                    <a:srgbClr val="FFFFFF"/>
                  </a:solidFill>
                </a:defRPr>
              </a:pPr>
              <a:endParaRPr/>
            </a:p>
            <a:p>
              <a:pPr algn="ctr">
                <a:defRPr sz="1600">
                  <a:solidFill>
                    <a:srgbClr val="FFFFFF"/>
                  </a:solidFill>
                </a:defRPr>
              </a:pPr>
              <a:endParaRPr/>
            </a:p>
            <a:p>
              <a:pPr algn="ctr">
                <a:defRPr sz="1600">
                  <a:solidFill>
                    <a:srgbClr val="FFFFFF"/>
                  </a:solidFill>
                </a:defRPr>
              </a:pPr>
              <a:endParaRPr/>
            </a:p>
            <a:p>
              <a:pPr algn="ctr">
                <a:defRPr sz="1600">
                  <a:solidFill>
                    <a:srgbClr val="FFFFFF"/>
                  </a:solidFill>
                </a:defRPr>
              </a:pPr>
              <a:r>
                <a:t>IOH</a:t>
              </a:r>
            </a:p>
          </p:txBody>
        </p:sp>
      </p:grpSp>
      <p:sp>
        <p:nvSpPr>
          <p:cNvPr id="8" name="Shape 590"/>
          <p:cNvSpPr/>
          <p:nvPr/>
        </p:nvSpPr>
        <p:spPr>
          <a:xfrm>
            <a:off x="7151339" y="2979755"/>
            <a:ext cx="1285628" cy="2345393"/>
          </a:xfrm>
          <a:prstGeom prst="rect">
            <a:avLst/>
          </a:prstGeom>
          <a:ln w="12700">
            <a:miter lim="400000"/>
          </a:ln>
          <a:extLst>
            <a:ext uri="{C572A759-6A51-4108-AA02-DFA0A04FC94B}">
              <ma14:wrappingTextBoxFlag xmlns="" xmlns:ma14="http://schemas.microsoft.com/office/mac/drawingml/2011/main" xmlns:lc="http://schemas.openxmlformats.org/drawingml/2006/lockedCanvas" val="1"/>
            </a:ext>
          </a:extLst>
        </p:spPr>
        <p:txBody>
          <a:bodyPr lIns="45719" rIns="45719">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algn="ctr">
              <a:defRPr sz="14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r>
              <a:t>Avoidance Law</a:t>
            </a:r>
          </a:p>
        </p:txBody>
      </p:sp>
      <p:grpSp>
        <p:nvGrpSpPr>
          <p:cNvPr id="9" name="Group 594"/>
          <p:cNvGrpSpPr/>
          <p:nvPr/>
        </p:nvGrpSpPr>
        <p:grpSpPr>
          <a:xfrm>
            <a:off x="6852791" y="2441047"/>
            <a:ext cx="2119315" cy="2133184"/>
            <a:chOff x="0" y="0"/>
            <a:chExt cx="2119314" cy="2133183"/>
          </a:xfrm>
        </p:grpSpPr>
        <p:sp>
          <p:nvSpPr>
            <p:cNvPr id="10" name="Shape 592"/>
            <p:cNvSpPr/>
            <p:nvPr/>
          </p:nvSpPr>
          <p:spPr>
            <a:xfrm>
              <a:off x="2468" y="0"/>
              <a:ext cx="2116521" cy="2133183"/>
            </a:xfrm>
            <a:custGeom>
              <a:avLst/>
              <a:gdLst/>
              <a:ahLst/>
              <a:cxnLst>
                <a:cxn ang="0">
                  <a:pos x="wd2" y="hd2"/>
                </a:cxn>
                <a:cxn ang="5400000">
                  <a:pos x="wd2" y="hd2"/>
                </a:cxn>
                <a:cxn ang="10800000">
                  <a:pos x="wd2" y="hd2"/>
                </a:cxn>
                <a:cxn ang="16200000">
                  <a:pos x="wd2" y="hd2"/>
                </a:cxn>
              </a:cxnLst>
              <a:rect l="0" t="0" r="r" b="b"/>
              <a:pathLst>
                <a:path w="21572" h="21580" extrusionOk="0">
                  <a:moveTo>
                    <a:pt x="8" y="3480"/>
                  </a:moveTo>
                  <a:lnTo>
                    <a:pt x="7351" y="3483"/>
                  </a:lnTo>
                  <a:cubicBezTo>
                    <a:pt x="7351" y="2088"/>
                    <a:pt x="7400" y="1395"/>
                    <a:pt x="7400" y="0"/>
                  </a:cubicBezTo>
                  <a:lnTo>
                    <a:pt x="10893" y="78"/>
                  </a:lnTo>
                  <a:cubicBezTo>
                    <a:pt x="10912" y="1444"/>
                    <a:pt x="10882" y="2175"/>
                    <a:pt x="10902" y="3541"/>
                  </a:cubicBezTo>
                  <a:lnTo>
                    <a:pt x="18244" y="3480"/>
                  </a:lnTo>
                  <a:cubicBezTo>
                    <a:pt x="18241" y="5742"/>
                    <a:pt x="18268" y="8495"/>
                    <a:pt x="18265" y="10756"/>
                  </a:cubicBezTo>
                  <a:lnTo>
                    <a:pt x="21531" y="10724"/>
                  </a:lnTo>
                  <a:cubicBezTo>
                    <a:pt x="21575" y="14221"/>
                    <a:pt x="21572" y="12453"/>
                    <a:pt x="21572" y="14459"/>
                  </a:cubicBezTo>
                  <a:cubicBezTo>
                    <a:pt x="21509" y="14363"/>
                    <a:pt x="21514" y="14324"/>
                    <a:pt x="18265" y="14393"/>
                  </a:cubicBezTo>
                  <a:cubicBezTo>
                    <a:pt x="18208" y="14405"/>
                    <a:pt x="18226" y="21600"/>
                    <a:pt x="18244" y="21564"/>
                  </a:cubicBezTo>
                  <a:lnTo>
                    <a:pt x="11134" y="21580"/>
                  </a:lnTo>
                  <a:cubicBezTo>
                    <a:pt x="11144" y="20435"/>
                    <a:pt x="11026" y="18915"/>
                    <a:pt x="11036" y="17770"/>
                  </a:cubicBezTo>
                  <a:lnTo>
                    <a:pt x="7022" y="17750"/>
                  </a:lnTo>
                  <a:cubicBezTo>
                    <a:pt x="7022" y="18722"/>
                    <a:pt x="7001" y="20521"/>
                    <a:pt x="7001" y="21493"/>
                  </a:cubicBezTo>
                  <a:lnTo>
                    <a:pt x="8" y="21564"/>
                  </a:lnTo>
                  <a:cubicBezTo>
                    <a:pt x="23" y="17605"/>
                    <a:pt x="-25" y="20408"/>
                    <a:pt x="20" y="14624"/>
                  </a:cubicBezTo>
                  <a:cubicBezTo>
                    <a:pt x="2393" y="14554"/>
                    <a:pt x="566" y="14589"/>
                    <a:pt x="3477" y="14546"/>
                  </a:cubicBezTo>
                  <a:cubicBezTo>
                    <a:pt x="3453" y="11212"/>
                    <a:pt x="3447" y="13945"/>
                    <a:pt x="3457" y="10640"/>
                  </a:cubicBezTo>
                  <a:cubicBezTo>
                    <a:pt x="92" y="10695"/>
                    <a:pt x="3510" y="10641"/>
                    <a:pt x="74" y="10641"/>
                  </a:cubicBezTo>
                  <a:cubicBezTo>
                    <a:pt x="81" y="8389"/>
                    <a:pt x="1" y="5732"/>
                    <a:pt x="8" y="3480"/>
                  </a:cubicBezTo>
                  <a:close/>
                </a:path>
              </a:pathLst>
            </a:custGeom>
            <a:solidFill>
              <a:schemeClr val="accent2"/>
            </a:solidFill>
            <a:ln w="12700" cap="flat">
              <a:noFill/>
              <a:miter lim="400000"/>
            </a:ln>
            <a:effectLst>
              <a:outerShdw blurRad="50800" dist="38100" dir="8100000" rotWithShape="0">
                <a:srgbClr val="000000">
                  <a:alpha val="40000"/>
                </a:srgbClr>
              </a:outerShdw>
            </a:effectLst>
          </p:spPr>
          <p:txBody>
            <a:bodyPr wrap="square" lIns="45702" tIns="45702" rIns="45702" bIns="45702" numCol="1"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algn="ctr">
                <a:defRPr sz="1400">
                  <a:solidFill>
                    <a:srgbClr val="EEECE1"/>
                  </a:solidFill>
                  <a:latin typeface="Arial"/>
                  <a:ea typeface="Arial"/>
                  <a:cs typeface="Arial"/>
                  <a:sym typeface="Arial"/>
                </a:defRPr>
              </a:pPr>
              <a:endParaRPr/>
            </a:p>
          </p:txBody>
        </p:sp>
        <p:sp>
          <p:nvSpPr>
            <p:cNvPr id="11" name="Shape 593"/>
            <p:cNvSpPr/>
            <p:nvPr/>
          </p:nvSpPr>
          <p:spPr>
            <a:xfrm>
              <a:off x="0" y="0"/>
              <a:ext cx="2119314" cy="1393724"/>
            </a:xfrm>
            <a:prstGeom prst="rect">
              <a:avLst/>
            </a:prstGeom>
            <a:noFill/>
            <a:ln w="12700" cap="flat">
              <a:noFill/>
              <a:miter lim="400000"/>
            </a:ln>
            <a:effectLst/>
            <a:extLst>
              <a:ext uri="{C572A759-6A51-4108-AA02-DFA0A04FC94B}">
                <ma14:wrappingTextBoxFlag xmlns="" xmlns:ma14="http://schemas.microsoft.com/office/mac/drawingml/2011/main" xmlns:lc="http://schemas.openxmlformats.org/drawingml/2006/lockedCanvas" val="1"/>
              </a:ext>
            </a:extLst>
          </p:spPr>
          <p:txBody>
            <a:bodyPr wrap="square" lIns="45719" tIns="45719" rIns="45719" bIns="45719" numCol="1"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algn="ctr"/>
              <a:r>
                <a:t>   </a:t>
              </a:r>
            </a:p>
            <a:p>
              <a:pPr algn="ctr">
                <a:defRPr sz="1200">
                  <a:solidFill>
                    <a:schemeClr val="accent6"/>
                  </a:solidFill>
                  <a:latin typeface="Arial"/>
                  <a:ea typeface="Arial"/>
                  <a:cs typeface="Arial"/>
                  <a:sym typeface="Arial"/>
                </a:defRPr>
              </a:pPr>
              <a:endParaRPr/>
            </a:p>
            <a:p>
              <a:pPr algn="ctr">
                <a:defRPr sz="1200">
                  <a:solidFill>
                    <a:schemeClr val="accent6"/>
                  </a:solidFill>
                  <a:latin typeface="Arial"/>
                  <a:ea typeface="Arial"/>
                  <a:cs typeface="Arial"/>
                  <a:sym typeface="Arial"/>
                </a:defRPr>
              </a:pPr>
              <a:endParaRPr/>
            </a:p>
            <a:p>
              <a:pPr algn="ctr">
                <a:defRPr sz="1200">
                  <a:solidFill>
                    <a:schemeClr val="accent6"/>
                  </a:solidFill>
                  <a:latin typeface="Arial"/>
                  <a:ea typeface="Arial"/>
                  <a:cs typeface="Arial"/>
                  <a:sym typeface="Arial"/>
                </a:defRPr>
              </a:pPr>
              <a:endParaRPr/>
            </a:p>
            <a:p>
              <a:pPr algn="ctr">
                <a:defRPr sz="1400">
                  <a:solidFill>
                    <a:srgbClr val="EEECE1"/>
                  </a:solidFill>
                  <a:latin typeface="Arial"/>
                  <a:ea typeface="Arial"/>
                  <a:cs typeface="Arial"/>
                  <a:sym typeface="Arial"/>
                </a:defRPr>
              </a:pPr>
              <a:r>
                <a:t>Director´s </a:t>
              </a:r>
            </a:p>
            <a:p>
              <a:pPr algn="ctr">
                <a:defRPr sz="1400">
                  <a:solidFill>
                    <a:srgbClr val="EEECE1"/>
                  </a:solidFill>
                  <a:latin typeface="Arial"/>
                  <a:ea typeface="Arial"/>
                  <a:cs typeface="Arial"/>
                  <a:sym typeface="Arial"/>
                </a:defRPr>
              </a:pPr>
              <a:r>
                <a:t>Liability </a:t>
              </a:r>
            </a:p>
            <a:p>
              <a:pPr algn="ctr">
                <a:defRPr sz="1400">
                  <a:solidFill>
                    <a:srgbClr val="EEECE1"/>
                  </a:solidFill>
                  <a:latin typeface="Arial"/>
                  <a:ea typeface="Arial"/>
                  <a:cs typeface="Arial"/>
                  <a:sym typeface="Arial"/>
                </a:defRPr>
              </a:pPr>
              <a:r>
                <a:t>and Disq.</a:t>
              </a:r>
            </a:p>
          </p:txBody>
        </p:sp>
      </p:grpSp>
    </p:spTree>
    <p:extLst>
      <p:ext uri="{BB962C8B-B14F-4D97-AF65-F5344CB8AC3E}">
        <p14:creationId xmlns:p14="http://schemas.microsoft.com/office/powerpoint/2010/main" val="1452045491"/>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b="1" i="1" dirty="0"/>
              <a:t>Revised </a:t>
            </a:r>
            <a:r>
              <a:rPr lang="en-US" b="1" dirty="0"/>
              <a:t>Minimum Standards </a:t>
            </a:r>
            <a:br>
              <a:rPr lang="en-US" b="1" dirty="0"/>
            </a:br>
            <a:r>
              <a:rPr lang="en-US" b="1" dirty="0"/>
              <a:t>for IOH</a:t>
            </a:r>
            <a:br>
              <a:rPr lang="en-US" b="1" dirty="0"/>
            </a:br>
            <a:r>
              <a:rPr lang="en-US" b="1" dirty="0" err="1">
                <a:solidFill>
                  <a:schemeClr val="accent3"/>
                </a:solidFill>
              </a:rPr>
              <a:t>IOH</a:t>
            </a:r>
            <a:r>
              <a:rPr lang="en-US" b="1" dirty="0">
                <a:solidFill>
                  <a:schemeClr val="accent3"/>
                </a:solidFill>
              </a:rPr>
              <a:t> Forum Proposal</a:t>
            </a:r>
            <a:endParaRPr lang="en-US" sz="2200" b="1" dirty="0">
              <a:solidFill>
                <a:schemeClr val="accent3"/>
              </a:solidFill>
            </a:endParaRPr>
          </a:p>
        </p:txBody>
      </p:sp>
    </p:spTree>
    <p:extLst>
      <p:ext uri="{BB962C8B-B14F-4D97-AF65-F5344CB8AC3E}">
        <p14:creationId xmlns:p14="http://schemas.microsoft.com/office/powerpoint/2010/main" val="2751503270"/>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3"/>
          <p:cNvSpPr>
            <a:spLocks noGrp="1"/>
          </p:cNvSpPr>
          <p:nvPr>
            <p:ph type="subTitle" idx="1"/>
          </p:nvPr>
        </p:nvSpPr>
        <p:spPr/>
        <p:txBody>
          <a:bodyPr/>
          <a:lstStyle/>
          <a:p>
            <a:endParaRPr lang="de-DE"/>
          </a:p>
        </p:txBody>
      </p:sp>
      <p:sp>
        <p:nvSpPr>
          <p:cNvPr id="6" name="Rechteck 5"/>
          <p:cNvSpPr/>
          <p:nvPr/>
        </p:nvSpPr>
        <p:spPr>
          <a:xfrm>
            <a:off x="275303" y="2077813"/>
            <a:ext cx="8583562" cy="3693319"/>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1. Licensing and Registration</a:t>
            </a:r>
            <a:r>
              <a:rPr lang="en-US" dirty="0"/>
              <a:t>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a:t>
            </a:r>
            <a:endParaRPr lang="de-DE" dirty="0"/>
          </a:p>
          <a:p>
            <a:pPr lvl="0" fontAlgn="base"/>
            <a:endParaRPr lang="en-US" b="1" dirty="0"/>
          </a:p>
          <a:p>
            <a:pPr lvl="0" fontAlgn="base"/>
            <a:r>
              <a:rPr lang="en-US" b="1" dirty="0"/>
              <a:t>2. Regulation, supervision and discipline </a:t>
            </a:r>
            <a:r>
              <a:rPr lang="en-US" dirty="0"/>
              <a:t>- Given the nature of their work and responsibilities, IOHs should be subject to a regulatory framework with supervisory, monitoring and disciplinary features. Member States should be free how to organize such supervision and disciplinary actions and whether and to which extend to delegate such supervision and disciplinary actions to IOHs’ self-regulated or public bodies, to agencies or to courts.</a:t>
            </a:r>
            <a:endParaRPr lang="de-DE" dirty="0"/>
          </a:p>
        </p:txBody>
      </p:sp>
    </p:spTree>
    <p:extLst>
      <p:ext uri="{BB962C8B-B14F-4D97-AF65-F5344CB8AC3E}">
        <p14:creationId xmlns:p14="http://schemas.microsoft.com/office/powerpoint/2010/main" val="3458210614"/>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3"/>
          <p:cNvSpPr>
            <a:spLocks noGrp="1"/>
          </p:cNvSpPr>
          <p:nvPr>
            <p:ph type="subTitle" idx="1"/>
          </p:nvPr>
        </p:nvSpPr>
        <p:spPr/>
        <p:txBody>
          <a:bodyPr/>
          <a:lstStyle/>
          <a:p>
            <a:endParaRPr lang="de-DE"/>
          </a:p>
        </p:txBody>
      </p:sp>
      <p:sp>
        <p:nvSpPr>
          <p:cNvPr id="6" name="Rechteck 5"/>
          <p:cNvSpPr/>
          <p:nvPr/>
        </p:nvSpPr>
        <p:spPr>
          <a:xfrm>
            <a:off x="275303" y="2077813"/>
            <a:ext cx="8583562" cy="4247317"/>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3. Qualification and training</a:t>
            </a:r>
            <a:r>
              <a:rPr lang="en-US" dirty="0"/>
              <a:t>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CPE system in the Member States should encourage and allow for theoretical and practical training in other Member States.</a:t>
            </a:r>
            <a:endParaRPr lang="de-DE" dirty="0"/>
          </a:p>
          <a:p>
            <a:pPr lvl="0" fontAlgn="base"/>
            <a:endParaRPr lang="en-US" b="1" dirty="0"/>
          </a:p>
          <a:p>
            <a:pPr lvl="0" fontAlgn="base"/>
            <a:r>
              <a:rPr lang="en-US" b="1" dirty="0"/>
              <a:t>4. Appointment system</a:t>
            </a:r>
            <a:r>
              <a:rPr lang="en-US" dirty="0"/>
              <a:t>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a:t>
            </a:r>
            <a:endParaRPr lang="de-DE" dirty="0"/>
          </a:p>
        </p:txBody>
      </p:sp>
    </p:spTree>
    <p:extLst>
      <p:ext uri="{BB962C8B-B14F-4D97-AF65-F5344CB8AC3E}">
        <p14:creationId xmlns:p14="http://schemas.microsoft.com/office/powerpoint/2010/main" val="855855781"/>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3"/>
          <p:cNvSpPr>
            <a:spLocks noGrp="1"/>
          </p:cNvSpPr>
          <p:nvPr>
            <p:ph type="subTitle" idx="1"/>
          </p:nvPr>
        </p:nvSpPr>
        <p:spPr/>
        <p:txBody>
          <a:bodyPr/>
          <a:lstStyle/>
          <a:p>
            <a:endParaRPr lang="de-DE"/>
          </a:p>
        </p:txBody>
      </p:sp>
      <p:sp>
        <p:nvSpPr>
          <p:cNvPr id="6" name="Rechteck 5"/>
          <p:cNvSpPr/>
          <p:nvPr/>
        </p:nvSpPr>
        <p:spPr>
          <a:xfrm>
            <a:off x="275303" y="2077813"/>
            <a:ext cx="8583562" cy="2862322"/>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5. Work standards and ethics</a:t>
            </a:r>
            <a:r>
              <a:rPr lang="en-US" dirty="0"/>
              <a:t> - the work of IOHs should be guided by a set of specific work standards and ethics for the profession.</a:t>
            </a:r>
          </a:p>
          <a:p>
            <a:pPr lvl="0" fontAlgn="base"/>
            <a:endParaRPr lang="de-DE" dirty="0"/>
          </a:p>
          <a:p>
            <a:pPr lvl="0" fontAlgn="base"/>
            <a:r>
              <a:rPr lang="en-US" b="1" dirty="0"/>
              <a:t>6. Legal powers and duties</a:t>
            </a:r>
            <a:r>
              <a:rPr lang="en-US" dirty="0"/>
              <a:t> - IOHs should have sufficient legal powers and standing to carry out their duties, including powers aimed at recovery of assets belonging to the debtor’s estate. IOHs should hold some form of official authorization making sure that the identification of an IOH as the responsible person for the assets he is responsible for is possible and to be acknowledged in all Member States</a:t>
            </a:r>
            <a:endParaRPr lang="de-DE" dirty="0"/>
          </a:p>
        </p:txBody>
      </p:sp>
    </p:spTree>
    <p:extLst>
      <p:ext uri="{BB962C8B-B14F-4D97-AF65-F5344CB8AC3E}">
        <p14:creationId xmlns:p14="http://schemas.microsoft.com/office/powerpoint/2010/main" val="4169783188"/>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3"/>
          <p:cNvSpPr>
            <a:spLocks noGrp="1"/>
          </p:cNvSpPr>
          <p:nvPr>
            <p:ph type="subTitle" idx="1"/>
          </p:nvPr>
        </p:nvSpPr>
        <p:spPr/>
        <p:txBody>
          <a:bodyPr/>
          <a:lstStyle/>
          <a:p>
            <a:endParaRPr lang="de-DE"/>
          </a:p>
        </p:txBody>
      </p:sp>
      <p:sp>
        <p:nvSpPr>
          <p:cNvPr id="6" name="Rechteck 5"/>
          <p:cNvSpPr/>
          <p:nvPr/>
        </p:nvSpPr>
        <p:spPr>
          <a:xfrm>
            <a:off x="275303" y="2077813"/>
            <a:ext cx="8583562" cy="2862322"/>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7. Transparency</a:t>
            </a:r>
            <a:r>
              <a:rPr lang="en-US" dirty="0"/>
              <a:t> – Member States should take care, that IOHs are subject to a duty to keep all parties to the proceedings regularly informed of the progress of the insolvency case.</a:t>
            </a:r>
            <a:endParaRPr lang="de-DE" dirty="0"/>
          </a:p>
          <a:p>
            <a:endParaRPr lang="en-US" b="1" dirty="0"/>
          </a:p>
          <a:p>
            <a:r>
              <a:rPr lang="en-US" b="1" dirty="0"/>
              <a:t>8. Remuneration</a:t>
            </a:r>
            <a:r>
              <a:rPr lang="en-US" dirty="0"/>
              <a:t> - a statutory framework for IP remuneration should exist to regulate the payment of IP fees and protect stakeholders. The framework should provide ample incentives for IOHs to perform well and protection for IOH fees in all types of insolvency proceedings, including but not limited to preliminary, hybrid and restructuring or reorganization proceedings</a:t>
            </a:r>
            <a:endParaRPr lang="de-DE" dirty="0"/>
          </a:p>
        </p:txBody>
      </p:sp>
    </p:spTree>
    <p:extLst>
      <p:ext uri="{BB962C8B-B14F-4D97-AF65-F5344CB8AC3E}">
        <p14:creationId xmlns:p14="http://schemas.microsoft.com/office/powerpoint/2010/main" val="229563517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652401"/>
            <a:ext cx="7772400" cy="1336386"/>
          </a:xfrm>
        </p:spPr>
        <p:txBody>
          <a:bodyPr>
            <a:normAutofit fontScale="90000"/>
          </a:bodyPr>
          <a:lstStyle/>
          <a:p>
            <a:br>
              <a:rPr lang="en-US" b="1" dirty="0"/>
            </a:br>
            <a:br>
              <a:rPr lang="en-US" b="1" dirty="0"/>
            </a:br>
            <a:br>
              <a:rPr lang="en-US" b="1" dirty="0"/>
            </a:br>
            <a:br>
              <a:rPr lang="en-US" b="1" dirty="0"/>
            </a:br>
            <a:r>
              <a:rPr lang="en-US" b="1" dirty="0">
                <a:solidFill>
                  <a:schemeClr val="accent1"/>
                </a:solidFill>
              </a:rPr>
              <a:t>What´s your view?</a:t>
            </a:r>
            <a:endParaRPr lang="en-US" sz="2200" b="1" dirty="0">
              <a:solidFill>
                <a:schemeClr val="accent1"/>
              </a:solidFill>
            </a:endParaRPr>
          </a:p>
        </p:txBody>
      </p:sp>
    </p:spTree>
    <p:extLst>
      <p:ext uri="{BB962C8B-B14F-4D97-AF65-F5344CB8AC3E}">
        <p14:creationId xmlns:p14="http://schemas.microsoft.com/office/powerpoint/2010/main" val="1228900765"/>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2421324"/>
            <a:ext cx="7772400" cy="1470025"/>
          </a:xfrm>
        </p:spPr>
        <p:txBody>
          <a:bodyPr>
            <a:normAutofit/>
          </a:bodyPr>
          <a:lstStyle/>
          <a:p>
            <a:r>
              <a:rPr lang="en-US" b="1" dirty="0"/>
              <a:t>Q1: “Are you an IOH?”</a:t>
            </a:r>
          </a:p>
        </p:txBody>
      </p:sp>
      <p:sp>
        <p:nvSpPr>
          <p:cNvPr id="3" name="Subtitle 2"/>
          <p:cNvSpPr>
            <a:spLocks noGrp="1"/>
          </p:cNvSpPr>
          <p:nvPr>
            <p:ph type="subTitle" idx="1"/>
          </p:nvPr>
        </p:nvSpPr>
        <p:spPr>
          <a:xfrm>
            <a:off x="252413" y="4680400"/>
            <a:ext cx="8647112" cy="1752600"/>
          </a:xfrm>
        </p:spPr>
        <p:txBody>
          <a:bodyPr rtlCol="0">
            <a:noAutofit/>
          </a:bodyPr>
          <a:lstStyle/>
          <a:p>
            <a:pPr>
              <a:defRPr/>
            </a:pPr>
            <a:r>
              <a:rPr lang="de-DE" sz="3600" i="1" dirty="0" err="1"/>
              <a:t>Answer</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extLst>
      <p:ext uri="{BB962C8B-B14F-4D97-AF65-F5344CB8AC3E}">
        <p14:creationId xmlns:p14="http://schemas.microsoft.com/office/powerpoint/2010/main" val="2233776950"/>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275303" y="2077813"/>
            <a:ext cx="8583562" cy="2031325"/>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1. Licensing and Registration</a:t>
            </a:r>
            <a:r>
              <a:rPr lang="en-US" dirty="0"/>
              <a:t>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a:t>
            </a:r>
            <a:endParaRPr lang="de-DE" dirty="0"/>
          </a:p>
          <a:p>
            <a:pPr lvl="0" fontAlgn="base"/>
            <a:endParaRPr lang="en-US" b="1"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extLst>
      <p:ext uri="{BB962C8B-B14F-4D97-AF65-F5344CB8AC3E}">
        <p14:creationId xmlns:p14="http://schemas.microsoft.com/office/powerpoint/2010/main" val="1654755774"/>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275303" y="2077813"/>
            <a:ext cx="8583562" cy="2308324"/>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2. Regulation, supervision and discipline </a:t>
            </a:r>
            <a:r>
              <a:rPr lang="en-US" dirty="0"/>
              <a:t>- Given the nature of their work and responsibilities, IOHs should be subject to a regulatory framework with supervisory, monitoring and disciplinary features. Member States should be free how to organize such supervision and disciplinary actions and whether and to which extend to delegate such supervision and disciplinary actions to IOHs’ self-regulated or public bodies, to agencies or to courts.</a:t>
            </a:r>
            <a:endParaRPr lang="de-DE"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extLst>
      <p:ext uri="{BB962C8B-B14F-4D97-AF65-F5344CB8AC3E}">
        <p14:creationId xmlns:p14="http://schemas.microsoft.com/office/powerpoint/2010/main" val="4022726799"/>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275303" y="2077813"/>
            <a:ext cx="8583562" cy="2308324"/>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3. Qualification and training</a:t>
            </a:r>
            <a:r>
              <a:rPr lang="en-US" dirty="0"/>
              <a:t>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CPE system in the Member States should encourage and allow for theoretical and practical training in other Member States.</a:t>
            </a:r>
            <a:endParaRPr lang="de-DE"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extLst>
      <p:ext uri="{BB962C8B-B14F-4D97-AF65-F5344CB8AC3E}">
        <p14:creationId xmlns:p14="http://schemas.microsoft.com/office/powerpoint/2010/main" val="4073370085"/>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275303" y="2077813"/>
            <a:ext cx="8583562" cy="2308324"/>
          </a:xfrm>
          <a:prstGeom prst="rect">
            <a:avLst/>
          </a:prstGeom>
        </p:spPr>
        <p:txBody>
          <a:bodyPr wrap="square">
            <a:spAutoFit/>
          </a:bodyPr>
          <a:lstStyle/>
          <a:p>
            <a:r>
              <a:rPr lang="en-US" b="1" dirty="0">
                <a:solidFill>
                  <a:schemeClr val="tx2"/>
                </a:solidFill>
              </a:rPr>
              <a:t>Minimum Standards as proposed by the IOH Forum:</a:t>
            </a:r>
          </a:p>
          <a:p>
            <a:pPr lvl="0" fontAlgn="base"/>
            <a:endParaRPr lang="en-US" b="1" dirty="0"/>
          </a:p>
          <a:p>
            <a:pPr lvl="0" fontAlgn="base"/>
            <a:r>
              <a:rPr lang="en-US" b="1" dirty="0"/>
              <a:t>4. Appointment system</a:t>
            </a:r>
            <a:r>
              <a:rPr lang="en-US" dirty="0"/>
              <a:t>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a:t>
            </a:r>
            <a:endParaRPr lang="de-DE"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extLst>
      <p:ext uri="{BB962C8B-B14F-4D97-AF65-F5344CB8AC3E}">
        <p14:creationId xmlns:p14="http://schemas.microsoft.com/office/powerpoint/2010/main" val="2868836199"/>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275303" y="2077813"/>
            <a:ext cx="8583562" cy="1200329"/>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5. Work standards and ethics</a:t>
            </a:r>
            <a:r>
              <a:rPr lang="en-US" dirty="0"/>
              <a:t> - the work of IOHs should be guided by a set of specific work standards and ethics for the profession.</a:t>
            </a:r>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extLst>
      <p:ext uri="{BB962C8B-B14F-4D97-AF65-F5344CB8AC3E}">
        <p14:creationId xmlns:p14="http://schemas.microsoft.com/office/powerpoint/2010/main" val="4271154444"/>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275303" y="2077813"/>
            <a:ext cx="8583562" cy="2031325"/>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6. Legal powers and duties</a:t>
            </a:r>
            <a:r>
              <a:rPr lang="en-US" dirty="0"/>
              <a:t> - IOHs should have sufficient legal powers and standing to carry out their duties, including powers aimed at recovery of assets belonging to the debtor’s estate. IOHs should hold some form of official authorization making sure that the identification of an IOH as the responsible person for the assets he is responsible for is possible and to be acknowledged in all Member States</a:t>
            </a:r>
            <a:endParaRPr lang="de-DE"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extLst>
      <p:ext uri="{BB962C8B-B14F-4D97-AF65-F5344CB8AC3E}">
        <p14:creationId xmlns:p14="http://schemas.microsoft.com/office/powerpoint/2010/main" val="3658168463"/>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275303" y="2077813"/>
            <a:ext cx="8583562" cy="1477328"/>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7. Transparency</a:t>
            </a:r>
            <a:r>
              <a:rPr lang="en-US" dirty="0"/>
              <a:t> – Member States should take care, that IOHs are subject to a duty to keep all parties to the proceedings regularly informed of the progress of the insolvency case.</a:t>
            </a:r>
            <a:endParaRPr lang="de-DE" dirty="0"/>
          </a:p>
          <a:p>
            <a:endParaRPr lang="en-US" b="1"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extLst>
      <p:ext uri="{BB962C8B-B14F-4D97-AF65-F5344CB8AC3E}">
        <p14:creationId xmlns:p14="http://schemas.microsoft.com/office/powerpoint/2010/main" val="1355769179"/>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275303" y="2077813"/>
            <a:ext cx="8583562" cy="2031325"/>
          </a:xfrm>
          <a:prstGeom prst="rect">
            <a:avLst/>
          </a:prstGeom>
        </p:spPr>
        <p:txBody>
          <a:bodyPr wrap="square">
            <a:spAutoFit/>
          </a:bodyPr>
          <a:lstStyle/>
          <a:p>
            <a:r>
              <a:rPr lang="en-US" b="1" dirty="0">
                <a:solidFill>
                  <a:schemeClr val="tx2"/>
                </a:solidFill>
              </a:rPr>
              <a:t>Minimum Standards as proposed by the IOH Forum:</a:t>
            </a:r>
          </a:p>
          <a:p>
            <a:endParaRPr lang="en-US" b="1" dirty="0"/>
          </a:p>
          <a:p>
            <a:r>
              <a:rPr lang="en-US" b="1" dirty="0"/>
              <a:t>8. Remuneration</a:t>
            </a:r>
            <a:r>
              <a:rPr lang="en-US" dirty="0"/>
              <a:t> - a statutory framework for IP remuneration should exist to regulate the payment of IP fees and protect stakeholders. The framework should provide ample incentives for IOHs to perform well and protection for IOH fees in all types of insolvency proceedings, including but not limited to preliminary, hybrid and restructuring or reorganization proceedings</a:t>
            </a:r>
            <a:endParaRPr lang="de-DE"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extLst>
      <p:ext uri="{BB962C8B-B14F-4D97-AF65-F5344CB8AC3E}">
        <p14:creationId xmlns:p14="http://schemas.microsoft.com/office/powerpoint/2010/main" val="1275217791"/>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85800" y="1609330"/>
            <a:ext cx="7772400" cy="288310"/>
          </a:xfrm>
        </p:spPr>
        <p:txBody>
          <a:bodyPr>
            <a:normAutofit fontScale="90000"/>
          </a:bodyPr>
          <a:lstStyle/>
          <a:p>
            <a:pPr>
              <a:tabLst>
                <a:tab pos="5108575" algn="l"/>
              </a:tabLst>
            </a:pPr>
            <a:r>
              <a:rPr lang="de-DE" dirty="0" err="1">
                <a:solidFill>
                  <a:schemeClr val="accent5"/>
                </a:solidFill>
              </a:rPr>
              <a:t>Thank</a:t>
            </a:r>
            <a:r>
              <a:rPr lang="de-DE" dirty="0">
                <a:solidFill>
                  <a:schemeClr val="accent5"/>
                </a:solidFill>
              </a:rPr>
              <a:t> </a:t>
            </a:r>
            <a:r>
              <a:rPr lang="de-DE" dirty="0" err="1">
                <a:solidFill>
                  <a:schemeClr val="accent5"/>
                </a:solidFill>
              </a:rPr>
              <a:t>you</a:t>
            </a:r>
            <a:r>
              <a:rPr lang="de-DE" dirty="0">
                <a:solidFill>
                  <a:schemeClr val="accent5"/>
                </a:solidFill>
              </a:rPr>
              <a:t> </a:t>
            </a:r>
            <a:r>
              <a:rPr lang="de-DE" dirty="0" err="1">
                <a:solidFill>
                  <a:schemeClr val="accent5"/>
                </a:solidFill>
              </a:rPr>
              <a:t>for</a:t>
            </a:r>
            <a:r>
              <a:rPr lang="de-DE" dirty="0">
                <a:solidFill>
                  <a:schemeClr val="accent5"/>
                </a:solidFill>
              </a:rPr>
              <a:t> </a:t>
            </a:r>
            <a:r>
              <a:rPr lang="de-DE" dirty="0" err="1">
                <a:solidFill>
                  <a:schemeClr val="accent5"/>
                </a:solidFill>
              </a:rPr>
              <a:t>your</a:t>
            </a:r>
            <a:r>
              <a:rPr lang="de-DE" dirty="0">
                <a:solidFill>
                  <a:schemeClr val="accent5"/>
                </a:solidFill>
              </a:rPr>
              <a:t> </a:t>
            </a:r>
            <a:r>
              <a:rPr lang="de-DE" dirty="0" err="1">
                <a:solidFill>
                  <a:schemeClr val="accent5"/>
                </a:solidFill>
              </a:rPr>
              <a:t>vote</a:t>
            </a:r>
            <a:r>
              <a:rPr lang="de-DE" dirty="0">
                <a:solidFill>
                  <a:schemeClr val="accent5"/>
                </a:solidFill>
              </a:rPr>
              <a:t>!</a:t>
            </a:r>
          </a:p>
        </p:txBody>
      </p:sp>
      <p:pic>
        <p:nvPicPr>
          <p:cNvPr id="3" name="pasted-image.jpeg"/>
          <p:cNvPicPr>
            <a:picLocks noChangeAspect="1"/>
          </p:cNvPicPr>
          <p:nvPr/>
        </p:nvPicPr>
        <p:blipFill>
          <a:blip r:embed="rId2">
            <a:extLst/>
          </a:blip>
          <a:stretch>
            <a:fillRect/>
          </a:stretch>
        </p:blipFill>
        <p:spPr>
          <a:xfrm>
            <a:off x="1664916" y="2281083"/>
            <a:ext cx="5810865" cy="4358149"/>
          </a:xfrm>
          <a:prstGeom prst="rect">
            <a:avLst/>
          </a:prstGeom>
          <a:ln w="12700">
            <a:miter lim="400000"/>
          </a:ln>
        </p:spPr>
      </p:pic>
    </p:spTree>
    <p:extLst>
      <p:ext uri="{BB962C8B-B14F-4D97-AF65-F5344CB8AC3E}">
        <p14:creationId xmlns:p14="http://schemas.microsoft.com/office/powerpoint/2010/main" val="528913863"/>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Coffee Break</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159278"/>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www.profpannen.de</a:t>
            </a:r>
            <a:endParaRPr lang="en-US" sz="1800" dirty="0">
              <a:latin typeface="Verdana" charset="0"/>
              <a:cs typeface="Verdana"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901" y="4175730"/>
            <a:ext cx="7935942" cy="694360"/>
          </a:xfrm>
          <a:prstGeom prst="rect">
            <a:avLst/>
          </a:prstGeom>
        </p:spPr>
      </p:pic>
    </p:spTree>
    <p:extLst>
      <p:ext uri="{BB962C8B-B14F-4D97-AF65-F5344CB8AC3E}">
        <p14:creationId xmlns:p14="http://schemas.microsoft.com/office/powerpoint/2010/main" val="2796535106"/>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15784" y="1879642"/>
            <a:ext cx="8539892" cy="1838425"/>
          </a:xfrm>
        </p:spPr>
        <p:txBody>
          <a:bodyPr/>
          <a:lstStyle/>
          <a:p>
            <a:pPr>
              <a:spcAft>
                <a:spcPts val="1200"/>
              </a:spcAft>
            </a:pPr>
            <a:r>
              <a:rPr lang="en-GB" b="1" dirty="0"/>
              <a:t>When it all ends</a:t>
            </a:r>
            <a:endParaRPr lang="en-US" sz="3200" b="1" dirty="0"/>
          </a:p>
        </p:txBody>
      </p:sp>
      <p:sp>
        <p:nvSpPr>
          <p:cNvPr id="3" name="Subtitle 2"/>
          <p:cNvSpPr>
            <a:spLocks noGrp="1"/>
          </p:cNvSpPr>
          <p:nvPr>
            <p:ph type="subTitle" idx="1"/>
          </p:nvPr>
        </p:nvSpPr>
        <p:spPr>
          <a:xfrm>
            <a:off x="0" y="3718067"/>
            <a:ext cx="9144000" cy="1752600"/>
          </a:xfrm>
        </p:spPr>
        <p:txBody>
          <a:bodyPr rtlCol="0">
            <a:noAutofit/>
          </a:bodyPr>
          <a:lstStyle/>
          <a:p>
            <a:pPr fontAlgn="auto">
              <a:spcBef>
                <a:spcPts val="0"/>
              </a:spcBef>
              <a:spcAft>
                <a:spcPts val="600"/>
              </a:spcAft>
              <a:defRPr/>
            </a:pPr>
            <a:r>
              <a:rPr lang="en-GB" sz="2800" dirty="0">
                <a:solidFill>
                  <a:srgbClr val="000000"/>
                </a:solidFill>
              </a:rPr>
              <a:t>Francisco </a:t>
            </a:r>
            <a:r>
              <a:rPr lang="en-GB" sz="2800" dirty="0" err="1">
                <a:solidFill>
                  <a:srgbClr val="000000"/>
                </a:solidFill>
              </a:rPr>
              <a:t>Patrício</a:t>
            </a:r>
            <a:r>
              <a:rPr lang="en-GB" sz="2800" dirty="0">
                <a:solidFill>
                  <a:srgbClr val="000000"/>
                </a:solidFill>
              </a:rPr>
              <a:t> (Abreu </a:t>
            </a:r>
            <a:r>
              <a:rPr lang="en-GB" sz="2800" dirty="0" err="1">
                <a:solidFill>
                  <a:srgbClr val="000000"/>
                </a:solidFill>
              </a:rPr>
              <a:t>Advogados</a:t>
            </a:r>
            <a:r>
              <a:rPr lang="en-GB" sz="2800" dirty="0">
                <a:solidFill>
                  <a:srgbClr val="000000"/>
                </a:solidFill>
              </a:rPr>
              <a:t>, Portugal)</a:t>
            </a:r>
          </a:p>
          <a:p>
            <a:pPr fontAlgn="auto">
              <a:spcBef>
                <a:spcPts val="0"/>
              </a:spcBef>
              <a:spcAft>
                <a:spcPts val="600"/>
              </a:spcAft>
              <a:defRPr/>
            </a:pPr>
            <a:r>
              <a:rPr lang="en-GB" sz="2800" dirty="0" err="1">
                <a:solidFill>
                  <a:srgbClr val="000000"/>
                </a:solidFill>
              </a:rPr>
              <a:t>Krijn</a:t>
            </a:r>
            <a:r>
              <a:rPr lang="en-GB" sz="2800" dirty="0">
                <a:solidFill>
                  <a:srgbClr val="000000"/>
                </a:solidFill>
              </a:rPr>
              <a:t> </a:t>
            </a:r>
            <a:r>
              <a:rPr lang="en-GB" sz="2800" dirty="0" err="1">
                <a:solidFill>
                  <a:srgbClr val="000000"/>
                </a:solidFill>
              </a:rPr>
              <a:t>Hoogenboezem</a:t>
            </a:r>
            <a:r>
              <a:rPr lang="en-GB" sz="2800" dirty="0">
                <a:solidFill>
                  <a:srgbClr val="000000"/>
                </a:solidFill>
              </a:rPr>
              <a:t> (</a:t>
            </a:r>
            <a:r>
              <a:rPr lang="en-GB" sz="2800" dirty="0" err="1">
                <a:solidFill>
                  <a:srgbClr val="000000"/>
                </a:solidFill>
              </a:rPr>
              <a:t>Boekel</a:t>
            </a:r>
            <a:r>
              <a:rPr lang="en-GB" sz="2800" dirty="0">
                <a:solidFill>
                  <a:srgbClr val="000000"/>
                </a:solidFill>
              </a:rPr>
              <a:t>, The Netherlands)</a:t>
            </a:r>
          </a:p>
          <a:p>
            <a:pPr fontAlgn="auto">
              <a:spcBef>
                <a:spcPts val="0"/>
              </a:spcBef>
              <a:spcAft>
                <a:spcPts val="600"/>
              </a:spcAft>
              <a:defRPr/>
            </a:pPr>
            <a:r>
              <a:rPr lang="en-GB" sz="2800" dirty="0">
                <a:solidFill>
                  <a:srgbClr val="000000"/>
                </a:solidFill>
              </a:rPr>
              <a:t>Frances Coulson (Moon Beever, United Kingdom)</a:t>
            </a:r>
          </a:p>
          <a:p>
            <a:pPr fontAlgn="auto">
              <a:spcBef>
                <a:spcPts val="0"/>
              </a:spcBef>
              <a:spcAft>
                <a:spcPts val="600"/>
              </a:spcAft>
              <a:defRPr/>
            </a:pPr>
            <a:r>
              <a:rPr lang="en-GB" sz="2800" dirty="0">
                <a:solidFill>
                  <a:srgbClr val="000000"/>
                </a:solidFill>
              </a:rPr>
              <a:t>Stefan </a:t>
            </a:r>
            <a:r>
              <a:rPr lang="en-GB" sz="2800" dirty="0" err="1">
                <a:solidFill>
                  <a:srgbClr val="000000"/>
                </a:solidFill>
              </a:rPr>
              <a:t>Weniger</a:t>
            </a:r>
            <a:r>
              <a:rPr lang="en-GB" sz="2800" dirty="0">
                <a:solidFill>
                  <a:srgbClr val="000000"/>
                </a:solidFill>
              </a:rPr>
              <a:t> (hww hermann wienberg wilhelm, Germany)</a:t>
            </a:r>
          </a:p>
        </p:txBody>
      </p:sp>
    </p:spTree>
    <p:extLst>
      <p:ext uri="{BB962C8B-B14F-4D97-AF65-F5344CB8AC3E}">
        <p14:creationId xmlns:p14="http://schemas.microsoft.com/office/powerpoint/2010/main" val="172225373"/>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6"/>
            <a:ext cx="8229600" cy="2434318"/>
          </a:xfrm>
        </p:spPr>
        <p:txBody>
          <a:bodyPr>
            <a:normAutofit fontScale="92500" lnSpcReduction="10000"/>
          </a:bodyPr>
          <a:lstStyle/>
          <a:p>
            <a:pPr lvl="0" algn="just"/>
            <a:r>
              <a:rPr lang="en-US" sz="2800" dirty="0"/>
              <a:t>In the last decade MEP has grown a lot, leveraged in bank facilities</a:t>
            </a:r>
            <a:endParaRPr lang="pt-PT" sz="2800" dirty="0"/>
          </a:p>
          <a:p>
            <a:pPr lvl="0" algn="just"/>
            <a:r>
              <a:rPr lang="en-US" sz="2800" dirty="0"/>
              <a:t>Interest rates were low / money was easy to get / there were no serious competitors with MEP</a:t>
            </a:r>
            <a:endParaRPr lang="pt-PT" sz="2800" dirty="0"/>
          </a:p>
          <a:p>
            <a:pPr lvl="0" algn="just"/>
            <a:r>
              <a:rPr lang="en-US" sz="2800" dirty="0"/>
              <a:t>MEP quite easily became an European reference in the area of motorcycle engine producers</a:t>
            </a:r>
            <a:endParaRPr lang="pt-PT" sz="2800" dirty="0"/>
          </a:p>
          <a:p>
            <a:pPr lvl="0" algn="just"/>
            <a:endParaRPr lang="pt-PT" sz="3000" dirty="0"/>
          </a:p>
          <a:p>
            <a:pPr marL="0" indent="0" algn="just">
              <a:spcAft>
                <a:spcPts val="1200"/>
              </a:spcAft>
              <a:buNone/>
            </a:pPr>
            <a:endParaRPr lang="en-US" sz="36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204" y="4525433"/>
            <a:ext cx="2351767" cy="1745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5371" y="4513495"/>
            <a:ext cx="2534428" cy="14786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4597" y="4792449"/>
            <a:ext cx="2038350" cy="920750"/>
          </a:xfrm>
          <a:prstGeom prst="rect">
            <a:avLst/>
          </a:prstGeom>
          <a:ln/>
        </p:spPr>
        <p:style>
          <a:lnRef idx="0">
            <a:schemeClr val="accent2"/>
          </a:lnRef>
          <a:fillRef idx="3">
            <a:schemeClr val="accent2"/>
          </a:fillRef>
          <a:effectRef idx="3">
            <a:schemeClr val="accent2"/>
          </a:effectRef>
          <a:fontRef idx="minor">
            <a:schemeClr val="lt1"/>
          </a:fontRef>
        </p:style>
      </p:pic>
    </p:spTree>
    <p:extLst>
      <p:ext uri="{BB962C8B-B14F-4D97-AF65-F5344CB8AC3E}">
        <p14:creationId xmlns:p14="http://schemas.microsoft.com/office/powerpoint/2010/main" val="114303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7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199" y="1785258"/>
            <a:ext cx="8327571" cy="2460172"/>
          </a:xfrm>
        </p:spPr>
        <p:txBody>
          <a:bodyPr anchor="ctr">
            <a:normAutofit fontScale="70000" lnSpcReduction="20000"/>
          </a:bodyPr>
          <a:lstStyle/>
          <a:p>
            <a:pPr lvl="0" algn="just"/>
            <a:r>
              <a:rPr lang="en-US" dirty="0"/>
              <a:t>The market changes very quickly especially in this sector which requires a high level of technology and skilled workforce</a:t>
            </a:r>
            <a:endParaRPr lang="pt-PT" dirty="0"/>
          </a:p>
          <a:p>
            <a:pPr lvl="0" algn="just"/>
            <a:r>
              <a:rPr lang="en-US" dirty="0"/>
              <a:t>MEP realizes now that most of it success </a:t>
            </a:r>
            <a:r>
              <a:rPr lang="en-US" b="1" dirty="0"/>
              <a:t>was based</a:t>
            </a:r>
            <a:r>
              <a:rPr lang="en-US" dirty="0"/>
              <a:t> in the reduced bank facilities and </a:t>
            </a:r>
            <a:r>
              <a:rPr lang="en-US" b="1" dirty="0"/>
              <a:t>not in the </a:t>
            </a:r>
            <a:r>
              <a:rPr lang="en-US" dirty="0"/>
              <a:t>market share the company holds</a:t>
            </a:r>
            <a:endParaRPr lang="pt-PT" dirty="0"/>
          </a:p>
          <a:p>
            <a:pPr lvl="0" algn="just"/>
            <a:r>
              <a:rPr lang="en-US" dirty="0"/>
              <a:t>Banks decided to increase interest rates to standards that are no longer acceptable to MEP</a:t>
            </a:r>
            <a:endParaRPr lang="pt-PT"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516" y="3818504"/>
            <a:ext cx="2560637" cy="269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1096" y="4280919"/>
            <a:ext cx="781050" cy="2560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5269" y="4339202"/>
            <a:ext cx="2255837" cy="206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08648" y="5899259"/>
            <a:ext cx="121244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02146" y="5133861"/>
            <a:ext cx="115887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84059" y="5151436"/>
            <a:ext cx="150018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62741" y="4986871"/>
            <a:ext cx="1522527" cy="788224"/>
          </a:xfrm>
          <a:prstGeom prst="rect">
            <a:avLst/>
          </a:prstGeom>
          <a:ln/>
        </p:spPr>
        <p:style>
          <a:lnRef idx="0">
            <a:schemeClr val="accent2"/>
          </a:lnRef>
          <a:fillRef idx="3">
            <a:schemeClr val="accent2"/>
          </a:fillRef>
          <a:effectRef idx="3">
            <a:schemeClr val="accent2"/>
          </a:effectRef>
          <a:fontRef idx="minor">
            <a:schemeClr val="lt1"/>
          </a:fontRef>
        </p:style>
      </p:pic>
      <p:pic>
        <p:nvPicPr>
          <p:cNvPr id="1036"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2741" y="4280919"/>
            <a:ext cx="1522527"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558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3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3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3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02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03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02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0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0114" y="2329543"/>
            <a:ext cx="8229600" cy="2307772"/>
          </a:xfrm>
        </p:spPr>
        <p:txBody>
          <a:bodyPr>
            <a:normAutofit fontScale="70000" lnSpcReduction="20000"/>
          </a:bodyPr>
          <a:lstStyle/>
          <a:p>
            <a:pPr marL="0" lvl="0" indent="0" algn="just">
              <a:buNone/>
            </a:pPr>
            <a:endParaRPr lang="en-US" dirty="0"/>
          </a:p>
          <a:p>
            <a:pPr lvl="0" algn="just"/>
            <a:r>
              <a:rPr lang="en-US" dirty="0"/>
              <a:t>Banks have decided not to renew receivables and escrow accounts</a:t>
            </a:r>
            <a:endParaRPr lang="pt-PT" dirty="0"/>
          </a:p>
          <a:p>
            <a:pPr lvl="0" algn="just"/>
            <a:r>
              <a:rPr lang="en-US" dirty="0"/>
              <a:t>The sales are becoming not sufficient to support production costs</a:t>
            </a:r>
            <a:endParaRPr lang="pt-PT" dirty="0"/>
          </a:p>
          <a:p>
            <a:pPr lvl="0" algn="just"/>
            <a:r>
              <a:rPr lang="en-US" dirty="0"/>
              <a:t>MEP is being pressed by the banks to grant new collaterals: in particular personal guarantees of the directors </a:t>
            </a:r>
            <a:r>
              <a:rPr lang="en-US" u="sng" dirty="0"/>
              <a:t>as the previous securities granted are no longer sufficient to cover the debt equity ratio</a:t>
            </a:r>
            <a:endParaRPr lang="pt-PT" dirty="0"/>
          </a:p>
          <a:p>
            <a:endParaRPr lang="pt-PT" dirty="0"/>
          </a:p>
        </p:txBody>
      </p:sp>
      <p:pic>
        <p:nvPicPr>
          <p:cNvPr id="4" name="Picture 2" descr="http://wp.production.patheos.com/blogs/theanchoress/files/2015/04/denied.g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3856843">
            <a:off x="7179030" y="1291217"/>
            <a:ext cx="1757730" cy="1757730"/>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731406" y="4956826"/>
            <a:ext cx="1638691" cy="1621171"/>
            <a:chOff x="861361" y="1807829"/>
            <a:chExt cx="1638691" cy="1621171"/>
          </a:xfrm>
        </p:grpSpPr>
        <p:grpSp>
          <p:nvGrpSpPr>
            <p:cNvPr id="6" name="Group 5"/>
            <p:cNvGrpSpPr/>
            <p:nvPr/>
          </p:nvGrpSpPr>
          <p:grpSpPr>
            <a:xfrm>
              <a:off x="861361" y="1807829"/>
              <a:ext cx="1638691" cy="1621171"/>
              <a:chOff x="861361" y="1690772"/>
              <a:chExt cx="1638691" cy="1621171"/>
            </a:xfrm>
          </p:grpSpPr>
          <p:sp>
            <p:nvSpPr>
              <p:cNvPr id="8" name="Rectangle 7"/>
              <p:cNvSpPr>
                <a:spLocks noChangeArrowheads="1"/>
              </p:cNvSpPr>
              <p:nvPr/>
            </p:nvSpPr>
            <p:spPr bwMode="auto">
              <a:xfrm>
                <a:off x="861361" y="1690772"/>
                <a:ext cx="1638691" cy="1621171"/>
              </a:xfrm>
              <a:prstGeom prst="rect">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spcBef>
                    <a:spcPct val="50000"/>
                  </a:spcBef>
                  <a:buFont typeface="Wingdings" pitchFamily="2" charset="2"/>
                  <a:buNone/>
                </a:pPr>
                <a:endParaRPr lang="pt-PT" altLang="pt-PT" b="1" dirty="0">
                  <a:solidFill>
                    <a:srgbClr val="F1552B"/>
                  </a:solidFill>
                </a:endParaRPr>
              </a:p>
              <a:p>
                <a:pPr algn="ctr">
                  <a:spcBef>
                    <a:spcPct val="50000"/>
                  </a:spcBef>
                  <a:buFont typeface="Wingdings" pitchFamily="2" charset="2"/>
                  <a:buNone/>
                </a:pPr>
                <a:endParaRPr lang="pt-PT" altLang="pt-PT" b="1" dirty="0">
                  <a:solidFill>
                    <a:srgbClr val="F1552B"/>
                  </a:solidFill>
                </a:endParaRPr>
              </a:p>
              <a:p>
                <a:pPr algn="ctr">
                  <a:spcBef>
                    <a:spcPct val="50000"/>
                  </a:spcBef>
                  <a:buFont typeface="Wingdings" pitchFamily="2" charset="2"/>
                  <a:buNone/>
                </a:pPr>
                <a:endParaRPr lang="pt-PT" altLang="pt-PT" b="1" dirty="0">
                  <a:solidFill>
                    <a:srgbClr val="F1552B"/>
                  </a:solidFill>
                </a:endParaRPr>
              </a:p>
              <a:p>
                <a:pPr algn="ctr">
                  <a:spcBef>
                    <a:spcPct val="50000"/>
                  </a:spcBef>
                  <a:buFont typeface="Wingdings" pitchFamily="2" charset="2"/>
                  <a:buNone/>
                </a:pPr>
                <a:endParaRPr lang="pt-PT" altLang="pt-PT" b="1" dirty="0">
                  <a:solidFill>
                    <a:srgbClr val="F2633C"/>
                  </a:solidFill>
                </a:endParaRPr>
              </a:p>
            </p:txBody>
          </p:sp>
          <p:pic>
            <p:nvPicPr>
              <p:cNvPr id="9" name="Picture 4" descr="C:\Users\ana.m.frazao\AppData\Local\Microsoft\Windows\Temporary Internet Files\Content.IE5\6EZD3VW9\money_bags[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131" y="1855273"/>
                <a:ext cx="1319149" cy="1292168"/>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2" descr="C:\Users\ana.m.frazao\AppData\Local\Microsoft\Windows\Temporary Internet Files\Content.IE5\6EZD3VW9\fail[1].png"/>
            <p:cNvPicPr>
              <a:picLocks noChangeAspect="1" noChangeArrowheads="1"/>
            </p:cNvPicPr>
            <p:nvPr/>
          </p:nvPicPr>
          <p:blipFill>
            <a:blip r:embed="rId4" cstate="print">
              <a:clrChange>
                <a:clrFrom>
                  <a:srgbClr val="000000">
                    <a:alpha val="0"/>
                  </a:srgbClr>
                </a:clrFrom>
                <a:clrTo>
                  <a:srgbClr val="000000">
                    <a:alpha val="0"/>
                  </a:srgbClr>
                </a:clrTo>
              </a:clrChange>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014435" y="2152024"/>
              <a:ext cx="1332542" cy="932779"/>
            </a:xfrm>
            <a:prstGeom prst="rect">
              <a:avLst/>
            </a:prstGeom>
            <a:noFill/>
            <a:extLst>
              <a:ext uri="{909E8E84-426E-40DD-AFC4-6F175D3DCCD1}">
                <a14:hiddenFill xmlns:a14="http://schemas.microsoft.com/office/drawing/2010/main">
                  <a:solidFill>
                    <a:srgbClr val="FFFFFF"/>
                  </a:solidFill>
                </a14:hiddenFill>
              </a:ext>
            </a:extLst>
          </p:spPr>
        </p:pic>
      </p:grpSp>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19558" y="3997410"/>
            <a:ext cx="2565145" cy="2815030"/>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2353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73940"/>
            <a:ext cx="8229600" cy="1489747"/>
          </a:xfrm>
        </p:spPr>
        <p:txBody>
          <a:bodyPr>
            <a:normAutofit fontScale="70000" lnSpcReduction="20000"/>
          </a:bodyPr>
          <a:lstStyle/>
          <a:p>
            <a:pPr lvl="0"/>
            <a:r>
              <a:rPr lang="en-US" u="sng" dirty="0"/>
              <a:t>Otherwise the bank will terminate the credit facilities granted</a:t>
            </a:r>
            <a:endParaRPr lang="pt-PT" u="sng" dirty="0"/>
          </a:p>
          <a:p>
            <a:pPr lvl="0" algn="just"/>
            <a:r>
              <a:rPr lang="en-US" dirty="0"/>
              <a:t>UK, Germany and Dutch branches have also entered into credit agreements with the same bank, subject to the law of each jurisdictions</a:t>
            </a:r>
            <a:endParaRPr lang="pt-PT" dirty="0"/>
          </a:p>
          <a:p>
            <a:endParaRPr lang="pt-PT"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954831">
            <a:off x="2283733" y="3897085"/>
            <a:ext cx="4802643" cy="1665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180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pt-PT" b="1" dirty="0" err="1"/>
              <a:t>Brainstorm</a:t>
            </a:r>
            <a:r>
              <a:rPr lang="pt-PT" b="1" dirty="0"/>
              <a:t> </a:t>
            </a:r>
            <a:r>
              <a:rPr lang="pt-PT" b="1" dirty="0" err="1"/>
              <a:t>between</a:t>
            </a:r>
            <a:r>
              <a:rPr lang="pt-PT" b="1" dirty="0"/>
              <a:t> </a:t>
            </a:r>
            <a:r>
              <a:rPr lang="pt-PT" b="1" dirty="0" err="1"/>
              <a:t>the</a:t>
            </a:r>
            <a:r>
              <a:rPr lang="pt-PT" b="1" dirty="0"/>
              <a:t> </a:t>
            </a:r>
            <a:r>
              <a:rPr lang="pt-PT" b="1" dirty="0" err="1"/>
              <a:t>jurisdictions</a:t>
            </a:r>
            <a:endParaRPr lang="pt-PT" b="1" dirty="0"/>
          </a:p>
        </p:txBody>
      </p:sp>
      <p:pic>
        <p:nvPicPr>
          <p:cNvPr id="4"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076" y="4101703"/>
            <a:ext cx="1505326" cy="1201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5533" y="4101703"/>
            <a:ext cx="1505326" cy="1201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4334" y="4101703"/>
            <a:ext cx="1505326" cy="1201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41363" y="4101703"/>
            <a:ext cx="1505326" cy="1201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2712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02260"/>
            <a:ext cx="8229600" cy="4241339"/>
          </a:xfrm>
        </p:spPr>
        <p:txBody>
          <a:bodyPr/>
          <a:lstStyle/>
          <a:p>
            <a:r>
              <a:rPr lang="nl-NL" dirty="0">
                <a:effectLst>
                  <a:outerShdw blurRad="38100" dist="38100" dir="2700000" algn="tl">
                    <a:srgbClr val="000000">
                      <a:alpha val="43137"/>
                    </a:srgbClr>
                  </a:outerShdw>
                </a:effectLst>
              </a:rPr>
              <a:t>Dank je</a:t>
            </a:r>
            <a:br>
              <a:rPr lang="pt-PT" dirty="0">
                <a:effectLst>
                  <a:outerShdw blurRad="38100" dist="38100" dir="2700000" algn="tl">
                    <a:srgbClr val="000000">
                      <a:alpha val="43137"/>
                    </a:srgbClr>
                  </a:outerShdw>
                </a:effectLst>
              </a:rPr>
            </a:br>
            <a:r>
              <a:rPr lang="pt-PT" dirty="0" err="1">
                <a:effectLst>
                  <a:outerShdw blurRad="38100" dist="38100" dir="2700000" algn="tl">
                    <a:srgbClr val="000000">
                      <a:alpha val="43137"/>
                    </a:srgbClr>
                  </a:outerShdw>
                </a:effectLst>
              </a:rPr>
              <a:t>Vielen</a:t>
            </a:r>
            <a:r>
              <a:rPr lang="pt-PT" dirty="0">
                <a:effectLst>
                  <a:outerShdw blurRad="38100" dist="38100" dir="2700000" algn="tl">
                    <a:srgbClr val="000000">
                      <a:alpha val="43137"/>
                    </a:srgbClr>
                  </a:outerShdw>
                </a:effectLst>
              </a:rPr>
              <a:t> </a:t>
            </a:r>
            <a:r>
              <a:rPr lang="pt-PT" dirty="0" err="1">
                <a:effectLst>
                  <a:outerShdw blurRad="38100" dist="38100" dir="2700000" algn="tl">
                    <a:srgbClr val="000000">
                      <a:alpha val="43137"/>
                    </a:srgbClr>
                  </a:outerShdw>
                </a:effectLst>
              </a:rPr>
              <a:t>Danke</a:t>
            </a:r>
            <a:br>
              <a:rPr lang="pt-PT" dirty="0">
                <a:effectLst>
                  <a:outerShdw blurRad="38100" dist="38100" dir="2700000" algn="tl">
                    <a:srgbClr val="000000">
                      <a:alpha val="43137"/>
                    </a:srgbClr>
                  </a:outerShdw>
                </a:effectLst>
              </a:rPr>
            </a:br>
            <a:r>
              <a:rPr lang="pt-PT" dirty="0" err="1">
                <a:effectLst>
                  <a:outerShdw blurRad="38100" dist="38100" dir="2700000" algn="tl">
                    <a:srgbClr val="000000">
                      <a:alpha val="43137"/>
                    </a:srgbClr>
                  </a:outerShdw>
                </a:effectLst>
              </a:rPr>
              <a:t>Thank</a:t>
            </a:r>
            <a:r>
              <a:rPr lang="pt-PT" dirty="0">
                <a:effectLst>
                  <a:outerShdw blurRad="38100" dist="38100" dir="2700000" algn="tl">
                    <a:srgbClr val="000000">
                      <a:alpha val="43137"/>
                    </a:srgbClr>
                  </a:outerShdw>
                </a:effectLst>
              </a:rPr>
              <a:t> </a:t>
            </a:r>
            <a:r>
              <a:rPr lang="pt-PT" dirty="0" err="1">
                <a:effectLst>
                  <a:outerShdw blurRad="38100" dist="38100" dir="2700000" algn="tl">
                    <a:srgbClr val="000000">
                      <a:alpha val="43137"/>
                    </a:srgbClr>
                  </a:outerShdw>
                </a:effectLst>
              </a:rPr>
              <a:t>you</a:t>
            </a:r>
            <a:br>
              <a:rPr lang="pt-PT" dirty="0">
                <a:effectLst>
                  <a:outerShdw blurRad="38100" dist="38100" dir="2700000" algn="tl">
                    <a:srgbClr val="000000">
                      <a:alpha val="43137"/>
                    </a:srgbClr>
                  </a:outerShdw>
                </a:effectLst>
              </a:rPr>
            </a:br>
            <a:r>
              <a:rPr lang="pt-PT" dirty="0">
                <a:effectLst>
                  <a:outerShdw blurRad="38100" dist="38100" dir="2700000" algn="tl">
                    <a:srgbClr val="000000">
                      <a:alpha val="43137"/>
                    </a:srgbClr>
                  </a:outerShdw>
                </a:effectLst>
              </a:rPr>
              <a:t>Muito Obrigado</a:t>
            </a:r>
          </a:p>
        </p:txBody>
      </p:sp>
    </p:spTree>
    <p:extLst>
      <p:ext uri="{BB962C8B-B14F-4D97-AF65-F5344CB8AC3E}">
        <p14:creationId xmlns:p14="http://schemas.microsoft.com/office/powerpoint/2010/main" val="1074715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sz="4800" b="1" dirty="0"/>
              <a:t>Closing remarks of the day</a:t>
            </a:r>
            <a:endParaRPr lang="en-US" sz="4800" b="1" dirty="0"/>
          </a:p>
        </p:txBody>
      </p:sp>
      <p:sp>
        <p:nvSpPr>
          <p:cNvPr id="5" name="Subtitle 2"/>
          <p:cNvSpPr txBox="1">
            <a:spLocks/>
          </p:cNvSpPr>
          <p:nvPr/>
        </p:nvSpPr>
        <p:spPr bwMode="auto">
          <a:xfrm>
            <a:off x="226542" y="4155700"/>
            <a:ext cx="8663458" cy="1752600"/>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Autofit/>
          </a:bodyPr>
          <a:lstStyle>
            <a:lvl1pPr marL="0" indent="0" algn="ctr" defTabSz="457200" rtl="0" fontAlgn="base">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defTabSz="457200" rtl="0" fontAlgn="base">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defTabSz="457200" rtl="0" fontAlgn="base">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fontAlgn="auto">
              <a:spcBef>
                <a:spcPts val="0"/>
              </a:spcBef>
              <a:spcAft>
                <a:spcPts val="1200"/>
              </a:spcAft>
              <a:defRPr/>
            </a:pPr>
            <a:r>
              <a:rPr lang="en-GB" sz="2800" dirty="0">
                <a:solidFill>
                  <a:srgbClr val="000000"/>
                </a:solidFill>
              </a:rPr>
              <a:t>Alberto Núñez-Lagos Burguera </a:t>
            </a:r>
            <a:br>
              <a:rPr lang="en-GB" sz="2800" dirty="0">
                <a:solidFill>
                  <a:srgbClr val="000000"/>
                </a:solidFill>
              </a:rPr>
            </a:br>
            <a:r>
              <a:rPr lang="en-GB" sz="2800" dirty="0">
                <a:solidFill>
                  <a:srgbClr val="000000"/>
                </a:solidFill>
              </a:rPr>
              <a:t>(President of INSOL Europe, </a:t>
            </a:r>
            <a:r>
              <a:rPr lang="en-GB" sz="2800" dirty="0" err="1">
                <a:solidFill>
                  <a:srgbClr val="000000"/>
                </a:solidFill>
              </a:rPr>
              <a:t>Uría</a:t>
            </a:r>
            <a:r>
              <a:rPr lang="en-GB" sz="2800" dirty="0">
                <a:solidFill>
                  <a:srgbClr val="000000"/>
                </a:solidFill>
              </a:rPr>
              <a:t> Menéndez, Spain)</a:t>
            </a:r>
          </a:p>
        </p:txBody>
      </p:sp>
    </p:spTree>
    <p:extLst>
      <p:ext uri="{BB962C8B-B14F-4D97-AF65-F5344CB8AC3E}">
        <p14:creationId xmlns:p14="http://schemas.microsoft.com/office/powerpoint/2010/main" val="315870179"/>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US" sz="4000" b="1" dirty="0"/>
              <a:t>Young Members’ Group Reception</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850621"/>
            <a:ext cx="432117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a:latin typeface="Verdana" charset="0"/>
                <a:cs typeface="Verdana" charset="0"/>
              </a:rPr>
              <a:t>www.abreuadvogados.com</a:t>
            </a:r>
            <a:endParaRPr lang="en-US" sz="1800" dirty="0">
              <a:latin typeface="Verdana" charset="0"/>
              <a:cs typeface="Verdana"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8108" y="3919761"/>
            <a:ext cx="6287784" cy="1718660"/>
          </a:xfrm>
          <a:prstGeom prst="rect">
            <a:avLst/>
          </a:prstGeom>
        </p:spPr>
      </p:pic>
    </p:spTree>
    <p:extLst>
      <p:ext uri="{BB962C8B-B14F-4D97-AF65-F5344CB8AC3E}">
        <p14:creationId xmlns:p14="http://schemas.microsoft.com/office/powerpoint/2010/main" val="209190739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YPE" val="ContentBox"/>
</p:tagLst>
</file>

<file path=ppt/tags/tag2.xml><?xml version="1.0" encoding="utf-8"?>
<p:tagLst xmlns:a="http://schemas.openxmlformats.org/drawingml/2006/main" xmlns:r="http://schemas.openxmlformats.org/officeDocument/2006/relationships" xmlns:p="http://schemas.openxmlformats.org/presentationml/2006/main">
  <p:tag name="TYPE" val="ContentBox"/>
</p:tagLst>
</file>

<file path=ppt/tags/tag3.xml><?xml version="1.0" encoding="utf-8"?>
<p:tagLst xmlns:a="http://schemas.openxmlformats.org/drawingml/2006/main" xmlns:r="http://schemas.openxmlformats.org/officeDocument/2006/relationships" xmlns:p="http://schemas.openxmlformats.org/presentationml/2006/main">
  <p:tag name="TYPE" val="ContentBox"/>
</p:tagLst>
</file>

<file path=ppt/tags/tag4.xml><?xml version="1.0" encoding="utf-8"?>
<p:tagLst xmlns:a="http://schemas.openxmlformats.org/drawingml/2006/main" xmlns:r="http://schemas.openxmlformats.org/officeDocument/2006/relationships" xmlns:p="http://schemas.openxmlformats.org/presentationml/2006/main">
  <p:tag name="TYPE" val="ContentBox"/>
</p:tagLst>
</file>

<file path=ppt/tags/tag5.xml><?xml version="1.0" encoding="utf-8"?>
<p:tagLst xmlns:a="http://schemas.openxmlformats.org/drawingml/2006/main" xmlns:r="http://schemas.openxmlformats.org/officeDocument/2006/relationships" xmlns:p="http://schemas.openxmlformats.org/presentationml/2006/main">
  <p:tag name="TYPE" val="ContentBox"/>
</p:tagLst>
</file>

<file path=ppt/tags/tag6.xml><?xml version="1.0" encoding="utf-8"?>
<p:tagLst xmlns:a="http://schemas.openxmlformats.org/drawingml/2006/main" xmlns:r="http://schemas.openxmlformats.org/officeDocument/2006/relationships" xmlns:p="http://schemas.openxmlformats.org/presentationml/2006/main">
  <p:tag name="TYPE" val="ContentBox"/>
</p:tagLst>
</file>

<file path=ppt/tags/tag7.xml><?xml version="1.0" encoding="utf-8"?>
<p:tagLst xmlns:a="http://schemas.openxmlformats.org/drawingml/2006/main" xmlns:r="http://schemas.openxmlformats.org/officeDocument/2006/relationships" xmlns:p="http://schemas.openxmlformats.org/presentationml/2006/main">
  <p:tag name="TYPE" val="ContentBox"/>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562</TotalTime>
  <Words>10451</Words>
  <Application>Microsoft Office PowerPoint</Application>
  <PresentationFormat>Affichage à l'écran (4:3)</PresentationFormat>
  <Paragraphs>1094</Paragraphs>
  <Slides>168</Slides>
  <Notes>59</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168</vt:i4>
      </vt:variant>
    </vt:vector>
  </HeadingPairs>
  <TitlesOfParts>
    <vt:vector size="180" baseType="lpstr">
      <vt:lpstr>ＭＳ Ｐゴシック</vt:lpstr>
      <vt:lpstr>Arial</vt:lpstr>
      <vt:lpstr>Arial Narrow</vt:lpstr>
      <vt:lpstr>Calibri</vt:lpstr>
      <vt:lpstr>Courier New</vt:lpstr>
      <vt:lpstr>Mongolian Baiti</vt:lpstr>
      <vt:lpstr>Symbol</vt:lpstr>
      <vt:lpstr>Times New Roman</vt:lpstr>
      <vt:lpstr>Trebuchet MS</vt:lpstr>
      <vt:lpstr>Verdana</vt:lpstr>
      <vt:lpstr>Wingdings</vt:lpstr>
      <vt:lpstr>Office Theme</vt:lpstr>
      <vt:lpstr>Présentation PowerPoint</vt:lpstr>
      <vt:lpstr>Morning Technical Session  Kindly Sponsored By</vt:lpstr>
      <vt:lpstr> Opening remarks  of the Annual Congress  </vt:lpstr>
      <vt:lpstr>Global Credit Risk Management:   A helpful toolbox for cross-border insolvency practitioners</vt:lpstr>
      <vt:lpstr>Roadmap for Today’s Discussion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Questions?</vt:lpstr>
      <vt:lpstr>Financing companies in distress:  An opportunity for potential new lenders/ investors or just a way to protect the interests of the existing creditors?</vt:lpstr>
      <vt:lpstr>Présentation PowerPoint</vt:lpstr>
      <vt:lpstr>Présentation PowerPoint</vt:lpstr>
      <vt:lpstr>Présentation PowerPoint</vt:lpstr>
      <vt:lpstr>Présentation PowerPoint</vt:lpstr>
      <vt:lpstr>Présentation PowerPoint</vt:lpstr>
      <vt:lpstr>Présentation PowerPoint</vt:lpstr>
      <vt:lpstr>Delegate Coffee Break  Kindly Sponsored By</vt:lpstr>
      <vt:lpstr>Break-out-session I.  Trying to keep a business afloat:  Finance &amp; Liability Issues for  Directors and/or Lenders</vt:lpstr>
      <vt:lpstr>Présentation PowerPoint</vt:lpstr>
      <vt:lpstr>Présentation PowerPoint</vt:lpstr>
      <vt:lpstr>Présentation PowerPoint</vt:lpstr>
      <vt:lpstr>UK law obligation to file for insolvency?</vt:lpstr>
      <vt:lpstr>UK Wrongful trading</vt:lpstr>
      <vt:lpstr>UK Fraudulent trading</vt:lpstr>
      <vt:lpstr>UK Mitigating risk avoid wrongful trading</vt:lpstr>
      <vt:lpstr>UK Mitigating risk  - minimise loss to creditors</vt:lpstr>
      <vt:lpstr> Directors’ duties in the “twilight” period under German law </vt:lpstr>
      <vt:lpstr>German law mandatory reason to file for insolvency</vt:lpstr>
      <vt:lpstr> Directors’ liability in the “twilight” period under German law </vt:lpstr>
      <vt:lpstr>Director’s duties under Spanish law </vt:lpstr>
      <vt:lpstr>Director liability regimes under Spanish law </vt:lpstr>
      <vt:lpstr>Director’s duties under French law </vt:lpstr>
      <vt:lpstr>Director’s duties under French law </vt:lpstr>
      <vt:lpstr>Présentation PowerPoint</vt:lpstr>
      <vt:lpstr>German reality exceeds fiction: lender liability</vt:lpstr>
      <vt:lpstr>Mitigation the lender liability risk in Germany</vt:lpstr>
      <vt:lpstr>Lender liability in Spain: the myth </vt:lpstr>
      <vt:lpstr>From lender liability to lender immunity in Spain</vt:lpstr>
      <vt:lpstr>lender liability in France </vt:lpstr>
      <vt:lpstr>Mitigation of lender liability in the France</vt:lpstr>
      <vt:lpstr>UK lender liability</vt:lpstr>
      <vt:lpstr>Mitigation of lender liability in the UK</vt:lpstr>
      <vt:lpstr>Break-out-session II.  Squeezing the equity out  of a distressed company</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Break-out-session III.  Credit bidding</vt:lpstr>
      <vt:lpstr>Présentation PowerPoint</vt:lpstr>
      <vt:lpstr>Présentation PowerPoint</vt:lpstr>
      <vt:lpstr>Présentation PowerPoint</vt:lpstr>
      <vt:lpstr>Présentation PowerPoint</vt:lpstr>
      <vt:lpstr>Présentation PowerPoint</vt:lpstr>
      <vt:lpstr>Break-out-session IV.  Overview and comparison on estate financing practices in several European jurisdictions</vt:lpstr>
      <vt:lpstr>Présentation PowerPoint</vt:lpstr>
      <vt:lpstr>I.1 In a nutshell: Insolvency proceedings in UK</vt:lpstr>
      <vt:lpstr> I.1 In a nutshell: Insolvency proceedings in The UK  Order of priority in English insolvency proceedings</vt:lpstr>
      <vt:lpstr>I.2 In a nutshell: Insolvency proceedings in the Netherlands</vt:lpstr>
      <vt:lpstr>I.2 In a nutshell: Insolvency proceedings in The Netherlands</vt:lpstr>
      <vt:lpstr>I.3 In a nutshell: Insolvency proceedings in Germany</vt:lpstr>
      <vt:lpstr>I.3 In a nutshell: Insolvency proceedings in Germany</vt:lpstr>
      <vt:lpstr>II.1 Financing by Stakeholders – Secured creditors</vt:lpstr>
      <vt:lpstr>II.2 Financing by Stakeholders – Customers / business partners</vt:lpstr>
      <vt:lpstr>II.3 Financing by Stakeholders – Potential buyers / investors</vt:lpstr>
      <vt:lpstr>III.1 Cost Mitigation – Rent payments</vt:lpstr>
      <vt:lpstr>III.2 Cost Mitigation – Labor costs</vt:lpstr>
      <vt:lpstr>III.3 Cost Mitigation – Tax payments</vt:lpstr>
      <vt:lpstr>IV. Public interest financing</vt:lpstr>
      <vt:lpstr>V. Litigation financing</vt:lpstr>
      <vt:lpstr>VI. DIP financing</vt:lpstr>
      <vt:lpstr>VII. Final remarks / Q&amp;A</vt:lpstr>
      <vt:lpstr>Delegate Lunch  Kindly Sponsored By</vt:lpstr>
      <vt:lpstr>Afternoon Technical Session  Kindly Sponsored By</vt:lpstr>
      <vt:lpstr>Keynote speaker:  José Manuel Durão Barroso </vt:lpstr>
      <vt:lpstr>A European Outlook: Pre-insolvency proceedings and the recast Insolvency Regulation</vt:lpstr>
      <vt:lpstr>   Insolvency at EU level – step by step    </vt:lpstr>
      <vt:lpstr>Présentation PowerPoint</vt:lpstr>
      <vt:lpstr>Change of culture – step by step</vt:lpstr>
      <vt:lpstr>Main elements of the Recommendation</vt:lpstr>
      <vt:lpstr>Capital Markets Union</vt:lpstr>
      <vt:lpstr>Evaluation of Insolvency Recommendation  </vt:lpstr>
      <vt:lpstr>New initiative</vt:lpstr>
      <vt:lpstr>New initiative</vt:lpstr>
      <vt:lpstr>Flanking measures</vt:lpstr>
      <vt:lpstr>Holistic approach to insolvency</vt:lpstr>
      <vt:lpstr>  Recast Insolvency Regulation: Moratorium on secondary proceedings &amp; Synthetic proceedings  </vt:lpstr>
      <vt:lpstr>Moratorium on secondary proceedings</vt:lpstr>
      <vt:lpstr>Scope of the provision (I)</vt:lpstr>
      <vt:lpstr>Scope of the provision (II)</vt:lpstr>
      <vt:lpstr>Scope of the provision (III)</vt:lpstr>
      <vt:lpstr>Protective measures</vt:lpstr>
      <vt:lpstr>Termination of the stay (I)</vt:lpstr>
      <vt:lpstr>Termination of the stay (II)</vt:lpstr>
      <vt:lpstr>Synthetic proceedings</vt:lpstr>
      <vt:lpstr>History</vt:lpstr>
      <vt:lpstr>Scope of provision</vt:lpstr>
      <vt:lpstr>Protective measures in favour of local creditors (I)</vt:lpstr>
      <vt:lpstr>Protective measures in favour of local creditors (II)</vt:lpstr>
      <vt:lpstr>Protective measures in favour of local creditors (III)</vt:lpstr>
      <vt:lpstr>Liability of the IP</vt:lpstr>
      <vt:lpstr>Conclusion</vt:lpstr>
      <vt:lpstr>  Pre-insolvency proceedings: Debt equity swaps &amp; New Financing  </vt:lpstr>
      <vt:lpstr>Cram down on equity: debt equity swaps</vt:lpstr>
      <vt:lpstr>Dealing with shareholder hold out</vt:lpstr>
      <vt:lpstr>The approach of the experts group:  the principle    </vt:lpstr>
      <vt:lpstr>The approach of the experts group:  possible rules   </vt:lpstr>
      <vt:lpstr>Debt-equity swaps:  some comments  </vt:lpstr>
      <vt:lpstr>New Financing   </vt:lpstr>
      <vt:lpstr>The approach of the experts group:   the principles  </vt:lpstr>
      <vt:lpstr>The approach of the experts group:  the rules   </vt:lpstr>
      <vt:lpstr>Interim and new financing: some comments    </vt:lpstr>
      <vt:lpstr>Hot topics for an  Insolvency Office Holder in 2016</vt:lpstr>
      <vt:lpstr>      INSOL EUROPE IOH FORUM Hot Topics for an Insolvency Office Holder in 2016  presented by the Forum´s Co-Chairs  Stephen Harris, EY, London Daniel F. Fritz, hww hermann wienberg wilhelm, Frankfurt am Main</vt:lpstr>
      <vt:lpstr>      Thank you!         </vt:lpstr>
      <vt:lpstr>      Remember September …  Berlin 2015 Poll results Highlights   Harmonise qualifications?  50/50 IPs and 66/33 Non IPs (Yes / No)   Should the EU implement legislation re IPs?  50/50 IPs and 48/52 Non IPs (Yes / No)   Does national legislation work effectively re IPs?  75/25 IPs and 54 /46 Non IPS (Yes / No)  </vt:lpstr>
      <vt:lpstr>      IOH Forum Survey 2015/16 Questions asked: the types of insolvency office holders;  size of the profession;  practising norms;  qualification training and entry into the profession;  professional bodies;  continuing professional education (“CPE”);  body corporate or individual;  sanction for acting as an IOH without proper authorisation;  bonding and insurance;  appointment of IOHs;  remuneration;  personal liability of IOHs;  release of IOHs from liability; and  independence.  </vt:lpstr>
      <vt:lpstr>      Answers received: Austria (Norbert ABEL from Abel Rechtsanwälte);  Belgium (Bart DE MOOR from STRELIA Law Firm);  Bulgaria (Peneva MIGLENA from Georgiev, Todorov &amp; Co. Law Offices);  Czech Republic (Ernst GIESE from Giese &amp; Partner);  Denmark (Piya MUKHERJEE from Horten Law Firm);  Estonia (Peter VIIRSALU from VARUL);  France (André MARC from Etude Marc André);  Germany (Axel BIERBACH from MHBK Rechtsanwälte, Daniel FRITZ from hww hermann wienberg wilhelm  and Robert HAENEL from Anchor Rechtsanwälte);  Greece (George BAZINAS and Yiannis SAKKAS from Bazinas Law Firm);  Ireland (Jim LUBY and Enda LOWRY from McStay Luby);  Italy (Gofredo CAVERNI from Goffredo Caverni);  Latvia (Edvins DRABA from SORAINEN);  Lithuania (Ieva STRUNKIENE from Triniti);  Luxembourg (Martine GERBER from Dentons);  The Netherlands (Krijn HOOGENBOEZEM from BOEKEL);  Portugal (Nuno SALAZAR CASANOVA and David SEQUEIRA DINIS from Uría Menéndez – Proença de Carvalho);  Romania (Radu LOTREAN from CITR);  Slovakia (Slavomir CAUDER from Giese &amp; Partner);  Spain (Vicente Estrada from Forest Partners);  Sweden (Niklas KÖRLING from Wistrand);  Switzerland (Sabina SCHELLENBERG from Froriep); and  United Kingdom (Alastair BEVERIDGE from AlixPartners). </vt:lpstr>
      <vt:lpstr>      IOH Forum Survey 2015/16 Lessons learned?</vt:lpstr>
      <vt:lpstr>      Harmonization Perfect Harmony or… </vt:lpstr>
      <vt:lpstr>Présentation PowerPoint</vt:lpstr>
      <vt:lpstr>Présentation PowerPoint</vt:lpstr>
      <vt:lpstr>      Harmonization Pre-Insolvency Proceedings as Safe Harbor?</vt:lpstr>
      <vt:lpstr>Présentation PowerPoint</vt:lpstr>
      <vt:lpstr>      Harmonization beyond Pre-Insolvency Proceedings Who´s your Captain?</vt:lpstr>
      <vt:lpstr>Présentation PowerPoint</vt:lpstr>
      <vt:lpstr>      Revised Minimum Standards  for IOH IOH Forum Proposal</vt:lpstr>
      <vt:lpstr>Présentation PowerPoint</vt:lpstr>
      <vt:lpstr>Présentation PowerPoint</vt:lpstr>
      <vt:lpstr>Présentation PowerPoint</vt:lpstr>
      <vt:lpstr>Présentation PowerPoint</vt:lpstr>
      <vt:lpstr>    What´s your view?</vt:lpstr>
      <vt:lpstr>Q1: “Are you an IOH?”</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Thank you for your vote!</vt:lpstr>
      <vt:lpstr>Delegate Coffee Break  Kindly Sponsored By</vt:lpstr>
      <vt:lpstr>When it all ends</vt:lpstr>
      <vt:lpstr>Présentation PowerPoint</vt:lpstr>
      <vt:lpstr>Présentation PowerPoint</vt:lpstr>
      <vt:lpstr>Présentation PowerPoint</vt:lpstr>
      <vt:lpstr>Présentation PowerPoint</vt:lpstr>
      <vt:lpstr>Brainstorm between the jurisdictions</vt:lpstr>
      <vt:lpstr>Dank je Vielen Danke Thank you Muito Obrigado</vt:lpstr>
      <vt:lpstr>Closing remarks of the day</vt:lpstr>
      <vt:lpstr>Young Members’ Group Reception  Kindly Sponsored By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BAD BANKS AND OTHER TOOLS FOR RESTRUCTURING FINANCIAL INSTITUTIONS </dc:title>
  <dc:creator>Emmanuelle</dc:creator>
  <cp:lastModifiedBy>Emmanuelle Inacio</cp:lastModifiedBy>
  <cp:revision>91</cp:revision>
  <cp:lastPrinted>2015-09-15T11:39:06Z</cp:lastPrinted>
  <dcterms:modified xsi:type="dcterms:W3CDTF">2016-09-23T09:25:03Z</dcterms:modified>
</cp:coreProperties>
</file>