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8"/>
  </p:notesMasterIdLst>
  <p:sldIdLst>
    <p:sldId id="290" r:id="rId2"/>
    <p:sldId id="317" r:id="rId3"/>
    <p:sldId id="291" r:id="rId4"/>
    <p:sldId id="299" r:id="rId5"/>
    <p:sldId id="300" r:id="rId6"/>
    <p:sldId id="301" r:id="rId7"/>
    <p:sldId id="292" r:id="rId8"/>
    <p:sldId id="293" r:id="rId9"/>
    <p:sldId id="294" r:id="rId10"/>
    <p:sldId id="295" r:id="rId11"/>
    <p:sldId id="296" r:id="rId12"/>
    <p:sldId id="297" r:id="rId13"/>
    <p:sldId id="298" r:id="rId14"/>
    <p:sldId id="302" r:id="rId15"/>
    <p:sldId id="276" r:id="rId16"/>
    <p:sldId id="303" r:id="rId17"/>
    <p:sldId id="304" r:id="rId18"/>
    <p:sldId id="305" r:id="rId19"/>
    <p:sldId id="306" r:id="rId20"/>
    <p:sldId id="316" r:id="rId21"/>
    <p:sldId id="318" r:id="rId22"/>
    <p:sldId id="307" r:id="rId23"/>
    <p:sldId id="319" r:id="rId24"/>
    <p:sldId id="320" r:id="rId25"/>
    <p:sldId id="311" r:id="rId26"/>
    <p:sldId id="321" r:id="rId27"/>
    <p:sldId id="322" r:id="rId28"/>
    <p:sldId id="308" r:id="rId29"/>
    <p:sldId id="323" r:id="rId30"/>
    <p:sldId id="324" r:id="rId31"/>
    <p:sldId id="312" r:id="rId32"/>
    <p:sldId id="325" r:id="rId33"/>
    <p:sldId id="326" r:id="rId34"/>
    <p:sldId id="309" r:id="rId35"/>
    <p:sldId id="327" r:id="rId36"/>
    <p:sldId id="328" r:id="rId37"/>
    <p:sldId id="314" r:id="rId38"/>
    <p:sldId id="329" r:id="rId39"/>
    <p:sldId id="330" r:id="rId40"/>
    <p:sldId id="310" r:id="rId41"/>
    <p:sldId id="331" r:id="rId42"/>
    <p:sldId id="332" r:id="rId43"/>
    <p:sldId id="315" r:id="rId44"/>
    <p:sldId id="333" r:id="rId45"/>
    <p:sldId id="334" r:id="rId46"/>
    <p:sldId id="289" r:id="rId47"/>
  </p:sldIdLst>
  <p:sldSz cx="9144000" cy="6858000" type="screen4x3"/>
  <p:notesSz cx="6858000" cy="9144000"/>
  <p:custDataLst>
    <p:tags r:id="rId49"/>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94674"/>
  </p:normalViewPr>
  <p:slideViewPr>
    <p:cSldViewPr snapToGrid="0" snapToObjects="1">
      <p:cViewPr varScale="1">
        <p:scale>
          <a:sx n="61" d="100"/>
          <a:sy n="61" d="100"/>
        </p:scale>
        <p:origin x="2696" y="8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9/29/2016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‹N°›</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26942219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702261"/>
            <a:ext cx="8229600" cy="114300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457200" y="3027824"/>
            <a:ext cx="8229600" cy="3151354"/>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5" name="Picture 4"/>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0" y="0"/>
            <a:ext cx="9144000" cy="1353312"/>
          </a:xfrm>
          <a:prstGeom prst="rect">
            <a:avLst/>
          </a:prstGeom>
          <a:ln>
            <a:noFill/>
          </a:ln>
          <a:effectLst>
            <a:outerShdw blurRad="292100" dist="139700" dir="2700000" algn="tl" rotWithShape="0">
              <a:srgbClr val="333333">
                <a:alpha val="65000"/>
              </a:srgbClr>
            </a:outerShdw>
          </a:effectLst>
        </p:spPr>
      </p:pic>
      <p:sp>
        <p:nvSpPr>
          <p:cNvPr id="4" name="GabGood"/>
          <p:cNvSpPr/>
          <p:nvPr userDrawn="1"/>
        </p:nvSpPr>
        <p:spPr>
          <a:xfrm>
            <a:off x="-9144000" y="457200"/>
            <a:ext cx="914400" cy="457200"/>
          </a:xfrm>
          <a:prstGeom prst="cube">
            <a:avLst/>
          </a:prstGeom>
          <a:gradFill flip="none" rotWithShape="1">
            <a:gsLst>
              <a:gs pos="0">
                <a:srgbClr val="00E821"/>
              </a:gs>
              <a:gs pos="100000">
                <a:schemeClr val="accent1">
                  <a:tint val="50000"/>
                  <a:shade val="100000"/>
                  <a:satMod val="350000"/>
                </a:schemeClr>
              </a:gs>
            </a:gsLst>
            <a:lin ang="16200000" scaled="0"/>
            <a:tileRect/>
          </a:grad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GabBad"/>
          <p:cNvSpPr/>
          <p:nvPr userDrawn="1"/>
        </p:nvSpPr>
        <p:spPr>
          <a:xfrm>
            <a:off x="-9144000" y="1371600"/>
            <a:ext cx="914400" cy="457200"/>
          </a:xfrm>
          <a:prstGeom prst="cube">
            <a:avLst/>
          </a:prstGeom>
          <a:gradFill flip="none" rotWithShape="1">
            <a:gsLst>
              <a:gs pos="0">
                <a:srgbClr val="135EF3"/>
              </a:gs>
              <a:gs pos="100000">
                <a:schemeClr val="accent1">
                  <a:tint val="50000"/>
                  <a:shade val="100000"/>
                  <a:satMod val="350000"/>
                </a:schemeClr>
              </a:gs>
            </a:gsLst>
            <a:lin ang="16200000" scaled="0"/>
            <a:tileRect/>
          </a:grad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GabNul"/>
          <p:cNvSpPr/>
          <p:nvPr userDrawn="1"/>
        </p:nvSpPr>
        <p:spPr>
          <a:xfrm>
            <a:off x="-9144000" y="2286000"/>
            <a:ext cx="914400" cy="457200"/>
          </a:xfrm>
          <a:prstGeom prst="cube">
            <a:avLst/>
          </a:prstGeom>
          <a:gradFill flip="none" rotWithShape="1">
            <a:gsLst>
              <a:gs pos="0">
                <a:srgbClr val="FF8040"/>
              </a:gs>
              <a:gs pos="100000">
                <a:schemeClr val="accent1">
                  <a:tint val="50000"/>
                  <a:shade val="100000"/>
                  <a:satMod val="350000"/>
                </a:schemeClr>
              </a:gs>
            </a:gsLst>
            <a:lin ang="16200000" scaled="0"/>
            <a:tileRect/>
          </a:grad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13.xml.rels><?xml version="1.0" encoding="UTF-8" standalone="yes"?>
<Relationships xmlns="http://schemas.openxmlformats.org/package/2006/relationships"><Relationship Id="rId3" Type="http://schemas.openxmlformats.org/officeDocument/2006/relationships/hyperlink" Target="http://ec.europa.eu/justice/civil/files/insolvency/insolvency_study_2016_final_en.pdf" TargetMode="Externa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5.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8.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19.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2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2.xml"/><Relationship Id="rId1" Type="http://schemas.openxmlformats.org/officeDocument/2006/relationships/tags" Target="../tags/tag21.xml"/><Relationship Id="rId4" Type="http://schemas.openxmlformats.org/officeDocument/2006/relationships/image" Target="../media/image7.gif"/></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3.xml"/></Relationships>
</file>

<file path=ppt/slides/_rels/slide22.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7.gif"/><Relationship Id="rId4"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28.xml"/><Relationship Id="rId1" Type="http://schemas.openxmlformats.org/officeDocument/2006/relationships/tags" Target="../tags/tag27.xml"/><Relationship Id="rId4" Type="http://schemas.openxmlformats.org/officeDocument/2006/relationships/image" Target="../media/image7.gif"/></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29.xml"/></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0.xml"/></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2.xml"/><Relationship Id="rId1" Type="http://schemas.openxmlformats.org/officeDocument/2006/relationships/tags" Target="../tags/tag31.xml"/><Relationship Id="rId4" Type="http://schemas.openxmlformats.org/officeDocument/2006/relationships/image" Target="../media/image7.gif"/></Relationships>
</file>

<file path=ppt/slides/_rels/slide2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3.xml"/></Relationships>
</file>

<file path=ppt/slides/_rels/slide28.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34.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36.xml"/><Relationship Id="rId1" Type="http://schemas.openxmlformats.org/officeDocument/2006/relationships/tags" Target="../tags/tag35.xml"/><Relationship Id="rId4" Type="http://schemas.openxmlformats.org/officeDocument/2006/relationships/image" Target="../media/image7.gif"/></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37.xml"/></Relationships>
</file>

<file path=ppt/slides/_rels/slide31.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5" Type="http://schemas.openxmlformats.org/officeDocument/2006/relationships/image" Target="../media/image7.gif"/><Relationship Id="rId4"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2.xml"/><Relationship Id="rId1" Type="http://schemas.openxmlformats.org/officeDocument/2006/relationships/tags" Target="../tags/tag41.xml"/><Relationship Id="rId4" Type="http://schemas.openxmlformats.org/officeDocument/2006/relationships/image" Target="../media/image7.gif"/></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3.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4.xml"/></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image" Target="../media/image7.gif"/></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47.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48.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0.xml"/><Relationship Id="rId1" Type="http://schemas.openxmlformats.org/officeDocument/2006/relationships/tags" Target="../tags/tag49.xml"/><Relationship Id="rId4" Type="http://schemas.openxmlformats.org/officeDocument/2006/relationships/image" Target="../media/image7.gif"/></Relationships>
</file>

<file path=ppt/slides/_rels/slide3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1.xml"/></Relationships>
</file>

<file path=ppt/slides/_rels/slide40.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2.xml"/></Relationships>
</file>

<file path=ppt/slides/_rels/slide4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4.xml"/><Relationship Id="rId1" Type="http://schemas.openxmlformats.org/officeDocument/2006/relationships/tags" Target="../tags/tag53.xml"/><Relationship Id="rId4" Type="http://schemas.openxmlformats.org/officeDocument/2006/relationships/image" Target="../media/image7.gif"/></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5.xml"/></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ags" Target="../tags/tag56.xml"/></Relationships>
</file>

<file path=ppt/slides/_rels/slide44.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tags" Target="../tags/tag58.xml"/><Relationship Id="rId1" Type="http://schemas.openxmlformats.org/officeDocument/2006/relationships/tags" Target="../tags/tag57.xml"/><Relationship Id="rId4" Type="http://schemas.openxmlformats.org/officeDocument/2006/relationships/image" Target="../media/image7.gif"/></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59.xml"/></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1.xml"/><Relationship Id="rId1" Type="http://schemas.openxmlformats.org/officeDocument/2006/relationships/tags" Target="../tags/tag6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dirty="0">
                <a:solidFill>
                  <a:schemeClr val="tx2"/>
                </a:solidFill>
              </a:rPr>
              <a:t>INSOL EUROPE IOH FORUM</a:t>
            </a:r>
            <a:br>
              <a:rPr lang="en-US" b="1" dirty="0">
                <a:solidFill>
                  <a:schemeClr val="tx2"/>
                </a:solidFill>
              </a:rPr>
            </a:br>
            <a:r>
              <a:rPr lang="en-US" b="1" dirty="0">
                <a:solidFill>
                  <a:schemeClr val="accent2"/>
                </a:solidFill>
              </a:rPr>
              <a:t>Hot Topics for an Insolvency Office Holder in 2016</a:t>
            </a:r>
            <a:br>
              <a:rPr lang="en-US" b="1" dirty="0">
                <a:solidFill>
                  <a:schemeClr val="accent2"/>
                </a:solidFill>
              </a:rPr>
            </a:br>
            <a:br>
              <a:rPr lang="en-US" b="1" dirty="0">
                <a:solidFill>
                  <a:schemeClr val="accent2"/>
                </a:solidFill>
              </a:rPr>
            </a:br>
            <a:r>
              <a:rPr lang="en-US" sz="2700" b="1" i="1" dirty="0">
                <a:solidFill>
                  <a:schemeClr val="tx2"/>
                </a:solidFill>
              </a:rPr>
              <a:t>presented by the Forum´s Co-Chairs</a:t>
            </a:r>
            <a:br>
              <a:rPr lang="en-US" sz="2700" b="1" i="1" dirty="0">
                <a:solidFill>
                  <a:schemeClr val="tx2"/>
                </a:solidFill>
              </a:rPr>
            </a:br>
            <a:br>
              <a:rPr lang="en-US" sz="2700" b="1" dirty="0">
                <a:solidFill>
                  <a:schemeClr val="tx2"/>
                </a:solidFill>
              </a:rPr>
            </a:br>
            <a:r>
              <a:rPr lang="en-US" sz="2200" b="1" dirty="0">
                <a:solidFill>
                  <a:schemeClr val="tx2"/>
                </a:solidFill>
              </a:rPr>
              <a:t>Stephen Harris, EY, London</a:t>
            </a:r>
            <a:br>
              <a:rPr lang="en-US" sz="2200" b="1" dirty="0">
                <a:solidFill>
                  <a:schemeClr val="tx2"/>
                </a:solidFill>
              </a:rPr>
            </a:br>
            <a:r>
              <a:rPr lang="en-US" sz="2200" b="1" dirty="0">
                <a:solidFill>
                  <a:schemeClr val="tx2"/>
                </a:solidFill>
              </a:rPr>
              <a:t>Daniel F. Fritz, </a:t>
            </a:r>
            <a:r>
              <a:rPr lang="en-US" sz="2200" b="1" dirty="0" err="1">
                <a:solidFill>
                  <a:schemeClr val="tx2"/>
                </a:solidFill>
              </a:rPr>
              <a:t>hww</a:t>
            </a:r>
            <a:r>
              <a:rPr lang="en-US" sz="2200" b="1" dirty="0">
                <a:solidFill>
                  <a:schemeClr val="tx2"/>
                </a:solidFill>
              </a:rPr>
              <a:t> </a:t>
            </a:r>
            <a:r>
              <a:rPr lang="en-US" sz="2200" b="1" dirty="0" err="1">
                <a:solidFill>
                  <a:schemeClr val="tx2"/>
                </a:solidFill>
              </a:rPr>
              <a:t>hermann</a:t>
            </a:r>
            <a:r>
              <a:rPr lang="en-US" sz="2200" b="1" dirty="0">
                <a:solidFill>
                  <a:schemeClr val="tx2"/>
                </a:solidFill>
              </a:rPr>
              <a:t> </a:t>
            </a:r>
            <a:r>
              <a:rPr lang="en-US" sz="2200" b="1" dirty="0" err="1">
                <a:solidFill>
                  <a:schemeClr val="tx2"/>
                </a:solidFill>
              </a:rPr>
              <a:t>wienberg</a:t>
            </a:r>
            <a:r>
              <a:rPr lang="en-US" sz="2200" b="1" dirty="0">
                <a:solidFill>
                  <a:schemeClr val="tx2"/>
                </a:solidFill>
              </a:rPr>
              <a:t> </a:t>
            </a:r>
            <a:r>
              <a:rPr lang="en-US" sz="2200" b="1" dirty="0" err="1">
                <a:solidFill>
                  <a:schemeClr val="tx2"/>
                </a:solidFill>
              </a:rPr>
              <a:t>wilhelm</a:t>
            </a:r>
            <a:r>
              <a:rPr lang="en-US" sz="2200" b="1" dirty="0">
                <a:solidFill>
                  <a:schemeClr val="tx2"/>
                </a:solidFill>
              </a:rPr>
              <a:t>, Frankfurt am Main</a:t>
            </a:r>
          </a:p>
        </p:txBody>
      </p:sp>
    </p:spTree>
    <p:custDataLst>
      <p:tags r:id="rId1"/>
    </p:custDataLst>
    <p:extLst>
      <p:ext uri="{BB962C8B-B14F-4D97-AF65-F5344CB8AC3E}">
        <p14:creationId xmlns:p14="http://schemas.microsoft.com/office/powerpoint/2010/main" val="26958298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sz="3600" b="1" dirty="0">
                <a:solidFill>
                  <a:schemeClr val="tx2"/>
                </a:solidFill>
              </a:rPr>
              <a:t>Thank you!</a:t>
            </a: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br>
              <a:rPr lang="en-US" sz="3600" b="1" dirty="0">
                <a:solidFill>
                  <a:schemeClr val="tx2"/>
                </a:solidFill>
              </a:rPr>
            </a:br>
            <a:endParaRPr lang="en-US" sz="2200" b="1"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8568" y="2661314"/>
            <a:ext cx="5552116" cy="17828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0544" y="2241755"/>
            <a:ext cx="2878263" cy="405089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ustDataLst>
      <p:tags r:id="rId1"/>
    </p:custDataLst>
    <p:extLst>
      <p:ext uri="{BB962C8B-B14F-4D97-AF65-F5344CB8AC3E}">
        <p14:creationId xmlns:p14="http://schemas.microsoft.com/office/powerpoint/2010/main" val="21133355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sz="3600" b="1" dirty="0">
                <a:solidFill>
                  <a:schemeClr val="tx2"/>
                </a:solidFill>
              </a:rPr>
              <a:t>Remember September … </a:t>
            </a:r>
            <a:br>
              <a:rPr lang="en-US" sz="3600" b="1" dirty="0">
                <a:solidFill>
                  <a:schemeClr val="tx2"/>
                </a:solidFill>
              </a:rPr>
            </a:br>
            <a:r>
              <a:rPr lang="en-US" sz="3600" b="1" dirty="0">
                <a:solidFill>
                  <a:schemeClr val="tx2"/>
                </a:solidFill>
              </a:rPr>
              <a:t>Berlin 2015 Poll results</a:t>
            </a:r>
            <a:br>
              <a:rPr lang="en-US" sz="3600" b="1" dirty="0">
                <a:solidFill>
                  <a:schemeClr val="tx2"/>
                </a:solidFill>
              </a:rPr>
            </a:br>
            <a:r>
              <a:rPr lang="en-US" sz="2700" b="1" i="1" dirty="0">
                <a:solidFill>
                  <a:schemeClr val="accent6"/>
                </a:solidFill>
              </a:rPr>
              <a:t>Highlights </a:t>
            </a:r>
            <a:br>
              <a:rPr lang="en-US" sz="2200" b="1" dirty="0">
                <a:solidFill>
                  <a:schemeClr val="tx2"/>
                </a:solidFill>
              </a:rPr>
            </a:br>
            <a:br>
              <a:rPr lang="en-US" sz="2200" b="1" dirty="0">
                <a:solidFill>
                  <a:schemeClr val="tx2"/>
                </a:solidFill>
              </a:rPr>
            </a:br>
            <a:r>
              <a:rPr lang="de-DE" sz="2200" b="1" dirty="0" err="1">
                <a:solidFill>
                  <a:schemeClr val="tx2"/>
                </a:solidFill>
              </a:rPr>
              <a:t>Harmonise</a:t>
            </a:r>
            <a:r>
              <a:rPr lang="de-DE" sz="2200" b="1" dirty="0">
                <a:solidFill>
                  <a:schemeClr val="tx2"/>
                </a:solidFill>
              </a:rPr>
              <a:t> </a:t>
            </a:r>
            <a:r>
              <a:rPr lang="de-DE" sz="2200" b="1" dirty="0" err="1">
                <a:solidFill>
                  <a:schemeClr val="tx2"/>
                </a:solidFill>
              </a:rPr>
              <a:t>qualifications</a:t>
            </a:r>
            <a:r>
              <a:rPr lang="de-DE" sz="2200" b="1" dirty="0">
                <a:solidFill>
                  <a:schemeClr val="tx2"/>
                </a:solidFill>
              </a:rPr>
              <a:t>? </a:t>
            </a:r>
            <a:br>
              <a:rPr lang="de-DE" sz="2200" b="1" dirty="0">
                <a:solidFill>
                  <a:schemeClr val="tx2"/>
                </a:solidFill>
              </a:rPr>
            </a:br>
            <a:r>
              <a:rPr lang="de-DE" sz="2200" b="1" dirty="0">
                <a:solidFill>
                  <a:schemeClr val="accent3"/>
                </a:solidFill>
              </a:rPr>
              <a:t>50</a:t>
            </a:r>
            <a:r>
              <a:rPr lang="de-DE" sz="2200" dirty="0"/>
              <a:t>/</a:t>
            </a:r>
            <a:r>
              <a:rPr lang="de-DE" sz="2200" b="1" dirty="0">
                <a:solidFill>
                  <a:schemeClr val="accent2"/>
                </a:solidFill>
              </a:rPr>
              <a:t>50 </a:t>
            </a:r>
            <a:r>
              <a:rPr lang="de-DE" sz="2200" dirty="0"/>
              <a:t>IPs and </a:t>
            </a:r>
            <a:r>
              <a:rPr lang="de-DE" sz="2200" b="1" dirty="0">
                <a:solidFill>
                  <a:schemeClr val="accent3"/>
                </a:solidFill>
              </a:rPr>
              <a:t>66</a:t>
            </a:r>
            <a:r>
              <a:rPr lang="de-DE" sz="2200" dirty="0"/>
              <a:t>/</a:t>
            </a:r>
            <a:r>
              <a:rPr lang="de-DE" sz="2200" b="1" dirty="0">
                <a:solidFill>
                  <a:schemeClr val="accent2"/>
                </a:solidFill>
              </a:rPr>
              <a:t>33</a:t>
            </a:r>
            <a:r>
              <a:rPr lang="de-DE" sz="2200" dirty="0"/>
              <a:t> Non IPs (</a:t>
            </a:r>
            <a:r>
              <a:rPr lang="de-DE" sz="2200" b="1" dirty="0">
                <a:solidFill>
                  <a:schemeClr val="accent3"/>
                </a:solidFill>
              </a:rPr>
              <a:t>Yes</a:t>
            </a:r>
            <a:r>
              <a:rPr lang="de-DE" sz="2200" dirty="0"/>
              <a:t> / </a:t>
            </a:r>
            <a:r>
              <a:rPr lang="de-DE" sz="2200" b="1" dirty="0" err="1">
                <a:solidFill>
                  <a:schemeClr val="accent2"/>
                </a:solidFill>
              </a:rPr>
              <a:t>No</a:t>
            </a:r>
            <a:r>
              <a:rPr lang="de-DE" sz="2200" dirty="0"/>
              <a:t>)</a:t>
            </a:r>
            <a:br>
              <a:rPr lang="de-DE" sz="2200" dirty="0"/>
            </a:br>
            <a:r>
              <a:rPr lang="de-DE" sz="2200" dirty="0"/>
              <a:t> </a:t>
            </a:r>
            <a:br>
              <a:rPr lang="de-DE" sz="2200" dirty="0"/>
            </a:br>
            <a:r>
              <a:rPr lang="de-DE" sz="2200" b="1" dirty="0" err="1">
                <a:solidFill>
                  <a:schemeClr val="tx2"/>
                </a:solidFill>
              </a:rPr>
              <a:t>Should</a:t>
            </a:r>
            <a:r>
              <a:rPr lang="de-DE" sz="2200" b="1" dirty="0">
                <a:solidFill>
                  <a:schemeClr val="tx2"/>
                </a:solidFill>
              </a:rPr>
              <a:t> the EU </a:t>
            </a:r>
            <a:r>
              <a:rPr lang="de-DE" sz="2200" b="1" dirty="0" err="1">
                <a:solidFill>
                  <a:schemeClr val="tx2"/>
                </a:solidFill>
              </a:rPr>
              <a:t>implement</a:t>
            </a:r>
            <a:r>
              <a:rPr lang="de-DE" sz="2200" b="1" dirty="0">
                <a:solidFill>
                  <a:schemeClr val="tx2"/>
                </a:solidFill>
              </a:rPr>
              <a:t> </a:t>
            </a:r>
            <a:r>
              <a:rPr lang="de-DE" sz="2200" b="1" dirty="0" err="1">
                <a:solidFill>
                  <a:schemeClr val="tx2"/>
                </a:solidFill>
              </a:rPr>
              <a:t>legislation</a:t>
            </a:r>
            <a:r>
              <a:rPr lang="de-DE" sz="2200" b="1" dirty="0">
                <a:solidFill>
                  <a:schemeClr val="tx2"/>
                </a:solidFill>
              </a:rPr>
              <a:t> </a:t>
            </a:r>
            <a:r>
              <a:rPr lang="de-DE" sz="2200" b="1" dirty="0" err="1">
                <a:solidFill>
                  <a:schemeClr val="tx2"/>
                </a:solidFill>
              </a:rPr>
              <a:t>re</a:t>
            </a:r>
            <a:r>
              <a:rPr lang="de-DE" sz="2200" b="1" dirty="0">
                <a:solidFill>
                  <a:schemeClr val="tx2"/>
                </a:solidFill>
              </a:rPr>
              <a:t> IPs? </a:t>
            </a:r>
            <a:br>
              <a:rPr lang="de-DE" sz="2200" b="1" dirty="0">
                <a:solidFill>
                  <a:schemeClr val="tx2"/>
                </a:solidFill>
              </a:rPr>
            </a:br>
            <a:r>
              <a:rPr lang="de-DE" sz="2200" b="1" dirty="0">
                <a:solidFill>
                  <a:schemeClr val="accent3"/>
                </a:solidFill>
              </a:rPr>
              <a:t>50</a:t>
            </a:r>
            <a:r>
              <a:rPr lang="de-DE" sz="2200" dirty="0"/>
              <a:t>/</a:t>
            </a:r>
            <a:r>
              <a:rPr lang="de-DE" sz="2200" b="1" dirty="0">
                <a:solidFill>
                  <a:schemeClr val="accent2"/>
                </a:solidFill>
              </a:rPr>
              <a:t>50</a:t>
            </a:r>
            <a:r>
              <a:rPr lang="de-DE" sz="2200" dirty="0"/>
              <a:t> IPs and </a:t>
            </a:r>
            <a:r>
              <a:rPr lang="de-DE" sz="2200" b="1" dirty="0">
                <a:solidFill>
                  <a:schemeClr val="accent3"/>
                </a:solidFill>
              </a:rPr>
              <a:t>48</a:t>
            </a:r>
            <a:r>
              <a:rPr lang="de-DE" sz="2200" dirty="0"/>
              <a:t>/</a:t>
            </a:r>
            <a:r>
              <a:rPr lang="de-DE" sz="2200" b="1" dirty="0">
                <a:solidFill>
                  <a:schemeClr val="accent2"/>
                </a:solidFill>
              </a:rPr>
              <a:t>52 </a:t>
            </a:r>
            <a:r>
              <a:rPr lang="de-DE" sz="2200" dirty="0"/>
              <a:t>Non IPs (</a:t>
            </a:r>
            <a:r>
              <a:rPr lang="de-DE" sz="2200" b="1" dirty="0">
                <a:solidFill>
                  <a:schemeClr val="accent3"/>
                </a:solidFill>
              </a:rPr>
              <a:t>Yes</a:t>
            </a:r>
            <a:r>
              <a:rPr lang="de-DE" sz="2200" dirty="0"/>
              <a:t> / </a:t>
            </a:r>
            <a:r>
              <a:rPr lang="de-DE" sz="2200" b="1" dirty="0" err="1">
                <a:solidFill>
                  <a:schemeClr val="accent2"/>
                </a:solidFill>
              </a:rPr>
              <a:t>No</a:t>
            </a:r>
            <a:r>
              <a:rPr lang="de-DE" sz="2200" dirty="0"/>
              <a:t>)</a:t>
            </a:r>
            <a:br>
              <a:rPr lang="de-DE" sz="2200" dirty="0"/>
            </a:br>
            <a:r>
              <a:rPr lang="de-DE" sz="2200" dirty="0"/>
              <a:t> </a:t>
            </a:r>
            <a:br>
              <a:rPr lang="de-DE" sz="2200" dirty="0"/>
            </a:br>
            <a:r>
              <a:rPr lang="de-DE" sz="2200" b="1" dirty="0" err="1">
                <a:solidFill>
                  <a:schemeClr val="tx2"/>
                </a:solidFill>
              </a:rPr>
              <a:t>Does</a:t>
            </a:r>
            <a:r>
              <a:rPr lang="de-DE" sz="2200" b="1" dirty="0">
                <a:solidFill>
                  <a:schemeClr val="tx2"/>
                </a:solidFill>
              </a:rPr>
              <a:t> national </a:t>
            </a:r>
            <a:r>
              <a:rPr lang="de-DE" sz="2200" b="1" dirty="0" err="1">
                <a:solidFill>
                  <a:schemeClr val="tx2"/>
                </a:solidFill>
              </a:rPr>
              <a:t>legislation</a:t>
            </a:r>
            <a:r>
              <a:rPr lang="de-DE" sz="2200" b="1" dirty="0">
                <a:solidFill>
                  <a:schemeClr val="tx2"/>
                </a:solidFill>
              </a:rPr>
              <a:t> </a:t>
            </a:r>
            <a:r>
              <a:rPr lang="de-DE" sz="2200" b="1" dirty="0" err="1">
                <a:solidFill>
                  <a:schemeClr val="tx2"/>
                </a:solidFill>
              </a:rPr>
              <a:t>work</a:t>
            </a:r>
            <a:r>
              <a:rPr lang="de-DE" sz="2200" b="1" dirty="0">
                <a:solidFill>
                  <a:schemeClr val="tx2"/>
                </a:solidFill>
              </a:rPr>
              <a:t> </a:t>
            </a:r>
            <a:r>
              <a:rPr lang="de-DE" sz="2200" b="1" dirty="0" err="1">
                <a:solidFill>
                  <a:schemeClr val="tx2"/>
                </a:solidFill>
              </a:rPr>
              <a:t>effectively</a:t>
            </a:r>
            <a:r>
              <a:rPr lang="de-DE" sz="2200" b="1" dirty="0">
                <a:solidFill>
                  <a:schemeClr val="tx2"/>
                </a:solidFill>
              </a:rPr>
              <a:t> </a:t>
            </a:r>
            <a:r>
              <a:rPr lang="de-DE" sz="2200" b="1" dirty="0" err="1">
                <a:solidFill>
                  <a:schemeClr val="tx2"/>
                </a:solidFill>
              </a:rPr>
              <a:t>re</a:t>
            </a:r>
            <a:r>
              <a:rPr lang="de-DE" sz="2200" b="1" dirty="0">
                <a:solidFill>
                  <a:schemeClr val="tx2"/>
                </a:solidFill>
              </a:rPr>
              <a:t> IPs?</a:t>
            </a:r>
            <a:br>
              <a:rPr lang="de-DE" sz="2200" b="1" dirty="0">
                <a:solidFill>
                  <a:schemeClr val="tx2"/>
                </a:solidFill>
              </a:rPr>
            </a:br>
            <a:r>
              <a:rPr lang="de-DE" sz="2200" dirty="0"/>
              <a:t> </a:t>
            </a:r>
            <a:r>
              <a:rPr lang="de-DE" sz="2200" b="1" dirty="0">
                <a:solidFill>
                  <a:schemeClr val="accent3"/>
                </a:solidFill>
              </a:rPr>
              <a:t>75</a:t>
            </a:r>
            <a:r>
              <a:rPr lang="de-DE" sz="2200" dirty="0"/>
              <a:t>/</a:t>
            </a:r>
            <a:r>
              <a:rPr lang="de-DE" sz="2200" b="1" dirty="0">
                <a:solidFill>
                  <a:schemeClr val="accent2"/>
                </a:solidFill>
              </a:rPr>
              <a:t>25</a:t>
            </a:r>
            <a:r>
              <a:rPr lang="de-DE" sz="2200" dirty="0"/>
              <a:t> IPs and </a:t>
            </a:r>
            <a:r>
              <a:rPr lang="de-DE" sz="2200" b="1" dirty="0">
                <a:solidFill>
                  <a:schemeClr val="accent3"/>
                </a:solidFill>
              </a:rPr>
              <a:t>54</a:t>
            </a:r>
            <a:r>
              <a:rPr lang="de-DE" sz="2200" dirty="0"/>
              <a:t> /</a:t>
            </a:r>
            <a:r>
              <a:rPr lang="de-DE" sz="2200" b="1" dirty="0">
                <a:solidFill>
                  <a:schemeClr val="accent2"/>
                </a:solidFill>
              </a:rPr>
              <a:t>46 </a:t>
            </a:r>
            <a:r>
              <a:rPr lang="de-DE" sz="2200" dirty="0"/>
              <a:t>Non IPS (</a:t>
            </a:r>
            <a:r>
              <a:rPr lang="de-DE" sz="2200" b="1" dirty="0">
                <a:solidFill>
                  <a:schemeClr val="accent3"/>
                </a:solidFill>
              </a:rPr>
              <a:t>Yes</a:t>
            </a:r>
            <a:r>
              <a:rPr lang="de-DE" sz="2200" dirty="0"/>
              <a:t> / </a:t>
            </a:r>
            <a:r>
              <a:rPr lang="de-DE" sz="2200" b="1" dirty="0" err="1">
                <a:solidFill>
                  <a:schemeClr val="accent2"/>
                </a:solidFill>
              </a:rPr>
              <a:t>No</a:t>
            </a:r>
            <a:r>
              <a:rPr lang="de-DE" sz="2200" dirty="0"/>
              <a:t>)</a:t>
            </a:r>
            <a:br>
              <a:rPr lang="de-DE" sz="2200" dirty="0"/>
            </a:br>
            <a:r>
              <a:rPr lang="de-DE" sz="2200" dirty="0"/>
              <a:t> </a:t>
            </a:r>
            <a:endParaRPr lang="en-US" sz="2200" b="1" dirty="0"/>
          </a:p>
        </p:txBody>
      </p:sp>
    </p:spTree>
    <p:custDataLst>
      <p:tags r:id="rId1"/>
    </p:custDataLst>
    <p:extLst>
      <p:ext uri="{BB962C8B-B14F-4D97-AF65-F5344CB8AC3E}">
        <p14:creationId xmlns:p14="http://schemas.microsoft.com/office/powerpoint/2010/main" val="7941487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pPr lvl="0"/>
            <a:br>
              <a:rPr lang="en-US" b="1" dirty="0"/>
            </a:br>
            <a:br>
              <a:rPr lang="en-US" b="1" dirty="0"/>
            </a:br>
            <a:br>
              <a:rPr lang="en-US" b="1" dirty="0"/>
            </a:br>
            <a:br>
              <a:rPr lang="en-US" b="1" dirty="0"/>
            </a:br>
            <a:br>
              <a:rPr lang="en-US" b="1" dirty="0"/>
            </a:br>
            <a:br>
              <a:rPr lang="en-US" b="1" dirty="0"/>
            </a:br>
            <a:r>
              <a:rPr lang="en-US" sz="3600" b="1" dirty="0">
                <a:solidFill>
                  <a:schemeClr val="tx2"/>
                </a:solidFill>
              </a:rPr>
              <a:t>IOH Forum Survey 2015/16</a:t>
            </a:r>
            <a:br>
              <a:rPr lang="en-US" sz="3600" b="1" dirty="0">
                <a:solidFill>
                  <a:schemeClr val="tx2"/>
                </a:solidFill>
              </a:rPr>
            </a:br>
            <a:r>
              <a:rPr lang="en-US" sz="3600" b="1" dirty="0">
                <a:solidFill>
                  <a:schemeClr val="accent2"/>
                </a:solidFill>
              </a:rPr>
              <a:t>Questions asked:</a:t>
            </a:r>
            <a:br>
              <a:rPr lang="en-US" sz="3600" b="1" dirty="0">
                <a:solidFill>
                  <a:schemeClr val="accent2"/>
                </a:solidFill>
              </a:rPr>
            </a:br>
            <a:r>
              <a:rPr lang="de-DE" sz="2000" dirty="0"/>
              <a:t>the </a:t>
            </a:r>
            <a:r>
              <a:rPr lang="de-DE" sz="2000" dirty="0" err="1"/>
              <a:t>types</a:t>
            </a:r>
            <a:r>
              <a:rPr lang="de-DE" sz="2000" dirty="0"/>
              <a:t> </a:t>
            </a:r>
            <a:r>
              <a:rPr lang="de-DE" sz="2000" dirty="0" err="1"/>
              <a:t>of</a:t>
            </a:r>
            <a:r>
              <a:rPr lang="de-DE" sz="2000" dirty="0"/>
              <a:t> </a:t>
            </a:r>
            <a:r>
              <a:rPr lang="de-DE" sz="2000" dirty="0" err="1"/>
              <a:t>insolvency</a:t>
            </a:r>
            <a:r>
              <a:rPr lang="de-DE" sz="2000" dirty="0"/>
              <a:t> </a:t>
            </a:r>
            <a:r>
              <a:rPr lang="de-DE" sz="2000" dirty="0" err="1"/>
              <a:t>office</a:t>
            </a:r>
            <a:r>
              <a:rPr lang="de-DE" sz="2000" dirty="0"/>
              <a:t> </a:t>
            </a:r>
            <a:r>
              <a:rPr lang="de-DE" sz="2000" dirty="0" err="1"/>
              <a:t>holders</a:t>
            </a:r>
            <a:r>
              <a:rPr lang="de-DE" sz="2000" dirty="0"/>
              <a:t>; </a:t>
            </a:r>
            <a:br>
              <a:rPr lang="de-DE" sz="2000" dirty="0"/>
            </a:br>
            <a:r>
              <a:rPr lang="de-DE" sz="2000" dirty="0" err="1"/>
              <a:t>size</a:t>
            </a:r>
            <a:r>
              <a:rPr lang="de-DE" sz="2000" dirty="0"/>
              <a:t> </a:t>
            </a:r>
            <a:r>
              <a:rPr lang="de-DE" sz="2000" dirty="0" err="1"/>
              <a:t>of</a:t>
            </a:r>
            <a:r>
              <a:rPr lang="de-DE" sz="2000" dirty="0"/>
              <a:t> the </a:t>
            </a:r>
            <a:r>
              <a:rPr lang="de-DE" sz="2000" dirty="0" err="1"/>
              <a:t>profession</a:t>
            </a:r>
            <a:r>
              <a:rPr lang="de-DE" sz="2000" dirty="0"/>
              <a:t>; </a:t>
            </a:r>
            <a:br>
              <a:rPr lang="de-DE" sz="2000" dirty="0"/>
            </a:br>
            <a:r>
              <a:rPr lang="de-DE" sz="2000" dirty="0" err="1"/>
              <a:t>practising</a:t>
            </a:r>
            <a:r>
              <a:rPr lang="de-DE" sz="2000" dirty="0"/>
              <a:t> </a:t>
            </a:r>
            <a:r>
              <a:rPr lang="de-DE" sz="2000" dirty="0" err="1"/>
              <a:t>norms</a:t>
            </a:r>
            <a:r>
              <a:rPr lang="de-DE" sz="2000" dirty="0"/>
              <a:t>; </a:t>
            </a:r>
            <a:br>
              <a:rPr lang="de-DE" sz="2000" dirty="0"/>
            </a:br>
            <a:r>
              <a:rPr lang="de-DE" sz="2000" dirty="0" err="1"/>
              <a:t>qualification</a:t>
            </a:r>
            <a:r>
              <a:rPr lang="de-DE" sz="2000" dirty="0"/>
              <a:t> </a:t>
            </a:r>
            <a:r>
              <a:rPr lang="de-DE" sz="2000" dirty="0" err="1"/>
              <a:t>training</a:t>
            </a:r>
            <a:r>
              <a:rPr lang="de-DE" sz="2000" dirty="0"/>
              <a:t> and </a:t>
            </a:r>
            <a:r>
              <a:rPr lang="de-DE" sz="2000" dirty="0" err="1"/>
              <a:t>entry</a:t>
            </a:r>
            <a:r>
              <a:rPr lang="de-DE" sz="2000" dirty="0"/>
              <a:t> </a:t>
            </a:r>
            <a:r>
              <a:rPr lang="de-DE" sz="2000" dirty="0" err="1"/>
              <a:t>into</a:t>
            </a:r>
            <a:r>
              <a:rPr lang="de-DE" sz="2000" dirty="0"/>
              <a:t> the </a:t>
            </a:r>
            <a:r>
              <a:rPr lang="de-DE" sz="2000" dirty="0" err="1"/>
              <a:t>profession</a:t>
            </a:r>
            <a:r>
              <a:rPr lang="de-DE" sz="2000" dirty="0"/>
              <a:t>; </a:t>
            </a:r>
            <a:br>
              <a:rPr lang="de-DE" sz="2000" dirty="0"/>
            </a:br>
            <a:r>
              <a:rPr lang="de-DE" sz="2000" dirty="0"/>
              <a:t>professional </a:t>
            </a:r>
            <a:r>
              <a:rPr lang="de-DE" sz="2000" dirty="0" err="1"/>
              <a:t>bodies</a:t>
            </a:r>
            <a:r>
              <a:rPr lang="de-DE" sz="2000" dirty="0"/>
              <a:t>; </a:t>
            </a:r>
            <a:br>
              <a:rPr lang="de-DE" sz="2000" dirty="0"/>
            </a:br>
            <a:r>
              <a:rPr lang="de-DE" sz="2000" dirty="0" err="1"/>
              <a:t>continuing</a:t>
            </a:r>
            <a:r>
              <a:rPr lang="de-DE" sz="2000" dirty="0"/>
              <a:t> professional </a:t>
            </a:r>
            <a:r>
              <a:rPr lang="de-DE" sz="2000" dirty="0" err="1"/>
              <a:t>education</a:t>
            </a:r>
            <a:r>
              <a:rPr lang="de-DE" sz="2000" dirty="0"/>
              <a:t> (“CPE”); </a:t>
            </a:r>
            <a:br>
              <a:rPr lang="de-DE" sz="2000" dirty="0"/>
            </a:br>
            <a:r>
              <a:rPr lang="de-DE" sz="2000" dirty="0" err="1"/>
              <a:t>body</a:t>
            </a:r>
            <a:r>
              <a:rPr lang="de-DE" sz="2000" dirty="0"/>
              <a:t> </a:t>
            </a:r>
            <a:r>
              <a:rPr lang="de-DE" sz="2000" dirty="0" err="1"/>
              <a:t>corporate</a:t>
            </a:r>
            <a:r>
              <a:rPr lang="de-DE" sz="2000" dirty="0"/>
              <a:t> </a:t>
            </a:r>
            <a:r>
              <a:rPr lang="de-DE" sz="2000" dirty="0" err="1"/>
              <a:t>or</a:t>
            </a:r>
            <a:r>
              <a:rPr lang="de-DE" sz="2000" dirty="0"/>
              <a:t> individual; </a:t>
            </a:r>
            <a:br>
              <a:rPr lang="de-DE" sz="2000" dirty="0"/>
            </a:br>
            <a:r>
              <a:rPr lang="de-DE" sz="2000" dirty="0" err="1"/>
              <a:t>sanction</a:t>
            </a:r>
            <a:r>
              <a:rPr lang="de-DE" sz="2000" dirty="0"/>
              <a:t> </a:t>
            </a:r>
            <a:r>
              <a:rPr lang="de-DE" sz="2000" dirty="0" err="1"/>
              <a:t>for</a:t>
            </a:r>
            <a:r>
              <a:rPr lang="de-DE" sz="2000" dirty="0"/>
              <a:t> </a:t>
            </a:r>
            <a:r>
              <a:rPr lang="de-DE" sz="2000" dirty="0" err="1"/>
              <a:t>acting</a:t>
            </a:r>
            <a:r>
              <a:rPr lang="de-DE" sz="2000" dirty="0"/>
              <a:t> </a:t>
            </a:r>
            <a:r>
              <a:rPr lang="de-DE" sz="2000" dirty="0" err="1"/>
              <a:t>as</a:t>
            </a:r>
            <a:r>
              <a:rPr lang="de-DE" sz="2000" dirty="0"/>
              <a:t> an IOH </a:t>
            </a:r>
            <a:r>
              <a:rPr lang="de-DE" sz="2000" dirty="0" err="1"/>
              <a:t>without</a:t>
            </a:r>
            <a:r>
              <a:rPr lang="de-DE" sz="2000" dirty="0"/>
              <a:t> proper </a:t>
            </a:r>
            <a:r>
              <a:rPr lang="de-DE" sz="2000" dirty="0" err="1"/>
              <a:t>authorisation</a:t>
            </a:r>
            <a:r>
              <a:rPr lang="de-DE" sz="2000" dirty="0"/>
              <a:t>; </a:t>
            </a:r>
            <a:br>
              <a:rPr lang="de-DE" sz="2000" dirty="0"/>
            </a:br>
            <a:r>
              <a:rPr lang="de-DE" sz="2000" dirty="0" err="1"/>
              <a:t>bonding</a:t>
            </a:r>
            <a:r>
              <a:rPr lang="de-DE" sz="2000" dirty="0"/>
              <a:t> and </a:t>
            </a:r>
            <a:r>
              <a:rPr lang="de-DE" sz="2000" dirty="0" err="1"/>
              <a:t>insurance</a:t>
            </a:r>
            <a:r>
              <a:rPr lang="de-DE" sz="2000" dirty="0"/>
              <a:t>; </a:t>
            </a:r>
            <a:br>
              <a:rPr lang="de-DE" sz="2000" dirty="0"/>
            </a:br>
            <a:r>
              <a:rPr lang="de-DE" sz="2000" dirty="0" err="1"/>
              <a:t>appointment</a:t>
            </a:r>
            <a:r>
              <a:rPr lang="de-DE" sz="2000" dirty="0"/>
              <a:t> </a:t>
            </a:r>
            <a:r>
              <a:rPr lang="de-DE" sz="2000" dirty="0" err="1"/>
              <a:t>of</a:t>
            </a:r>
            <a:r>
              <a:rPr lang="de-DE" sz="2000" dirty="0"/>
              <a:t> IOHs; </a:t>
            </a:r>
            <a:br>
              <a:rPr lang="de-DE" sz="2000" dirty="0"/>
            </a:br>
            <a:r>
              <a:rPr lang="de-DE" sz="2000" dirty="0" err="1"/>
              <a:t>remuneration</a:t>
            </a:r>
            <a:r>
              <a:rPr lang="de-DE" sz="2000" dirty="0"/>
              <a:t>; </a:t>
            </a:r>
            <a:br>
              <a:rPr lang="de-DE" sz="2000" dirty="0"/>
            </a:br>
            <a:r>
              <a:rPr lang="de-DE" sz="2000" dirty="0"/>
              <a:t>personal </a:t>
            </a:r>
            <a:r>
              <a:rPr lang="de-DE" sz="2000" dirty="0" err="1"/>
              <a:t>liability</a:t>
            </a:r>
            <a:r>
              <a:rPr lang="de-DE" sz="2000" dirty="0"/>
              <a:t> </a:t>
            </a:r>
            <a:r>
              <a:rPr lang="de-DE" sz="2000" dirty="0" err="1"/>
              <a:t>of</a:t>
            </a:r>
            <a:r>
              <a:rPr lang="de-DE" sz="2000" dirty="0"/>
              <a:t> IOHs; </a:t>
            </a:r>
            <a:br>
              <a:rPr lang="de-DE" sz="2000" dirty="0"/>
            </a:br>
            <a:r>
              <a:rPr lang="de-DE" sz="2000" dirty="0" err="1"/>
              <a:t>release</a:t>
            </a:r>
            <a:r>
              <a:rPr lang="de-DE" sz="2000" dirty="0"/>
              <a:t> </a:t>
            </a:r>
            <a:r>
              <a:rPr lang="de-DE" sz="2000" dirty="0" err="1"/>
              <a:t>of</a:t>
            </a:r>
            <a:r>
              <a:rPr lang="de-DE" sz="2000" dirty="0"/>
              <a:t> IOHs </a:t>
            </a:r>
            <a:r>
              <a:rPr lang="de-DE" sz="2000" dirty="0" err="1"/>
              <a:t>from</a:t>
            </a:r>
            <a:r>
              <a:rPr lang="de-DE" sz="2000" dirty="0"/>
              <a:t> </a:t>
            </a:r>
            <a:r>
              <a:rPr lang="de-DE" sz="2000" dirty="0" err="1"/>
              <a:t>liability</a:t>
            </a:r>
            <a:r>
              <a:rPr lang="de-DE" sz="2000" dirty="0"/>
              <a:t>; and </a:t>
            </a:r>
            <a:br>
              <a:rPr lang="de-DE" sz="2000" dirty="0"/>
            </a:br>
            <a:r>
              <a:rPr lang="de-DE" sz="2000" dirty="0" err="1"/>
              <a:t>independence</a:t>
            </a:r>
            <a:r>
              <a:rPr lang="de-DE" sz="2000" dirty="0"/>
              <a:t>. </a:t>
            </a:r>
            <a:br>
              <a:rPr lang="de-DE" sz="2000" dirty="0"/>
            </a:br>
            <a:endParaRPr lang="en-US" sz="2200" b="1" dirty="0"/>
          </a:p>
        </p:txBody>
      </p:sp>
    </p:spTree>
    <p:custDataLst>
      <p:tags r:id="rId1"/>
    </p:custDataLst>
    <p:extLst>
      <p:ext uri="{BB962C8B-B14F-4D97-AF65-F5344CB8AC3E}">
        <p14:creationId xmlns:p14="http://schemas.microsoft.com/office/powerpoint/2010/main" val="2163895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0" y="1615078"/>
            <a:ext cx="9144000" cy="1470025"/>
          </a:xfrm>
        </p:spPr>
        <p:txBody>
          <a:bodyPr>
            <a:normAutofit fontScale="90000"/>
          </a:bodyPr>
          <a:lstStyle/>
          <a:p>
            <a:pPr lvl="0"/>
            <a:br>
              <a:rPr lang="en-US" b="1" dirty="0"/>
            </a:br>
            <a:br>
              <a:rPr lang="en-US" b="1" dirty="0"/>
            </a:br>
            <a:br>
              <a:rPr lang="en-US" b="1" dirty="0"/>
            </a:br>
            <a:br>
              <a:rPr lang="en-US" b="1" dirty="0"/>
            </a:br>
            <a:br>
              <a:rPr lang="en-US" b="1" dirty="0"/>
            </a:br>
            <a:br>
              <a:rPr lang="en-US" b="1" dirty="0"/>
            </a:br>
            <a:r>
              <a:rPr lang="en-US" sz="1600" b="1" u="sng" dirty="0">
                <a:solidFill>
                  <a:schemeClr val="accent3"/>
                </a:solidFill>
              </a:rPr>
              <a:t>Answers received:</a:t>
            </a:r>
            <a:br>
              <a:rPr lang="en-US" sz="1600" b="1" u="sng" dirty="0">
                <a:solidFill>
                  <a:schemeClr val="accent3"/>
                </a:solidFill>
              </a:rPr>
            </a:br>
            <a:r>
              <a:rPr lang="de-DE" sz="1600" b="1" dirty="0"/>
              <a:t>Austria </a:t>
            </a:r>
            <a:r>
              <a:rPr lang="de-DE" sz="1600" dirty="0"/>
              <a:t>(Norbert ABEL </a:t>
            </a:r>
            <a:r>
              <a:rPr lang="de-DE" sz="1600" dirty="0" err="1"/>
              <a:t>from</a:t>
            </a:r>
            <a:r>
              <a:rPr lang="de-DE" sz="1600" dirty="0"/>
              <a:t> Abel Rechtsanwälte); </a:t>
            </a:r>
            <a:br>
              <a:rPr lang="de-DE" sz="1600" dirty="0"/>
            </a:br>
            <a:r>
              <a:rPr lang="de-DE" sz="1600" b="1" dirty="0" err="1"/>
              <a:t>Belgium</a:t>
            </a:r>
            <a:r>
              <a:rPr lang="de-DE" sz="1600" dirty="0"/>
              <a:t> (Bart DE MOOR </a:t>
            </a:r>
            <a:r>
              <a:rPr lang="de-DE" sz="1600" dirty="0" err="1"/>
              <a:t>from</a:t>
            </a:r>
            <a:r>
              <a:rPr lang="de-DE" sz="1600" dirty="0"/>
              <a:t> STRELIA Law Firm); </a:t>
            </a:r>
            <a:br>
              <a:rPr lang="de-DE" sz="1600" dirty="0"/>
            </a:br>
            <a:r>
              <a:rPr lang="de-DE" sz="1600" b="1" dirty="0" err="1"/>
              <a:t>Bulgaria</a:t>
            </a:r>
            <a:r>
              <a:rPr lang="de-DE" sz="1600" dirty="0"/>
              <a:t> (Peneva MIGLENA </a:t>
            </a:r>
            <a:r>
              <a:rPr lang="de-DE" sz="1600" dirty="0" err="1"/>
              <a:t>from</a:t>
            </a:r>
            <a:r>
              <a:rPr lang="de-DE" sz="1600" dirty="0"/>
              <a:t> Georgiev, Todorov &amp; Co. Law Offices); </a:t>
            </a:r>
            <a:br>
              <a:rPr lang="de-DE" sz="1600" dirty="0"/>
            </a:br>
            <a:r>
              <a:rPr lang="de-DE" sz="1600" b="1" dirty="0"/>
              <a:t>Czech </a:t>
            </a:r>
            <a:r>
              <a:rPr lang="de-DE" sz="1600" b="1" dirty="0" err="1"/>
              <a:t>Republic</a:t>
            </a:r>
            <a:r>
              <a:rPr lang="de-DE" sz="1600" b="1" dirty="0"/>
              <a:t> </a:t>
            </a:r>
            <a:r>
              <a:rPr lang="de-DE" sz="1600" dirty="0"/>
              <a:t>(Ernst GIESE </a:t>
            </a:r>
            <a:r>
              <a:rPr lang="de-DE" sz="1600" dirty="0" err="1"/>
              <a:t>from</a:t>
            </a:r>
            <a:r>
              <a:rPr lang="de-DE" sz="1600" dirty="0"/>
              <a:t> Giese &amp; Partner); </a:t>
            </a:r>
            <a:br>
              <a:rPr lang="de-DE" sz="1600" dirty="0"/>
            </a:br>
            <a:r>
              <a:rPr lang="de-DE" sz="1600" b="1" dirty="0" err="1"/>
              <a:t>Denmark</a:t>
            </a:r>
            <a:r>
              <a:rPr lang="de-DE" sz="1600" b="1" dirty="0"/>
              <a:t> </a:t>
            </a:r>
            <a:r>
              <a:rPr lang="de-DE" sz="1600" dirty="0"/>
              <a:t>(Piya MUKHERJEE </a:t>
            </a:r>
            <a:r>
              <a:rPr lang="de-DE" sz="1600" dirty="0" err="1"/>
              <a:t>from</a:t>
            </a:r>
            <a:r>
              <a:rPr lang="de-DE" sz="1600" dirty="0"/>
              <a:t> Horten Law Firm); </a:t>
            </a:r>
            <a:br>
              <a:rPr lang="de-DE" sz="1600" dirty="0"/>
            </a:br>
            <a:r>
              <a:rPr lang="de-DE" sz="1600" b="1" dirty="0"/>
              <a:t>Estonia</a:t>
            </a:r>
            <a:r>
              <a:rPr lang="de-DE" sz="1600" dirty="0"/>
              <a:t> (Peter VIIRSALU </a:t>
            </a:r>
            <a:r>
              <a:rPr lang="de-DE" sz="1600" dirty="0" err="1"/>
              <a:t>from</a:t>
            </a:r>
            <a:r>
              <a:rPr lang="de-DE" sz="1600" dirty="0"/>
              <a:t> VARUL); </a:t>
            </a:r>
            <a:br>
              <a:rPr lang="de-DE" sz="1600" dirty="0"/>
            </a:br>
            <a:r>
              <a:rPr lang="de-DE" sz="1600" b="1" dirty="0"/>
              <a:t>France</a:t>
            </a:r>
            <a:r>
              <a:rPr lang="de-DE" sz="1600" dirty="0"/>
              <a:t> (André MARC </a:t>
            </a:r>
            <a:r>
              <a:rPr lang="de-DE" sz="1600" dirty="0" err="1"/>
              <a:t>from</a:t>
            </a:r>
            <a:r>
              <a:rPr lang="de-DE" sz="1600" dirty="0"/>
              <a:t> </a:t>
            </a:r>
            <a:r>
              <a:rPr lang="de-DE" sz="1600" dirty="0" err="1"/>
              <a:t>Etude</a:t>
            </a:r>
            <a:r>
              <a:rPr lang="de-DE" sz="1600" dirty="0"/>
              <a:t> Marc André); </a:t>
            </a:r>
            <a:br>
              <a:rPr lang="de-DE" sz="1600" dirty="0"/>
            </a:br>
            <a:r>
              <a:rPr lang="de-DE" sz="1600" b="1" dirty="0"/>
              <a:t>Germany</a:t>
            </a:r>
            <a:r>
              <a:rPr lang="de-DE" sz="1600" dirty="0"/>
              <a:t> (Axel BIERBACH </a:t>
            </a:r>
            <a:r>
              <a:rPr lang="de-DE" sz="1600" dirty="0" err="1"/>
              <a:t>from</a:t>
            </a:r>
            <a:r>
              <a:rPr lang="de-DE" sz="1600" dirty="0"/>
              <a:t> MHBK Rechtsanwälte, Daniel FRITZ </a:t>
            </a:r>
            <a:r>
              <a:rPr lang="de-DE" sz="1600" dirty="0" err="1"/>
              <a:t>from</a:t>
            </a:r>
            <a:r>
              <a:rPr lang="de-DE" sz="1600" dirty="0"/>
              <a:t> </a:t>
            </a:r>
            <a:r>
              <a:rPr lang="de-DE" sz="1600" dirty="0" err="1"/>
              <a:t>hww</a:t>
            </a:r>
            <a:r>
              <a:rPr lang="de-DE" sz="1600" dirty="0"/>
              <a:t> </a:t>
            </a:r>
            <a:r>
              <a:rPr lang="de-DE" sz="1600" dirty="0" err="1"/>
              <a:t>hermann</a:t>
            </a:r>
            <a:r>
              <a:rPr lang="de-DE" sz="1600" dirty="0"/>
              <a:t> </a:t>
            </a:r>
            <a:r>
              <a:rPr lang="de-DE" sz="1600" dirty="0" err="1"/>
              <a:t>wienberg</a:t>
            </a:r>
            <a:r>
              <a:rPr lang="de-DE" sz="1600" dirty="0"/>
              <a:t> </a:t>
            </a:r>
            <a:r>
              <a:rPr lang="de-DE" sz="1600" dirty="0" err="1"/>
              <a:t>wilhelm</a:t>
            </a:r>
            <a:r>
              <a:rPr lang="de-DE" sz="1600" dirty="0"/>
              <a:t> </a:t>
            </a:r>
            <a:br>
              <a:rPr lang="de-DE" sz="1600" dirty="0"/>
            </a:br>
            <a:r>
              <a:rPr lang="de-DE" sz="1600" dirty="0"/>
              <a:t>and Robert HAENEL </a:t>
            </a:r>
            <a:r>
              <a:rPr lang="de-DE" sz="1600" dirty="0" err="1"/>
              <a:t>from</a:t>
            </a:r>
            <a:r>
              <a:rPr lang="de-DE" sz="1600" dirty="0"/>
              <a:t> Anchor Rechtsanwälte); </a:t>
            </a:r>
            <a:br>
              <a:rPr lang="de-DE" sz="1600" dirty="0"/>
            </a:br>
            <a:r>
              <a:rPr lang="de-DE" sz="1600" b="1" dirty="0" err="1"/>
              <a:t>Greece</a:t>
            </a:r>
            <a:r>
              <a:rPr lang="de-DE" sz="1600" b="1" dirty="0"/>
              <a:t> </a:t>
            </a:r>
            <a:r>
              <a:rPr lang="de-DE" sz="1600" dirty="0"/>
              <a:t>(George BAZINAS and Yiannis SAKKAS </a:t>
            </a:r>
            <a:r>
              <a:rPr lang="de-DE" sz="1600" dirty="0" err="1"/>
              <a:t>from</a:t>
            </a:r>
            <a:r>
              <a:rPr lang="de-DE" sz="1600" dirty="0"/>
              <a:t> Bazinas Law Firm); </a:t>
            </a:r>
            <a:br>
              <a:rPr lang="de-DE" sz="1600" dirty="0"/>
            </a:br>
            <a:r>
              <a:rPr lang="de-DE" sz="1600" b="1" dirty="0" err="1"/>
              <a:t>Ireland</a:t>
            </a:r>
            <a:r>
              <a:rPr lang="de-DE" sz="1600" dirty="0"/>
              <a:t> (Jim LUBY and </a:t>
            </a:r>
            <a:r>
              <a:rPr lang="de-DE" sz="1600" dirty="0" err="1"/>
              <a:t>Enda</a:t>
            </a:r>
            <a:r>
              <a:rPr lang="de-DE" sz="1600" dirty="0"/>
              <a:t> LOWRY </a:t>
            </a:r>
            <a:r>
              <a:rPr lang="de-DE" sz="1600" dirty="0" err="1"/>
              <a:t>from</a:t>
            </a:r>
            <a:r>
              <a:rPr lang="de-DE" sz="1600" dirty="0"/>
              <a:t> </a:t>
            </a:r>
            <a:r>
              <a:rPr lang="de-DE" sz="1600" dirty="0" err="1"/>
              <a:t>McStay</a:t>
            </a:r>
            <a:r>
              <a:rPr lang="de-DE" sz="1600" dirty="0"/>
              <a:t> Luby); </a:t>
            </a:r>
            <a:br>
              <a:rPr lang="de-DE" sz="1600" dirty="0"/>
            </a:br>
            <a:r>
              <a:rPr lang="de-DE" sz="1600" b="1" dirty="0" err="1"/>
              <a:t>Italy</a:t>
            </a:r>
            <a:r>
              <a:rPr lang="de-DE" sz="1600" dirty="0"/>
              <a:t> (</a:t>
            </a:r>
            <a:r>
              <a:rPr lang="de-DE" sz="1600" dirty="0" err="1"/>
              <a:t>Gofredo</a:t>
            </a:r>
            <a:r>
              <a:rPr lang="de-DE" sz="1600" dirty="0"/>
              <a:t> CAVERNI </a:t>
            </a:r>
            <a:r>
              <a:rPr lang="de-DE" sz="1600" dirty="0" err="1"/>
              <a:t>from</a:t>
            </a:r>
            <a:r>
              <a:rPr lang="de-DE" sz="1600" dirty="0"/>
              <a:t> Goffredo </a:t>
            </a:r>
            <a:r>
              <a:rPr lang="de-DE" sz="1600" dirty="0" err="1"/>
              <a:t>Caverni</a:t>
            </a:r>
            <a:r>
              <a:rPr lang="de-DE" sz="1600" dirty="0"/>
              <a:t>); </a:t>
            </a:r>
            <a:br>
              <a:rPr lang="de-DE" sz="1600" dirty="0"/>
            </a:br>
            <a:r>
              <a:rPr lang="de-DE" sz="1600" b="1" dirty="0" err="1"/>
              <a:t>Latvia</a:t>
            </a:r>
            <a:r>
              <a:rPr lang="de-DE" sz="1600" dirty="0"/>
              <a:t> (</a:t>
            </a:r>
            <a:r>
              <a:rPr lang="de-DE" sz="1600" dirty="0" err="1"/>
              <a:t>Edvins</a:t>
            </a:r>
            <a:r>
              <a:rPr lang="de-DE" sz="1600" dirty="0"/>
              <a:t> DRABA </a:t>
            </a:r>
            <a:r>
              <a:rPr lang="de-DE" sz="1600" dirty="0" err="1"/>
              <a:t>from</a:t>
            </a:r>
            <a:r>
              <a:rPr lang="de-DE" sz="1600" dirty="0"/>
              <a:t> SORAINEN); </a:t>
            </a:r>
            <a:br>
              <a:rPr lang="de-DE" sz="1600" dirty="0"/>
            </a:br>
            <a:r>
              <a:rPr lang="de-DE" sz="1600" b="1" dirty="0" err="1"/>
              <a:t>Lithuania</a:t>
            </a:r>
            <a:r>
              <a:rPr lang="de-DE" sz="1600" dirty="0"/>
              <a:t> (Ieva STRUNKIENE </a:t>
            </a:r>
            <a:r>
              <a:rPr lang="de-DE" sz="1600" dirty="0" err="1"/>
              <a:t>from</a:t>
            </a:r>
            <a:r>
              <a:rPr lang="de-DE" sz="1600" dirty="0"/>
              <a:t> </a:t>
            </a:r>
            <a:r>
              <a:rPr lang="de-DE" sz="1600" dirty="0" err="1"/>
              <a:t>Triniti</a:t>
            </a:r>
            <a:r>
              <a:rPr lang="de-DE" sz="1600" dirty="0"/>
              <a:t>); </a:t>
            </a:r>
            <a:br>
              <a:rPr lang="de-DE" sz="1600" dirty="0"/>
            </a:br>
            <a:r>
              <a:rPr lang="de-DE" sz="1600" b="1" dirty="0"/>
              <a:t>Luxembourg</a:t>
            </a:r>
            <a:r>
              <a:rPr lang="de-DE" sz="1600" dirty="0"/>
              <a:t> (Martine GERBER </a:t>
            </a:r>
            <a:r>
              <a:rPr lang="de-DE" sz="1600" dirty="0" err="1"/>
              <a:t>from</a:t>
            </a:r>
            <a:r>
              <a:rPr lang="de-DE" sz="1600" dirty="0"/>
              <a:t> </a:t>
            </a:r>
            <a:r>
              <a:rPr lang="de-DE" sz="1600" dirty="0" err="1"/>
              <a:t>Dentons</a:t>
            </a:r>
            <a:r>
              <a:rPr lang="de-DE" sz="1600" dirty="0"/>
              <a:t>); </a:t>
            </a:r>
            <a:br>
              <a:rPr lang="de-DE" sz="1600" dirty="0"/>
            </a:br>
            <a:r>
              <a:rPr lang="de-DE" sz="1600" b="1" dirty="0"/>
              <a:t>The </a:t>
            </a:r>
            <a:r>
              <a:rPr lang="de-DE" sz="1600" b="1" dirty="0" err="1"/>
              <a:t>Netherlands</a:t>
            </a:r>
            <a:r>
              <a:rPr lang="de-DE" sz="1600" b="1" dirty="0"/>
              <a:t> </a:t>
            </a:r>
            <a:r>
              <a:rPr lang="de-DE" sz="1600" dirty="0"/>
              <a:t>(</a:t>
            </a:r>
            <a:r>
              <a:rPr lang="de-DE" sz="1600" dirty="0" err="1"/>
              <a:t>Krijn</a:t>
            </a:r>
            <a:r>
              <a:rPr lang="de-DE" sz="1600" dirty="0"/>
              <a:t> HOOGENBOEZEM </a:t>
            </a:r>
            <a:r>
              <a:rPr lang="de-DE" sz="1600" dirty="0" err="1"/>
              <a:t>from</a:t>
            </a:r>
            <a:r>
              <a:rPr lang="de-DE" sz="1600" dirty="0"/>
              <a:t> BOEKEL); </a:t>
            </a:r>
            <a:br>
              <a:rPr lang="de-DE" sz="1600" dirty="0"/>
            </a:br>
            <a:r>
              <a:rPr lang="de-DE" sz="1600" b="1" dirty="0"/>
              <a:t>Portugal</a:t>
            </a:r>
            <a:r>
              <a:rPr lang="de-DE" sz="1600" dirty="0"/>
              <a:t> (</a:t>
            </a:r>
            <a:r>
              <a:rPr lang="de-DE" sz="1600" dirty="0" err="1"/>
              <a:t>Nuno</a:t>
            </a:r>
            <a:r>
              <a:rPr lang="de-DE" sz="1600" dirty="0"/>
              <a:t> SALAZAR CASANOVA and David SEQUEIRA DINIS </a:t>
            </a:r>
            <a:r>
              <a:rPr lang="de-DE" sz="1600" dirty="0" err="1"/>
              <a:t>from</a:t>
            </a:r>
            <a:r>
              <a:rPr lang="de-DE" sz="1600" dirty="0"/>
              <a:t> </a:t>
            </a:r>
            <a:r>
              <a:rPr lang="de-DE" sz="1600" dirty="0" err="1"/>
              <a:t>Uría</a:t>
            </a:r>
            <a:r>
              <a:rPr lang="de-DE" sz="1600" dirty="0"/>
              <a:t> Menéndez – </a:t>
            </a:r>
            <a:r>
              <a:rPr lang="de-DE" sz="1600" dirty="0" err="1"/>
              <a:t>Proença</a:t>
            </a:r>
            <a:r>
              <a:rPr lang="de-DE" sz="1600" dirty="0"/>
              <a:t> de Carvalho); </a:t>
            </a:r>
            <a:br>
              <a:rPr lang="de-DE" sz="1600" dirty="0"/>
            </a:br>
            <a:r>
              <a:rPr lang="de-DE" sz="1600" b="1" dirty="0"/>
              <a:t>Romania</a:t>
            </a:r>
            <a:r>
              <a:rPr lang="de-DE" sz="1600" dirty="0"/>
              <a:t> (Radu LOTREAN </a:t>
            </a:r>
            <a:r>
              <a:rPr lang="de-DE" sz="1600" dirty="0" err="1"/>
              <a:t>from</a:t>
            </a:r>
            <a:r>
              <a:rPr lang="de-DE" sz="1600" dirty="0"/>
              <a:t> CITR); </a:t>
            </a:r>
            <a:br>
              <a:rPr lang="de-DE" sz="1600" dirty="0"/>
            </a:br>
            <a:r>
              <a:rPr lang="de-DE" sz="1600" b="1" dirty="0" err="1"/>
              <a:t>Slovakia</a:t>
            </a:r>
            <a:r>
              <a:rPr lang="de-DE" sz="1600" dirty="0"/>
              <a:t> (Slavomir CAUDER </a:t>
            </a:r>
            <a:r>
              <a:rPr lang="de-DE" sz="1600" dirty="0" err="1"/>
              <a:t>from</a:t>
            </a:r>
            <a:r>
              <a:rPr lang="de-DE" sz="1600" dirty="0"/>
              <a:t> Giese &amp; Partner); </a:t>
            </a:r>
            <a:br>
              <a:rPr lang="de-DE" sz="1600" dirty="0"/>
            </a:br>
            <a:r>
              <a:rPr lang="de-DE" sz="1600" b="1" dirty="0"/>
              <a:t>Spain</a:t>
            </a:r>
            <a:r>
              <a:rPr lang="de-DE" sz="1600" dirty="0"/>
              <a:t> (Vicente Estrada </a:t>
            </a:r>
            <a:r>
              <a:rPr lang="de-DE" sz="1600" dirty="0" err="1"/>
              <a:t>from</a:t>
            </a:r>
            <a:r>
              <a:rPr lang="de-DE" sz="1600" dirty="0"/>
              <a:t> </a:t>
            </a:r>
            <a:r>
              <a:rPr lang="de-DE" sz="1600" dirty="0" err="1"/>
              <a:t>Forest</a:t>
            </a:r>
            <a:r>
              <a:rPr lang="de-DE" sz="1600" dirty="0"/>
              <a:t> Partners); </a:t>
            </a:r>
            <a:br>
              <a:rPr lang="de-DE" sz="1600" dirty="0"/>
            </a:br>
            <a:r>
              <a:rPr lang="de-DE" sz="1600" b="1" dirty="0" err="1"/>
              <a:t>Sweden</a:t>
            </a:r>
            <a:r>
              <a:rPr lang="de-DE" sz="1600" dirty="0"/>
              <a:t> (Niklas KÖRLING </a:t>
            </a:r>
            <a:r>
              <a:rPr lang="de-DE" sz="1600" dirty="0" err="1"/>
              <a:t>from</a:t>
            </a:r>
            <a:r>
              <a:rPr lang="de-DE" sz="1600" dirty="0"/>
              <a:t> </a:t>
            </a:r>
            <a:r>
              <a:rPr lang="de-DE" sz="1600" dirty="0" err="1"/>
              <a:t>Wistrand</a:t>
            </a:r>
            <a:r>
              <a:rPr lang="de-DE" sz="1600" dirty="0"/>
              <a:t>); </a:t>
            </a:r>
            <a:br>
              <a:rPr lang="de-DE" sz="1600" dirty="0"/>
            </a:br>
            <a:r>
              <a:rPr lang="de-DE" sz="1600" b="1" dirty="0" err="1"/>
              <a:t>Switzerland</a:t>
            </a:r>
            <a:r>
              <a:rPr lang="de-DE" sz="1600" b="1" dirty="0"/>
              <a:t> </a:t>
            </a:r>
            <a:r>
              <a:rPr lang="de-DE" sz="1600" dirty="0"/>
              <a:t>(Sabina SCHELLENBERG </a:t>
            </a:r>
            <a:r>
              <a:rPr lang="de-DE" sz="1600" dirty="0" err="1"/>
              <a:t>from</a:t>
            </a:r>
            <a:r>
              <a:rPr lang="de-DE" sz="1600" dirty="0"/>
              <a:t> </a:t>
            </a:r>
            <a:r>
              <a:rPr lang="de-DE" sz="1600" dirty="0" err="1"/>
              <a:t>Froriep</a:t>
            </a:r>
            <a:r>
              <a:rPr lang="de-DE" sz="1600" dirty="0"/>
              <a:t>); and </a:t>
            </a:r>
            <a:br>
              <a:rPr lang="de-DE" sz="1600" dirty="0"/>
            </a:br>
            <a:r>
              <a:rPr lang="de-DE" sz="1600" b="1" dirty="0"/>
              <a:t>United </a:t>
            </a:r>
            <a:r>
              <a:rPr lang="de-DE" sz="1600" b="1" dirty="0" err="1"/>
              <a:t>Kingdom</a:t>
            </a:r>
            <a:r>
              <a:rPr lang="de-DE" sz="1600" b="1" dirty="0"/>
              <a:t> </a:t>
            </a:r>
            <a:r>
              <a:rPr lang="de-DE" sz="1600" dirty="0"/>
              <a:t>(Alastair BEVERIDGE </a:t>
            </a:r>
            <a:r>
              <a:rPr lang="de-DE" sz="1600" dirty="0" err="1"/>
              <a:t>from</a:t>
            </a:r>
            <a:r>
              <a:rPr lang="de-DE" sz="1600" dirty="0"/>
              <a:t> </a:t>
            </a:r>
            <a:r>
              <a:rPr lang="de-DE" sz="1600" dirty="0" err="1"/>
              <a:t>AlixPartners</a:t>
            </a:r>
            <a:r>
              <a:rPr lang="de-DE" sz="1600" dirty="0"/>
              <a:t>).</a:t>
            </a:r>
            <a:br>
              <a:rPr lang="de-DE" sz="1600" dirty="0"/>
            </a:br>
            <a:endParaRPr lang="en-US" sz="1600" b="1" dirty="0"/>
          </a:p>
        </p:txBody>
      </p:sp>
    </p:spTree>
    <p:custDataLst>
      <p:tags r:id="rId1"/>
    </p:custDataLst>
    <p:extLst>
      <p:ext uri="{BB962C8B-B14F-4D97-AF65-F5344CB8AC3E}">
        <p14:creationId xmlns:p14="http://schemas.microsoft.com/office/powerpoint/2010/main" val="26771134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pPr lvl="0"/>
            <a:br>
              <a:rPr lang="en-US" b="1" dirty="0"/>
            </a:br>
            <a:br>
              <a:rPr lang="en-US" b="1" dirty="0"/>
            </a:br>
            <a:br>
              <a:rPr lang="en-US" b="1" dirty="0"/>
            </a:br>
            <a:br>
              <a:rPr lang="en-US" b="1" dirty="0"/>
            </a:br>
            <a:br>
              <a:rPr lang="en-US" b="1" dirty="0"/>
            </a:br>
            <a:br>
              <a:rPr lang="en-US" b="1" dirty="0"/>
            </a:br>
            <a:r>
              <a:rPr lang="en-US" sz="3600" b="1" dirty="0">
                <a:solidFill>
                  <a:schemeClr val="tx2"/>
                </a:solidFill>
              </a:rPr>
              <a:t>IOH Forum Survey 2015/16</a:t>
            </a:r>
            <a:br>
              <a:rPr lang="en-US" sz="3600" b="1" dirty="0">
                <a:solidFill>
                  <a:schemeClr val="tx2"/>
                </a:solidFill>
              </a:rPr>
            </a:br>
            <a:r>
              <a:rPr lang="en-US" sz="3600" b="1" dirty="0">
                <a:solidFill>
                  <a:schemeClr val="accent5"/>
                </a:solidFill>
              </a:rPr>
              <a:t>Lessons learned?</a:t>
            </a:r>
            <a:endParaRPr lang="en-US" sz="2200" b="1" dirty="0">
              <a:solidFill>
                <a:schemeClr val="accent5"/>
              </a:solidFill>
            </a:endParaRPr>
          </a:p>
        </p:txBody>
      </p:sp>
    </p:spTree>
    <p:custDataLst>
      <p:tags r:id="rId1"/>
    </p:custDataLst>
    <p:extLst>
      <p:ext uri="{BB962C8B-B14F-4D97-AF65-F5344CB8AC3E}">
        <p14:creationId xmlns:p14="http://schemas.microsoft.com/office/powerpoint/2010/main" val="26663031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dirty="0"/>
              <a:t>Harmonization</a:t>
            </a:r>
            <a:br>
              <a:rPr lang="en-US" b="1" dirty="0"/>
            </a:br>
            <a:r>
              <a:rPr lang="en-US" sz="3600" b="1" dirty="0">
                <a:solidFill>
                  <a:schemeClr val="tx2"/>
                </a:solidFill>
              </a:rPr>
              <a:t>Perfect Harmony</a:t>
            </a:r>
            <a:br>
              <a:rPr lang="en-US" sz="3600" b="1" dirty="0">
                <a:solidFill>
                  <a:schemeClr val="tx2"/>
                </a:solidFill>
              </a:rPr>
            </a:br>
            <a:r>
              <a:rPr lang="en-US" sz="3600" b="1" dirty="0">
                <a:solidFill>
                  <a:schemeClr val="tx2"/>
                </a:solidFill>
              </a:rPr>
              <a:t>or…</a:t>
            </a:r>
            <a:br>
              <a:rPr lang="en-US" sz="2200" b="1" dirty="0">
                <a:solidFill>
                  <a:schemeClr val="tx2"/>
                </a:solidFill>
              </a:rPr>
            </a:br>
            <a:endParaRPr lang="en-US" sz="2200" b="1" dirty="0"/>
          </a:p>
        </p:txBody>
      </p:sp>
    </p:spTree>
    <p:custDataLst>
      <p:tags r:id="rId1"/>
    </p:custDataLst>
    <p:extLst>
      <p:ext uri="{BB962C8B-B14F-4D97-AF65-F5344CB8AC3E}">
        <p14:creationId xmlns:p14="http://schemas.microsoft.com/office/powerpoint/2010/main" val="2890078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sted-image.jpeg"/>
          <p:cNvPicPr>
            <a:picLocks noChangeAspect="1"/>
          </p:cNvPicPr>
          <p:nvPr/>
        </p:nvPicPr>
        <p:blipFill>
          <a:blip r:embed="rId3">
            <a:extLst/>
          </a:blip>
          <a:stretch>
            <a:fillRect/>
          </a:stretch>
        </p:blipFill>
        <p:spPr>
          <a:xfrm>
            <a:off x="1188811" y="1911269"/>
            <a:ext cx="6766378" cy="4482725"/>
          </a:xfrm>
          <a:prstGeom prst="rect">
            <a:avLst/>
          </a:prstGeom>
          <a:ln w="12700">
            <a:miter lim="400000"/>
          </a:ln>
        </p:spPr>
      </p:pic>
    </p:spTree>
    <p:custDataLst>
      <p:tags r:id="rId1"/>
    </p:custDataLst>
    <p:extLst>
      <p:ext uri="{BB962C8B-B14F-4D97-AF65-F5344CB8AC3E}">
        <p14:creationId xmlns:p14="http://schemas.microsoft.com/office/powerpoint/2010/main" val="239802473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536"/>
          <p:cNvSpPr>
            <a:spLocks noGrp="1"/>
          </p:cNvSpPr>
          <p:nvPr/>
        </p:nvSpPr>
        <p:spPr>
          <a:xfrm>
            <a:off x="274713" y="1506701"/>
            <a:ext cx="4385778" cy="5257890"/>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lIns="49785" tIns="49785" rIns="49785" bIns="49785">
            <a:normAutofit/>
          </a:bodyPr>
          <a:lstStyle>
            <a:lvl1pPr marL="129647" marR="0" indent="-129647"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1pPr>
            <a:lvl2pPr marL="245465" marR="0" indent="-115818"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2pPr>
            <a:lvl3pPr marL="375113" marR="0" indent="-129647"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3pPr>
            <a:lvl4pPr marL="248923" marR="0" indent="-248923"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4pPr>
            <a:lvl5pPr marL="248923" marR="0" indent="-248923" algn="l" defTabSz="1066563" rtl="0" latinLnBrk="0">
              <a:lnSpc>
                <a:spcPct val="100000"/>
              </a:lnSpc>
              <a:spcBef>
                <a:spcPts val="600"/>
              </a:spcBef>
              <a:spcAft>
                <a:spcPts val="0"/>
              </a:spcAft>
              <a:buClr>
                <a:schemeClr val="accent2"/>
              </a:buClr>
              <a:buSzPct val="100000"/>
              <a:buFont typeface="Arial"/>
              <a:buChar char="»"/>
              <a:tabLst/>
              <a:defRPr sz="1100" b="0" i="0" u="none" strike="noStrike" cap="none" spc="0" baseline="0">
                <a:ln>
                  <a:noFill/>
                </a:ln>
                <a:solidFill>
                  <a:schemeClr val="accent2"/>
                </a:solidFill>
                <a:uFillTx/>
                <a:latin typeface="Verdana"/>
                <a:ea typeface="Verdana"/>
                <a:cs typeface="Verdana"/>
                <a:sym typeface="Verdana"/>
              </a:defRPr>
            </a:lvl5pPr>
            <a:lvl6pPr marL="935982" marR="0" indent="-287994"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6pPr>
            <a:lvl7pPr marL="1187977" marR="0" indent="-323994"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7pPr>
            <a:lvl8pPr marL="1403973" marR="0" indent="-323994"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8pPr>
            <a:lvl9pPr marL="4308192" marR="0" indent="-136048" algn="l" defTabSz="215995" rtl="0" latinLnBrk="0">
              <a:lnSpc>
                <a:spcPts val="1200"/>
              </a:lnSpc>
              <a:spcBef>
                <a:spcPts val="1800"/>
              </a:spcBef>
              <a:spcAft>
                <a:spcPts val="0"/>
              </a:spcAft>
              <a:buClrTx/>
              <a:buSzPct val="100000"/>
              <a:buFontTx/>
              <a:buChar char="•"/>
              <a:tabLst/>
              <a:defRPr sz="1200" b="0" i="0" u="none" strike="noStrike" cap="none" spc="0" baseline="0">
                <a:ln>
                  <a:noFill/>
                </a:ln>
                <a:solidFill>
                  <a:srgbClr val="0073AE"/>
                </a:solidFill>
                <a:uFillTx/>
                <a:latin typeface="Trebuchet MS"/>
                <a:ea typeface="Trebuchet MS"/>
                <a:cs typeface="Trebuchet MS"/>
                <a:sym typeface="Trebuchet MS"/>
              </a:defRPr>
            </a:lvl9pPr>
          </a:lstStyle>
          <a:p>
            <a:pPr marL="0" lvl="2" indent="0" defTabSz="1002570">
              <a:spcBef>
                <a:spcPts val="500"/>
              </a:spcBef>
              <a:buSzTx/>
              <a:buNone/>
              <a:defRPr sz="1879" b="1">
                <a:solidFill>
                  <a:schemeClr val="accent1"/>
                </a:solidFill>
              </a:defRPr>
            </a:pPr>
            <a:r>
              <a:rPr dirty="0">
                <a:latin typeface="+mj-lt"/>
              </a:rPr>
              <a:t>Action Plan on Building a Capital Markets Union, COM(2015) 468 final, 30.9.2015</a:t>
            </a:r>
          </a:p>
          <a:p>
            <a:pPr marL="0" indent="0" defTabSz="1002570">
              <a:spcBef>
                <a:spcPts val="500"/>
              </a:spcBef>
              <a:buSzTx/>
              <a:buNone/>
              <a:defRPr sz="1410">
                <a:latin typeface="Mongolian Baiti"/>
                <a:ea typeface="Mongolian Baiti"/>
                <a:cs typeface="Mongolian Baiti"/>
                <a:sym typeface="Mongolian Baiti"/>
              </a:defRPr>
            </a:pPr>
            <a:r>
              <a:rPr sz="1400" dirty="0">
                <a:solidFill>
                  <a:schemeClr val="tx1"/>
                </a:solidFill>
                <a:latin typeface="Times New Roman" panose="02020603050405020304" pitchFamily="18" charset="0"/>
                <a:cs typeface="Times New Roman" panose="02020603050405020304" pitchFamily="18" charset="0"/>
              </a:rPr>
              <a:t>The Commission, working with Member States, will map and work to resolve unjustified national barriers to the free movement of capital, stemming, amongst other things, from insufficient implementation or lack of convergence in interpretation of the single rulebook and from </a:t>
            </a:r>
            <a:r>
              <a:rPr sz="1400" b="1" dirty="0">
                <a:latin typeface="Times New Roman" panose="02020603050405020304" pitchFamily="18" charset="0"/>
                <a:cs typeface="Times New Roman" panose="02020603050405020304" pitchFamily="18" charset="0"/>
              </a:rPr>
              <a:t>national law that are preventing a well-functioning Capital Markets Union</a:t>
            </a:r>
            <a:r>
              <a:rPr sz="1400" b="1" dirty="0">
                <a:solidFill>
                  <a:schemeClr val="tx1"/>
                </a:solidFill>
                <a:latin typeface="Times New Roman" panose="02020603050405020304" pitchFamily="18" charset="0"/>
                <a:cs typeface="Times New Roman" panose="02020603050405020304" pitchFamily="18" charset="0"/>
              </a:rPr>
              <a:t> </a:t>
            </a:r>
            <a:r>
              <a:rPr sz="1400" dirty="0">
                <a:solidFill>
                  <a:schemeClr val="tx1"/>
                </a:solidFill>
                <a:latin typeface="Times New Roman" panose="02020603050405020304" pitchFamily="18" charset="0"/>
                <a:cs typeface="Times New Roman" panose="02020603050405020304" pitchFamily="18" charset="0"/>
              </a:rPr>
              <a:t>and publish a report by the end of 2016.</a:t>
            </a:r>
          </a:p>
          <a:p>
            <a:pPr marL="0" indent="0" defTabSz="1002570">
              <a:spcBef>
                <a:spcPts val="500"/>
              </a:spcBef>
              <a:buSzTx/>
              <a:buNone/>
              <a:defRPr sz="1410">
                <a:latin typeface="Mongolian Baiti"/>
                <a:ea typeface="Mongolian Baiti"/>
                <a:cs typeface="Mongolian Baiti"/>
                <a:sym typeface="Mongolian Baiti"/>
              </a:defRPr>
            </a:pPr>
            <a:r>
              <a:rPr sz="1400" dirty="0">
                <a:solidFill>
                  <a:schemeClr val="tx1"/>
                </a:solidFill>
                <a:latin typeface="Times New Roman" panose="02020603050405020304" pitchFamily="18" charset="0"/>
                <a:cs typeface="Times New Roman" panose="02020603050405020304" pitchFamily="18" charset="0"/>
              </a:rPr>
              <a:t>Convergence of insolvency and restructuring proceedings would facilitate greater legal certainty for cross-border investors and encourage the timely restructuring of viable companies in financial distress. Consultation respondents broadly agreed that both the </a:t>
            </a:r>
            <a:r>
              <a:rPr sz="1400" b="1" dirty="0">
                <a:latin typeface="Times New Roman" panose="02020603050405020304" pitchFamily="18" charset="0"/>
                <a:cs typeface="Times New Roman" panose="02020603050405020304" pitchFamily="18" charset="0"/>
              </a:rPr>
              <a:t>inefficiency and divergence of insolvency laws make it harder for investors to assess credit risk</a:t>
            </a:r>
            <a:r>
              <a:rPr sz="1400" dirty="0">
                <a:solidFill>
                  <a:schemeClr val="tx1"/>
                </a:solidFill>
                <a:latin typeface="Times New Roman" panose="02020603050405020304" pitchFamily="18" charset="0"/>
                <a:cs typeface="Times New Roman" panose="02020603050405020304" pitchFamily="18" charset="0"/>
              </a:rPr>
              <a:t>, particularly in cross</a:t>
            </a:r>
            <a:r>
              <a:rPr lang="de-DE" sz="1400" dirty="0">
                <a:solidFill>
                  <a:schemeClr val="tx1"/>
                </a:solidFill>
                <a:latin typeface="Times New Roman" panose="02020603050405020304" pitchFamily="18" charset="0"/>
                <a:cs typeface="Times New Roman" panose="02020603050405020304" pitchFamily="18" charset="0"/>
              </a:rPr>
              <a:t>-</a:t>
            </a:r>
            <a:r>
              <a:rPr sz="1400" dirty="0">
                <a:solidFill>
                  <a:schemeClr val="tx1"/>
                </a:solidFill>
                <a:latin typeface="Times New Roman" panose="02020603050405020304" pitchFamily="18" charset="0"/>
                <a:cs typeface="Times New Roman" panose="02020603050405020304" pitchFamily="18" charset="0"/>
              </a:rPr>
              <a:t>border investments.</a:t>
            </a:r>
          </a:p>
          <a:p>
            <a:pPr marL="0" indent="0" defTabSz="1002570">
              <a:spcBef>
                <a:spcPts val="500"/>
              </a:spcBef>
              <a:buSzTx/>
              <a:buNone/>
              <a:defRPr sz="1410">
                <a:latin typeface="Mongolian Baiti"/>
                <a:ea typeface="Mongolian Baiti"/>
                <a:cs typeface="Mongolian Baiti"/>
                <a:sym typeface="Mongolian Baiti"/>
              </a:defRPr>
            </a:pPr>
            <a:r>
              <a:rPr sz="1400" dirty="0">
                <a:solidFill>
                  <a:schemeClr val="tx1"/>
                </a:solidFill>
                <a:latin typeface="Times New Roman" panose="02020603050405020304" pitchFamily="18" charset="0"/>
                <a:cs typeface="Times New Roman" panose="02020603050405020304" pitchFamily="18" charset="0"/>
              </a:rPr>
              <a:t>The Commission will propose a </a:t>
            </a:r>
            <a:r>
              <a:rPr sz="1400" u="sng" dirty="0">
                <a:solidFill>
                  <a:schemeClr val="tx1"/>
                </a:solidFill>
                <a:latin typeface="Times New Roman" panose="02020603050405020304" pitchFamily="18" charset="0"/>
                <a:cs typeface="Times New Roman" panose="02020603050405020304" pitchFamily="18" charset="0"/>
              </a:rPr>
              <a:t>legislative initiative on business insolvency, including early restructuring and second chance</a:t>
            </a:r>
            <a:r>
              <a:rPr sz="1400" dirty="0">
                <a:solidFill>
                  <a:schemeClr val="tx1"/>
                </a:solidFill>
                <a:latin typeface="Times New Roman" panose="02020603050405020304" pitchFamily="18" charset="0"/>
                <a:cs typeface="Times New Roman" panose="02020603050405020304" pitchFamily="18" charset="0"/>
              </a:rPr>
              <a:t>, drawing on the experience of the Recommendation. The initiative will seek to address the most important barriers to the free flow of capital, building on national regimes that work </a:t>
            </a:r>
            <a:r>
              <a:rPr dirty="0">
                <a:solidFill>
                  <a:schemeClr val="tx1"/>
                </a:solidFill>
                <a:latin typeface="Times New Roman" panose="02020603050405020304" pitchFamily="18" charset="0"/>
                <a:cs typeface="Times New Roman" panose="02020603050405020304" pitchFamily="18" charset="0"/>
              </a:rPr>
              <a:t>well.</a:t>
            </a:r>
          </a:p>
        </p:txBody>
      </p:sp>
      <p:pic>
        <p:nvPicPr>
          <p:cNvPr id="5" name="image7.png" descr="image001"/>
          <p:cNvPicPr>
            <a:picLocks noChangeAspect="1"/>
          </p:cNvPicPr>
          <p:nvPr/>
        </p:nvPicPr>
        <p:blipFill>
          <a:blip r:embed="rId3">
            <a:extLst/>
          </a:blip>
          <a:stretch>
            <a:fillRect/>
          </a:stretch>
        </p:blipFill>
        <p:spPr>
          <a:xfrm>
            <a:off x="4571999" y="1602658"/>
            <a:ext cx="4550267" cy="4798142"/>
          </a:xfrm>
          <a:prstGeom prst="rect">
            <a:avLst/>
          </a:prstGeom>
          <a:ln w="12700">
            <a:miter lim="400000"/>
          </a:ln>
        </p:spPr>
      </p:pic>
    </p:spTree>
    <p:custDataLst>
      <p:tags r:id="rId1"/>
    </p:custDataLst>
    <p:extLst>
      <p:ext uri="{BB962C8B-B14F-4D97-AF65-F5344CB8AC3E}">
        <p14:creationId xmlns:p14="http://schemas.microsoft.com/office/powerpoint/2010/main" val="11593794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a:br>
            <a:r>
              <a:rPr lang="en-US" b="1"/>
              <a:t>Harmonization</a:t>
            </a:r>
            <a:br>
              <a:rPr lang="en-US" b="1" dirty="0"/>
            </a:br>
            <a:r>
              <a:rPr lang="en-US" b="1" dirty="0">
                <a:solidFill>
                  <a:schemeClr val="accent3"/>
                </a:solidFill>
              </a:rPr>
              <a:t>Pre-Insolvency Proceedings as Safe Harbor?</a:t>
            </a:r>
            <a:endParaRPr lang="en-US" sz="2200" b="1" dirty="0">
              <a:solidFill>
                <a:schemeClr val="accent3"/>
              </a:solidFill>
            </a:endParaRPr>
          </a:p>
        </p:txBody>
      </p:sp>
    </p:spTree>
    <p:custDataLst>
      <p:tags r:id="rId1"/>
    </p:custDataLst>
    <p:extLst>
      <p:ext uri="{BB962C8B-B14F-4D97-AF65-F5344CB8AC3E}">
        <p14:creationId xmlns:p14="http://schemas.microsoft.com/office/powerpoint/2010/main" val="25885481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asted-image.jpeg"/>
          <p:cNvPicPr>
            <a:picLocks noChangeAspect="1"/>
          </p:cNvPicPr>
          <p:nvPr/>
        </p:nvPicPr>
        <p:blipFill>
          <a:blip r:embed="rId3">
            <a:extLst/>
          </a:blip>
          <a:stretch>
            <a:fillRect/>
          </a:stretch>
        </p:blipFill>
        <p:spPr>
          <a:xfrm>
            <a:off x="1173316" y="1541207"/>
            <a:ext cx="6797368" cy="5098026"/>
          </a:xfrm>
          <a:prstGeom prst="rect">
            <a:avLst/>
          </a:prstGeom>
          <a:ln w="12700">
            <a:miter lim="400000"/>
          </a:ln>
        </p:spPr>
      </p:pic>
    </p:spTree>
    <p:custDataLst>
      <p:tags r:id="rId1"/>
    </p:custDataLst>
    <p:extLst>
      <p:ext uri="{BB962C8B-B14F-4D97-AF65-F5344CB8AC3E}">
        <p14:creationId xmlns:p14="http://schemas.microsoft.com/office/powerpoint/2010/main" val="39677663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dirty="0"/>
              <a:t>Harmonization beyond Pre-Insolvency Proceedings</a:t>
            </a:r>
            <a:br>
              <a:rPr lang="en-US" b="1" dirty="0"/>
            </a:br>
            <a:r>
              <a:rPr lang="en-US" b="1" dirty="0">
                <a:solidFill>
                  <a:schemeClr val="accent1"/>
                </a:solidFill>
              </a:rPr>
              <a:t>Who´s your Captain?</a:t>
            </a:r>
            <a:endParaRPr lang="en-US" sz="2200" b="1" dirty="0">
              <a:solidFill>
                <a:schemeClr val="accent1"/>
              </a:solidFill>
            </a:endParaRPr>
          </a:p>
        </p:txBody>
      </p:sp>
    </p:spTree>
    <p:custDataLst>
      <p:tags r:id="rId1"/>
    </p:custDataLst>
    <p:extLst>
      <p:ext uri="{BB962C8B-B14F-4D97-AF65-F5344CB8AC3E}">
        <p14:creationId xmlns:p14="http://schemas.microsoft.com/office/powerpoint/2010/main" val="576767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hape 595"/>
          <p:cNvSpPr/>
          <p:nvPr/>
        </p:nvSpPr>
        <p:spPr>
          <a:xfrm>
            <a:off x="335320" y="1575374"/>
            <a:ext cx="5346701" cy="4939814"/>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lIns="45719" rIns="45719">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lvl="2" indent="0" defTabSz="1066563">
              <a:spcBef>
                <a:spcPts val="600"/>
              </a:spcBef>
              <a:defRPr sz="2000">
                <a:solidFill>
                  <a:schemeClr val="accent1"/>
                </a:solidFill>
              </a:defRPr>
            </a:pPr>
            <a:r>
              <a:rPr dirty="0">
                <a:latin typeface="+mj-lt"/>
              </a:rPr>
              <a:t>Study on a new approach to business failure and insolvency</a:t>
            </a:r>
          </a:p>
          <a:p>
            <a:pPr lvl="2" indent="0" defTabSz="1066563">
              <a:spcBef>
                <a:spcPts val="600"/>
              </a:spcBef>
              <a:defRPr sz="2000" b="0">
                <a:solidFill>
                  <a:schemeClr val="accent1"/>
                </a:solidFill>
              </a:defRPr>
            </a:pPr>
            <a:r>
              <a:rPr u="sng" dirty="0">
                <a:solidFill>
                  <a:schemeClr val="accent2"/>
                </a:solidFill>
                <a:uFill>
                  <a:solidFill>
                    <a:schemeClr val="accent1"/>
                  </a:solidFill>
                </a:uFill>
                <a:latin typeface="+mj-lt"/>
                <a:hlinkClick r:id="rId3"/>
              </a:rPr>
              <a:t>Insolvency report 2016</a:t>
            </a:r>
          </a:p>
          <a:p>
            <a:pPr lvl="2" indent="0" defTabSz="1066563">
              <a:spcBef>
                <a:spcPts val="600"/>
              </a:spcBef>
              <a:defRPr sz="2000" b="0">
                <a:solidFill>
                  <a:schemeClr val="accent1"/>
                </a:solidFill>
              </a:defRPr>
            </a:pPr>
            <a:r>
              <a:rPr lang="de-DE" u="sng" dirty="0">
                <a:uFill>
                  <a:solidFill>
                    <a:schemeClr val="accent1"/>
                  </a:solidFill>
                </a:uFill>
                <a:latin typeface="+mj-lt"/>
                <a:hlinkClick r:id="rId3"/>
              </a:rPr>
              <a:t> </a:t>
            </a:r>
            <a:endParaRPr u="sng" dirty="0">
              <a:uFill>
                <a:solidFill>
                  <a:schemeClr val="accent1"/>
                </a:solidFill>
              </a:uFill>
              <a:latin typeface="+mj-lt"/>
              <a:hlinkClick r:id="rId3"/>
            </a:endParaRPr>
          </a:p>
          <a:p>
            <a:pPr lvl="2" indent="0" defTabSz="1066563">
              <a:spcBef>
                <a:spcPts val="600"/>
              </a:spcBef>
              <a:defRPr sz="2000" b="0" i="1">
                <a:solidFill>
                  <a:schemeClr val="accent1"/>
                </a:solidFill>
              </a:defRPr>
            </a:pPr>
            <a:r>
              <a:rPr dirty="0">
                <a:latin typeface="+mj-lt"/>
              </a:rPr>
              <a:t>e.g.</a:t>
            </a:r>
            <a:r>
              <a:rPr lang="de-DE" dirty="0">
                <a:latin typeface="+mj-lt"/>
              </a:rPr>
              <a:t> </a:t>
            </a:r>
            <a:r>
              <a:rPr dirty="0">
                <a:latin typeface="+mj-lt"/>
              </a:rPr>
              <a:t>IOH</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Licensing and registration</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Qualification and Training</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Appointment System</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Work Standards</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Powers and Duties</a:t>
            </a:r>
          </a:p>
          <a:p>
            <a:pPr marL="342900" lvl="2" indent="-342900" defTabSz="1066563">
              <a:spcBef>
                <a:spcPts val="600"/>
              </a:spcBef>
              <a:buClr>
                <a:schemeClr val="accent2"/>
              </a:buClr>
              <a:buSzPct val="100000"/>
              <a:buFont typeface="Arial"/>
              <a:buChar char="•"/>
              <a:defRPr sz="2000" b="0">
                <a:solidFill>
                  <a:srgbClr val="1F497D"/>
                </a:solidFill>
              </a:defRPr>
            </a:pPr>
            <a:r>
              <a:rPr dirty="0">
                <a:latin typeface="+mj-lt"/>
              </a:rPr>
              <a:t>Remuneration</a:t>
            </a:r>
          </a:p>
          <a:p>
            <a:pPr lvl="2" indent="0" defTabSz="1066563">
              <a:spcBef>
                <a:spcPts val="600"/>
              </a:spcBef>
              <a:defRPr sz="2000" b="0" i="1">
                <a:solidFill>
                  <a:schemeClr val="accent1"/>
                </a:solidFill>
              </a:defRPr>
            </a:pPr>
            <a:r>
              <a:rPr dirty="0">
                <a:latin typeface="+mj-lt"/>
              </a:rPr>
              <a:t>etc.</a:t>
            </a:r>
          </a:p>
          <a:p>
            <a:pPr lvl="2" indent="0" defTabSz="1066563">
              <a:spcBef>
                <a:spcPts val="600"/>
              </a:spcBef>
              <a:defRPr sz="2000" b="0">
                <a:solidFill>
                  <a:schemeClr val="accent1"/>
                </a:solidFill>
              </a:defRPr>
            </a:pPr>
            <a:endParaRPr dirty="0"/>
          </a:p>
        </p:txBody>
      </p:sp>
      <p:sp>
        <p:nvSpPr>
          <p:cNvPr id="5" name="Shape 583"/>
          <p:cNvSpPr>
            <a:spLocks noGrp="1"/>
          </p:cNvSpPr>
          <p:nvPr/>
        </p:nvSpPr>
        <p:spPr>
          <a:xfrm>
            <a:off x="8438285" y="7297294"/>
            <a:ext cx="241454" cy="226571"/>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wrap="none" lIns="49785" tIns="49785" rIns="49785" bIns="49785" anchor="ctr">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r" defTabSz="914400" rtl="0" fontAlgn="auto" latinLnBrk="0" hangingPunct="0">
              <a:lnSpc>
                <a:spcPct val="100000"/>
              </a:lnSpc>
              <a:spcBef>
                <a:spcPts val="0"/>
              </a:spcBef>
              <a:spcAft>
                <a:spcPts val="0"/>
              </a:spcAft>
              <a:buClrTx/>
              <a:buSzTx/>
              <a:buFontTx/>
              <a:buNone/>
              <a:tabLst/>
              <a:defRPr kumimoji="0" sz="800" b="0" i="0" u="none" strike="noStrike" cap="none" spc="0" normalizeH="0" baseline="0">
                <a:ln>
                  <a:noFill/>
                </a:ln>
                <a:solidFill>
                  <a:schemeClr val="accent2"/>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fld id="{86CB4B4D-7CA3-9044-876B-883B54F8677D}" type="slidenum">
              <a:rPr/>
              <a:pPr/>
              <a:t>13</a:t>
            </a:fld>
            <a:endParaRPr/>
          </a:p>
        </p:txBody>
      </p:sp>
      <p:grpSp>
        <p:nvGrpSpPr>
          <p:cNvPr id="6" name="Group 586"/>
          <p:cNvGrpSpPr/>
          <p:nvPr/>
        </p:nvGrpSpPr>
        <p:grpSpPr>
          <a:xfrm>
            <a:off x="6852791" y="4313254"/>
            <a:ext cx="2119315" cy="2133185"/>
            <a:chOff x="0" y="0"/>
            <a:chExt cx="2119314" cy="2133183"/>
          </a:xfrm>
        </p:grpSpPr>
        <p:sp>
          <p:nvSpPr>
            <p:cNvPr id="14" name="Shape 584"/>
            <p:cNvSpPr/>
            <p:nvPr/>
          </p:nvSpPr>
          <p:spPr>
            <a:xfrm>
              <a:off x="2468" y="0"/>
              <a:ext cx="2116521" cy="2133183"/>
            </a:xfrm>
            <a:custGeom>
              <a:avLst/>
              <a:gdLst/>
              <a:ahLst/>
              <a:cxnLst>
                <a:cxn ang="0">
                  <a:pos x="wd2" y="hd2"/>
                </a:cxn>
                <a:cxn ang="5400000">
                  <a:pos x="wd2" y="hd2"/>
                </a:cxn>
                <a:cxn ang="10800000">
                  <a:pos x="wd2" y="hd2"/>
                </a:cxn>
                <a:cxn ang="16200000">
                  <a:pos x="wd2" y="hd2"/>
                </a:cxn>
              </a:cxnLst>
              <a:rect l="0" t="0" r="r" b="b"/>
              <a:pathLst>
                <a:path w="21572" h="21580" extrusionOk="0">
                  <a:moveTo>
                    <a:pt x="8" y="3480"/>
                  </a:moveTo>
                  <a:lnTo>
                    <a:pt x="7351" y="3483"/>
                  </a:lnTo>
                  <a:cubicBezTo>
                    <a:pt x="7351" y="2088"/>
                    <a:pt x="7400" y="1395"/>
                    <a:pt x="7400" y="0"/>
                  </a:cubicBezTo>
                  <a:lnTo>
                    <a:pt x="10893" y="78"/>
                  </a:lnTo>
                  <a:cubicBezTo>
                    <a:pt x="10912" y="1444"/>
                    <a:pt x="10882" y="2175"/>
                    <a:pt x="10902" y="3541"/>
                  </a:cubicBezTo>
                  <a:lnTo>
                    <a:pt x="18244" y="3480"/>
                  </a:lnTo>
                  <a:cubicBezTo>
                    <a:pt x="18241" y="5742"/>
                    <a:pt x="18268" y="8495"/>
                    <a:pt x="18265" y="10756"/>
                  </a:cubicBezTo>
                  <a:lnTo>
                    <a:pt x="21531" y="10724"/>
                  </a:lnTo>
                  <a:cubicBezTo>
                    <a:pt x="21575" y="14221"/>
                    <a:pt x="21572" y="12453"/>
                    <a:pt x="21572" y="14459"/>
                  </a:cubicBezTo>
                  <a:cubicBezTo>
                    <a:pt x="21509" y="14363"/>
                    <a:pt x="21514" y="14324"/>
                    <a:pt x="18265" y="14393"/>
                  </a:cubicBezTo>
                  <a:cubicBezTo>
                    <a:pt x="18208" y="14405"/>
                    <a:pt x="18226" y="21600"/>
                    <a:pt x="18244" y="21564"/>
                  </a:cubicBezTo>
                  <a:lnTo>
                    <a:pt x="11134" y="21580"/>
                  </a:lnTo>
                  <a:cubicBezTo>
                    <a:pt x="11144" y="20435"/>
                    <a:pt x="11026" y="18915"/>
                    <a:pt x="11036" y="17770"/>
                  </a:cubicBezTo>
                  <a:lnTo>
                    <a:pt x="7022" y="17750"/>
                  </a:lnTo>
                  <a:cubicBezTo>
                    <a:pt x="7022" y="18722"/>
                    <a:pt x="7001" y="20521"/>
                    <a:pt x="7001" y="21493"/>
                  </a:cubicBezTo>
                  <a:lnTo>
                    <a:pt x="8" y="21564"/>
                  </a:lnTo>
                  <a:cubicBezTo>
                    <a:pt x="23" y="17605"/>
                    <a:pt x="-25" y="20408"/>
                    <a:pt x="20" y="14624"/>
                  </a:cubicBezTo>
                  <a:cubicBezTo>
                    <a:pt x="2393" y="14554"/>
                    <a:pt x="566" y="14589"/>
                    <a:pt x="3477" y="14546"/>
                  </a:cubicBezTo>
                  <a:cubicBezTo>
                    <a:pt x="3453" y="11212"/>
                    <a:pt x="3447" y="13945"/>
                    <a:pt x="3457" y="10640"/>
                  </a:cubicBezTo>
                  <a:cubicBezTo>
                    <a:pt x="92" y="10695"/>
                    <a:pt x="3510" y="10641"/>
                    <a:pt x="74" y="10641"/>
                  </a:cubicBezTo>
                  <a:cubicBezTo>
                    <a:pt x="81" y="8389"/>
                    <a:pt x="1" y="5732"/>
                    <a:pt x="8" y="3480"/>
                  </a:cubicBezTo>
                  <a:close/>
                </a:path>
              </a:pathLst>
            </a:custGeom>
            <a:solidFill>
              <a:schemeClr val="accent6"/>
            </a:solidFill>
            <a:ln w="12700" cap="flat">
              <a:noFill/>
              <a:miter lim="400000"/>
            </a:ln>
            <a:effectLst>
              <a:outerShdw blurRad="50800" dist="38100" dir="8100000" rotWithShape="0">
                <a:srgbClr val="000000">
                  <a:alpha val="40000"/>
                </a:srgbClr>
              </a:outerShdw>
            </a:effectLst>
          </p:spPr>
          <p:txBody>
            <a:bodyPr wrap="square" lIns="45702" tIns="45702" rIns="45702" bIns="45702" numCol="1"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endParaRPr/>
            </a:p>
          </p:txBody>
        </p:sp>
        <p:sp>
          <p:nvSpPr>
            <p:cNvPr id="15" name="Shape 585"/>
            <p:cNvSpPr/>
            <p:nvPr/>
          </p:nvSpPr>
          <p:spPr>
            <a:xfrm>
              <a:off x="0" y="0"/>
              <a:ext cx="2119314" cy="256540"/>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45719" tIns="45719" rIns="45719" bIns="45719" numCol="1"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r>
                <a:t>   </a:t>
              </a:r>
            </a:p>
          </p:txBody>
        </p:sp>
      </p:grpSp>
      <p:grpSp>
        <p:nvGrpSpPr>
          <p:cNvPr id="7" name="Group 589"/>
          <p:cNvGrpSpPr/>
          <p:nvPr/>
        </p:nvGrpSpPr>
        <p:grpSpPr>
          <a:xfrm>
            <a:off x="4950247" y="2441047"/>
            <a:ext cx="2119315" cy="2133184"/>
            <a:chOff x="0" y="0"/>
            <a:chExt cx="2119314" cy="2133183"/>
          </a:xfrm>
        </p:grpSpPr>
        <p:sp>
          <p:nvSpPr>
            <p:cNvPr id="12" name="Shape 587"/>
            <p:cNvSpPr/>
            <p:nvPr/>
          </p:nvSpPr>
          <p:spPr>
            <a:xfrm>
              <a:off x="2468" y="0"/>
              <a:ext cx="2116521" cy="2133183"/>
            </a:xfrm>
            <a:custGeom>
              <a:avLst/>
              <a:gdLst/>
              <a:ahLst/>
              <a:cxnLst>
                <a:cxn ang="0">
                  <a:pos x="wd2" y="hd2"/>
                </a:cxn>
                <a:cxn ang="5400000">
                  <a:pos x="wd2" y="hd2"/>
                </a:cxn>
                <a:cxn ang="10800000">
                  <a:pos x="wd2" y="hd2"/>
                </a:cxn>
                <a:cxn ang="16200000">
                  <a:pos x="wd2" y="hd2"/>
                </a:cxn>
              </a:cxnLst>
              <a:rect l="0" t="0" r="r" b="b"/>
              <a:pathLst>
                <a:path w="21572" h="21580" extrusionOk="0">
                  <a:moveTo>
                    <a:pt x="8" y="3480"/>
                  </a:moveTo>
                  <a:lnTo>
                    <a:pt x="7351" y="3483"/>
                  </a:lnTo>
                  <a:cubicBezTo>
                    <a:pt x="7351" y="2088"/>
                    <a:pt x="7400" y="1395"/>
                    <a:pt x="7400" y="0"/>
                  </a:cubicBezTo>
                  <a:lnTo>
                    <a:pt x="10893" y="78"/>
                  </a:lnTo>
                  <a:cubicBezTo>
                    <a:pt x="10912" y="1444"/>
                    <a:pt x="10882" y="2175"/>
                    <a:pt x="10902" y="3541"/>
                  </a:cubicBezTo>
                  <a:lnTo>
                    <a:pt x="18244" y="3480"/>
                  </a:lnTo>
                  <a:cubicBezTo>
                    <a:pt x="18241" y="5742"/>
                    <a:pt x="18268" y="8495"/>
                    <a:pt x="18265" y="10756"/>
                  </a:cubicBezTo>
                  <a:lnTo>
                    <a:pt x="21531" y="10724"/>
                  </a:lnTo>
                  <a:cubicBezTo>
                    <a:pt x="21575" y="14221"/>
                    <a:pt x="21572" y="12453"/>
                    <a:pt x="21572" y="14459"/>
                  </a:cubicBezTo>
                  <a:cubicBezTo>
                    <a:pt x="21509" y="14363"/>
                    <a:pt x="21514" y="14324"/>
                    <a:pt x="18265" y="14393"/>
                  </a:cubicBezTo>
                  <a:cubicBezTo>
                    <a:pt x="18208" y="14405"/>
                    <a:pt x="18226" y="21600"/>
                    <a:pt x="18244" y="21564"/>
                  </a:cubicBezTo>
                  <a:lnTo>
                    <a:pt x="11134" y="21580"/>
                  </a:lnTo>
                  <a:cubicBezTo>
                    <a:pt x="11144" y="20435"/>
                    <a:pt x="11026" y="18915"/>
                    <a:pt x="11036" y="17770"/>
                  </a:cubicBezTo>
                  <a:lnTo>
                    <a:pt x="7022" y="17750"/>
                  </a:lnTo>
                  <a:cubicBezTo>
                    <a:pt x="7022" y="18722"/>
                    <a:pt x="7001" y="20521"/>
                    <a:pt x="7001" y="21493"/>
                  </a:cubicBezTo>
                  <a:lnTo>
                    <a:pt x="8" y="21564"/>
                  </a:lnTo>
                  <a:cubicBezTo>
                    <a:pt x="23" y="17605"/>
                    <a:pt x="-25" y="20408"/>
                    <a:pt x="20" y="14624"/>
                  </a:cubicBezTo>
                  <a:cubicBezTo>
                    <a:pt x="2393" y="14554"/>
                    <a:pt x="566" y="14589"/>
                    <a:pt x="3477" y="14546"/>
                  </a:cubicBezTo>
                  <a:cubicBezTo>
                    <a:pt x="3453" y="11212"/>
                    <a:pt x="3447" y="13945"/>
                    <a:pt x="3457" y="10640"/>
                  </a:cubicBezTo>
                  <a:cubicBezTo>
                    <a:pt x="92" y="10695"/>
                    <a:pt x="3510" y="10641"/>
                    <a:pt x="74" y="10641"/>
                  </a:cubicBezTo>
                  <a:cubicBezTo>
                    <a:pt x="81" y="8389"/>
                    <a:pt x="1" y="5732"/>
                    <a:pt x="8" y="3480"/>
                  </a:cubicBezTo>
                  <a:close/>
                </a:path>
              </a:pathLst>
            </a:custGeom>
            <a:solidFill>
              <a:schemeClr val="accent4"/>
            </a:solidFill>
            <a:ln w="12700" cap="flat">
              <a:noFill/>
              <a:miter lim="400000"/>
            </a:ln>
            <a:effectLst>
              <a:outerShdw blurRad="50800" dist="38100" dir="8100000" rotWithShape="0">
                <a:srgbClr val="000000">
                  <a:alpha val="40000"/>
                </a:srgbClr>
              </a:outerShdw>
            </a:effectLst>
          </p:spPr>
          <p:txBody>
            <a:bodyPr wrap="square" lIns="45702" tIns="45702" rIns="45702" bIns="45702" numCol="1"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600">
                  <a:solidFill>
                    <a:srgbClr val="FFFFFF"/>
                  </a:solidFill>
                </a:defRPr>
              </a:pPr>
              <a:endParaRPr/>
            </a:p>
          </p:txBody>
        </p:sp>
        <p:sp>
          <p:nvSpPr>
            <p:cNvPr id="13" name="Shape 588"/>
            <p:cNvSpPr/>
            <p:nvPr/>
          </p:nvSpPr>
          <p:spPr>
            <a:xfrm>
              <a:off x="0" y="0"/>
              <a:ext cx="2119314" cy="1056640"/>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45719" tIns="45719" rIns="45719" bIns="45719" numCol="1"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600">
                  <a:solidFill>
                    <a:srgbClr val="FFFFFF"/>
                  </a:solidFill>
                </a:defRPr>
              </a:pPr>
              <a:endParaRPr/>
            </a:p>
            <a:p>
              <a:pPr algn="ctr">
                <a:defRPr sz="1600">
                  <a:solidFill>
                    <a:srgbClr val="FFFFFF"/>
                  </a:solidFill>
                </a:defRPr>
              </a:pPr>
              <a:endParaRPr/>
            </a:p>
            <a:p>
              <a:pPr algn="ctr">
                <a:defRPr sz="1600">
                  <a:solidFill>
                    <a:srgbClr val="FFFFFF"/>
                  </a:solidFill>
                </a:defRPr>
              </a:pPr>
              <a:endParaRPr/>
            </a:p>
            <a:p>
              <a:pPr algn="ctr">
                <a:defRPr sz="1600">
                  <a:solidFill>
                    <a:srgbClr val="FFFFFF"/>
                  </a:solidFill>
                </a:defRPr>
              </a:pPr>
              <a:r>
                <a:t>IOH</a:t>
              </a:r>
            </a:p>
          </p:txBody>
        </p:sp>
      </p:grpSp>
      <p:sp>
        <p:nvSpPr>
          <p:cNvPr id="8" name="Shape 590"/>
          <p:cNvSpPr/>
          <p:nvPr/>
        </p:nvSpPr>
        <p:spPr>
          <a:xfrm>
            <a:off x="7151339" y="2979755"/>
            <a:ext cx="1285628" cy="2345393"/>
          </a:xfrm>
          <a:prstGeom prst="rect">
            <a:avLst/>
          </a:prstGeom>
          <a:ln w="12700">
            <a:miter lim="400000"/>
          </a:ln>
          <a:extLst>
            <a:ext uri="{C572A759-6A51-4108-AA02-DFA0A04FC94B}">
              <ma14:wrappingTextBoxFlag xmlns="" xmlns:ma14="http://schemas.microsoft.com/office/mac/drawingml/2011/main" xmlns:lc="http://schemas.openxmlformats.org/drawingml/2006/lockedCanvas" val="1"/>
            </a:ext>
          </a:extLst>
        </p:spPr>
        <p:txBody>
          <a:bodyPr lIns="45719" rIns="45719">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4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endParaRPr/>
          </a:p>
          <a:p>
            <a:pPr algn="ctr">
              <a:defRPr sz="1600">
                <a:solidFill>
                  <a:srgbClr val="FFFFFF"/>
                </a:solidFill>
                <a:latin typeface="Arial"/>
                <a:ea typeface="Arial"/>
                <a:cs typeface="Arial"/>
                <a:sym typeface="Arial"/>
              </a:defRPr>
            </a:pPr>
            <a:r>
              <a:t>Avoidance Law</a:t>
            </a:r>
          </a:p>
        </p:txBody>
      </p:sp>
      <p:grpSp>
        <p:nvGrpSpPr>
          <p:cNvPr id="9" name="Group 594"/>
          <p:cNvGrpSpPr/>
          <p:nvPr/>
        </p:nvGrpSpPr>
        <p:grpSpPr>
          <a:xfrm>
            <a:off x="6852791" y="2441047"/>
            <a:ext cx="2119315" cy="2133184"/>
            <a:chOff x="0" y="0"/>
            <a:chExt cx="2119314" cy="2133183"/>
          </a:xfrm>
        </p:grpSpPr>
        <p:sp>
          <p:nvSpPr>
            <p:cNvPr id="10" name="Shape 592"/>
            <p:cNvSpPr/>
            <p:nvPr/>
          </p:nvSpPr>
          <p:spPr>
            <a:xfrm>
              <a:off x="2468" y="0"/>
              <a:ext cx="2116521" cy="2133183"/>
            </a:xfrm>
            <a:custGeom>
              <a:avLst/>
              <a:gdLst/>
              <a:ahLst/>
              <a:cxnLst>
                <a:cxn ang="0">
                  <a:pos x="wd2" y="hd2"/>
                </a:cxn>
                <a:cxn ang="5400000">
                  <a:pos x="wd2" y="hd2"/>
                </a:cxn>
                <a:cxn ang="10800000">
                  <a:pos x="wd2" y="hd2"/>
                </a:cxn>
                <a:cxn ang="16200000">
                  <a:pos x="wd2" y="hd2"/>
                </a:cxn>
              </a:cxnLst>
              <a:rect l="0" t="0" r="r" b="b"/>
              <a:pathLst>
                <a:path w="21572" h="21580" extrusionOk="0">
                  <a:moveTo>
                    <a:pt x="8" y="3480"/>
                  </a:moveTo>
                  <a:lnTo>
                    <a:pt x="7351" y="3483"/>
                  </a:lnTo>
                  <a:cubicBezTo>
                    <a:pt x="7351" y="2088"/>
                    <a:pt x="7400" y="1395"/>
                    <a:pt x="7400" y="0"/>
                  </a:cubicBezTo>
                  <a:lnTo>
                    <a:pt x="10893" y="78"/>
                  </a:lnTo>
                  <a:cubicBezTo>
                    <a:pt x="10912" y="1444"/>
                    <a:pt x="10882" y="2175"/>
                    <a:pt x="10902" y="3541"/>
                  </a:cubicBezTo>
                  <a:lnTo>
                    <a:pt x="18244" y="3480"/>
                  </a:lnTo>
                  <a:cubicBezTo>
                    <a:pt x="18241" y="5742"/>
                    <a:pt x="18268" y="8495"/>
                    <a:pt x="18265" y="10756"/>
                  </a:cubicBezTo>
                  <a:lnTo>
                    <a:pt x="21531" y="10724"/>
                  </a:lnTo>
                  <a:cubicBezTo>
                    <a:pt x="21575" y="14221"/>
                    <a:pt x="21572" y="12453"/>
                    <a:pt x="21572" y="14459"/>
                  </a:cubicBezTo>
                  <a:cubicBezTo>
                    <a:pt x="21509" y="14363"/>
                    <a:pt x="21514" y="14324"/>
                    <a:pt x="18265" y="14393"/>
                  </a:cubicBezTo>
                  <a:cubicBezTo>
                    <a:pt x="18208" y="14405"/>
                    <a:pt x="18226" y="21600"/>
                    <a:pt x="18244" y="21564"/>
                  </a:cubicBezTo>
                  <a:lnTo>
                    <a:pt x="11134" y="21580"/>
                  </a:lnTo>
                  <a:cubicBezTo>
                    <a:pt x="11144" y="20435"/>
                    <a:pt x="11026" y="18915"/>
                    <a:pt x="11036" y="17770"/>
                  </a:cubicBezTo>
                  <a:lnTo>
                    <a:pt x="7022" y="17750"/>
                  </a:lnTo>
                  <a:cubicBezTo>
                    <a:pt x="7022" y="18722"/>
                    <a:pt x="7001" y="20521"/>
                    <a:pt x="7001" y="21493"/>
                  </a:cubicBezTo>
                  <a:lnTo>
                    <a:pt x="8" y="21564"/>
                  </a:lnTo>
                  <a:cubicBezTo>
                    <a:pt x="23" y="17605"/>
                    <a:pt x="-25" y="20408"/>
                    <a:pt x="20" y="14624"/>
                  </a:cubicBezTo>
                  <a:cubicBezTo>
                    <a:pt x="2393" y="14554"/>
                    <a:pt x="566" y="14589"/>
                    <a:pt x="3477" y="14546"/>
                  </a:cubicBezTo>
                  <a:cubicBezTo>
                    <a:pt x="3453" y="11212"/>
                    <a:pt x="3447" y="13945"/>
                    <a:pt x="3457" y="10640"/>
                  </a:cubicBezTo>
                  <a:cubicBezTo>
                    <a:pt x="92" y="10695"/>
                    <a:pt x="3510" y="10641"/>
                    <a:pt x="74" y="10641"/>
                  </a:cubicBezTo>
                  <a:cubicBezTo>
                    <a:pt x="81" y="8389"/>
                    <a:pt x="1" y="5732"/>
                    <a:pt x="8" y="3480"/>
                  </a:cubicBezTo>
                  <a:close/>
                </a:path>
              </a:pathLst>
            </a:custGeom>
            <a:solidFill>
              <a:schemeClr val="accent2"/>
            </a:solidFill>
            <a:ln w="12700" cap="flat">
              <a:noFill/>
              <a:miter lim="400000"/>
            </a:ln>
            <a:effectLst>
              <a:outerShdw blurRad="50800" dist="38100" dir="8100000" rotWithShape="0">
                <a:srgbClr val="000000">
                  <a:alpha val="40000"/>
                </a:srgbClr>
              </a:outerShdw>
            </a:effectLst>
          </p:spPr>
          <p:txBody>
            <a:bodyPr wrap="square" lIns="45702" tIns="45702" rIns="45702" bIns="45702" numCol="1"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defRPr sz="1400">
                  <a:solidFill>
                    <a:srgbClr val="EEECE1"/>
                  </a:solidFill>
                  <a:latin typeface="Arial"/>
                  <a:ea typeface="Arial"/>
                  <a:cs typeface="Arial"/>
                  <a:sym typeface="Arial"/>
                </a:defRPr>
              </a:pPr>
              <a:endParaRPr/>
            </a:p>
          </p:txBody>
        </p:sp>
        <p:sp>
          <p:nvSpPr>
            <p:cNvPr id="11" name="Shape 593"/>
            <p:cNvSpPr/>
            <p:nvPr/>
          </p:nvSpPr>
          <p:spPr>
            <a:xfrm>
              <a:off x="0" y="0"/>
              <a:ext cx="2119314" cy="1393724"/>
            </a:xfrm>
            <a:prstGeom prst="rect">
              <a:avLst/>
            </a:prstGeom>
            <a:noFill/>
            <a:ln w="12700" cap="flat">
              <a:noFill/>
              <a:miter lim="400000"/>
            </a:ln>
            <a:effectLst/>
            <a:extLst>
              <a:ext uri="{C572A759-6A51-4108-AA02-DFA0A04FC94B}">
                <ma14:wrappingTextBoxFlag xmlns="" xmlns:ma14="http://schemas.microsoft.com/office/mac/drawingml/2011/main" xmlns:lc="http://schemas.openxmlformats.org/drawingml/2006/lockedCanvas" val="1"/>
              </a:ext>
            </a:extLst>
          </p:spPr>
          <p:txBody>
            <a:bodyPr wrap="square" lIns="45719" tIns="45719" rIns="45719" bIns="45719" numCol="1"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1pPr>
              <a:lvl2pPr marL="0" marR="0" indent="49784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2pPr>
              <a:lvl3pPr marL="0" marR="0" indent="99568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3pPr>
              <a:lvl4pPr marL="0" marR="0" indent="149353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4pPr>
              <a:lvl5pPr marL="0" marR="0" indent="199137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5pPr>
              <a:lvl6pPr marL="0" marR="0" indent="2489224"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6pPr>
              <a:lvl7pPr marL="0" marR="0" indent="2987069"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7pPr>
              <a:lvl8pPr marL="0" marR="0" indent="3484915"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8pPr>
              <a:lvl9pPr marL="0" marR="0" indent="3982761" algn="l" defTabSz="914400" rtl="0" fontAlgn="auto" latinLnBrk="0" hangingPunct="0">
                <a:lnSpc>
                  <a:spcPct val="100000"/>
                </a:lnSpc>
                <a:spcBef>
                  <a:spcPts val="0"/>
                </a:spcBef>
                <a:spcAft>
                  <a:spcPts val="0"/>
                </a:spcAft>
                <a:buClrTx/>
                <a:buSzTx/>
                <a:buFontTx/>
                <a:buNone/>
                <a:tabLst/>
                <a:defRPr kumimoji="0" sz="1100" b="1" i="0" u="none" strike="noStrike" cap="none" spc="0" normalizeH="0" baseline="0">
                  <a:ln>
                    <a:noFill/>
                  </a:ln>
                  <a:solidFill>
                    <a:srgbClr val="000000"/>
                  </a:solidFill>
                  <a:effectLst/>
                  <a:uFillTx/>
                  <a:latin typeface="Verdana"/>
                  <a:ea typeface="Verdana"/>
                  <a:cs typeface="Verdana"/>
                  <a:sym typeface="Verdana"/>
                </a:defRPr>
              </a:lvl9pPr>
            </a:lstStyle>
            <a:p>
              <a:pPr algn="ctr"/>
              <a:r>
                <a:t>   </a:t>
              </a:r>
            </a:p>
            <a:p>
              <a:pPr algn="ctr">
                <a:defRPr sz="1200">
                  <a:solidFill>
                    <a:schemeClr val="accent6"/>
                  </a:solidFill>
                  <a:latin typeface="Arial"/>
                  <a:ea typeface="Arial"/>
                  <a:cs typeface="Arial"/>
                  <a:sym typeface="Arial"/>
                </a:defRPr>
              </a:pPr>
              <a:endParaRPr/>
            </a:p>
            <a:p>
              <a:pPr algn="ctr">
                <a:defRPr sz="1200">
                  <a:solidFill>
                    <a:schemeClr val="accent6"/>
                  </a:solidFill>
                  <a:latin typeface="Arial"/>
                  <a:ea typeface="Arial"/>
                  <a:cs typeface="Arial"/>
                  <a:sym typeface="Arial"/>
                </a:defRPr>
              </a:pPr>
              <a:endParaRPr/>
            </a:p>
            <a:p>
              <a:pPr algn="ctr">
                <a:defRPr sz="1200">
                  <a:solidFill>
                    <a:schemeClr val="accent6"/>
                  </a:solidFill>
                  <a:latin typeface="Arial"/>
                  <a:ea typeface="Arial"/>
                  <a:cs typeface="Arial"/>
                  <a:sym typeface="Arial"/>
                </a:defRPr>
              </a:pPr>
              <a:endParaRPr/>
            </a:p>
            <a:p>
              <a:pPr algn="ctr">
                <a:defRPr sz="1400">
                  <a:solidFill>
                    <a:srgbClr val="EEECE1"/>
                  </a:solidFill>
                  <a:latin typeface="Arial"/>
                  <a:ea typeface="Arial"/>
                  <a:cs typeface="Arial"/>
                  <a:sym typeface="Arial"/>
                </a:defRPr>
              </a:pPr>
              <a:r>
                <a:t>Director´s </a:t>
              </a:r>
            </a:p>
            <a:p>
              <a:pPr algn="ctr">
                <a:defRPr sz="1400">
                  <a:solidFill>
                    <a:srgbClr val="EEECE1"/>
                  </a:solidFill>
                  <a:latin typeface="Arial"/>
                  <a:ea typeface="Arial"/>
                  <a:cs typeface="Arial"/>
                  <a:sym typeface="Arial"/>
                </a:defRPr>
              </a:pPr>
              <a:r>
                <a:t>Liability </a:t>
              </a:r>
            </a:p>
            <a:p>
              <a:pPr algn="ctr">
                <a:defRPr sz="1400">
                  <a:solidFill>
                    <a:srgbClr val="EEECE1"/>
                  </a:solidFill>
                  <a:latin typeface="Arial"/>
                  <a:ea typeface="Arial"/>
                  <a:cs typeface="Arial"/>
                  <a:sym typeface="Arial"/>
                </a:defRPr>
              </a:pPr>
              <a:r>
                <a:t>and Disq.</a:t>
              </a:r>
            </a:p>
          </p:txBody>
        </p:sp>
      </p:grpSp>
    </p:spTree>
    <p:custDataLst>
      <p:tags r:id="rId1"/>
    </p:custDataLst>
    <p:extLst>
      <p:ext uri="{BB962C8B-B14F-4D97-AF65-F5344CB8AC3E}">
        <p14:creationId xmlns:p14="http://schemas.microsoft.com/office/powerpoint/2010/main" val="18359385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585582"/>
            <a:ext cx="7772400" cy="1470025"/>
          </a:xfrm>
        </p:spPr>
        <p:txBody>
          <a:bodyPr>
            <a:normAutofit fontScale="90000"/>
          </a:bodyPr>
          <a:lstStyle/>
          <a:p>
            <a:br>
              <a:rPr lang="en-US" b="1" dirty="0"/>
            </a:br>
            <a:br>
              <a:rPr lang="en-US" b="1" dirty="0"/>
            </a:br>
            <a:br>
              <a:rPr lang="en-US" b="1" dirty="0"/>
            </a:br>
            <a:br>
              <a:rPr lang="en-US" b="1" dirty="0"/>
            </a:br>
            <a:br>
              <a:rPr lang="en-US" b="1" dirty="0"/>
            </a:br>
            <a:br>
              <a:rPr lang="en-US" b="1" dirty="0"/>
            </a:br>
            <a:r>
              <a:rPr lang="en-US" b="1" i="1" dirty="0"/>
              <a:t>Revised </a:t>
            </a:r>
            <a:r>
              <a:rPr lang="en-US" b="1" dirty="0"/>
              <a:t>Minimum Standards </a:t>
            </a:r>
            <a:br>
              <a:rPr lang="en-US" b="1" dirty="0"/>
            </a:br>
            <a:r>
              <a:rPr lang="en-US" b="1" dirty="0"/>
              <a:t>for IOH</a:t>
            </a:r>
            <a:br>
              <a:rPr lang="en-US" b="1" dirty="0"/>
            </a:br>
            <a:r>
              <a:rPr lang="en-US" b="1" dirty="0" err="1">
                <a:solidFill>
                  <a:schemeClr val="accent3"/>
                </a:solidFill>
              </a:rPr>
              <a:t>IOH</a:t>
            </a:r>
            <a:r>
              <a:rPr lang="en-US" b="1" dirty="0">
                <a:solidFill>
                  <a:schemeClr val="accent3"/>
                </a:solidFill>
              </a:rPr>
              <a:t> Forum Proposal</a:t>
            </a:r>
            <a:endParaRPr lang="en-US" sz="2200" b="1" dirty="0">
              <a:solidFill>
                <a:schemeClr val="accent3"/>
              </a:solidFill>
            </a:endParaRPr>
          </a:p>
        </p:txBody>
      </p:sp>
    </p:spTree>
    <p:custDataLst>
      <p:tags r:id="rId1"/>
    </p:custDataLst>
    <p:extLst>
      <p:ext uri="{BB962C8B-B14F-4D97-AF65-F5344CB8AC3E}">
        <p14:creationId xmlns:p14="http://schemas.microsoft.com/office/powerpoint/2010/main" val="17458544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3693319"/>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1. Licensing and Registration</a:t>
            </a:r>
            <a:r>
              <a:rPr lang="en-US" dirty="0"/>
              <a:t>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a:t>
            </a:r>
            <a:endParaRPr lang="de-DE" dirty="0"/>
          </a:p>
          <a:p>
            <a:pPr lvl="0" fontAlgn="base"/>
            <a:endParaRPr lang="en-US" b="1" dirty="0"/>
          </a:p>
          <a:p>
            <a:pPr lvl="0" fontAlgn="base"/>
            <a:r>
              <a:rPr lang="en-US" b="1" dirty="0"/>
              <a:t>2. Regulation, supervision and discipline </a:t>
            </a:r>
            <a:r>
              <a:rPr lang="en-US" dirty="0"/>
              <a:t>-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a:t>
            </a:r>
            <a:endParaRPr lang="de-DE" dirty="0"/>
          </a:p>
        </p:txBody>
      </p:sp>
    </p:spTree>
    <p:custDataLst>
      <p:tags r:id="rId1"/>
    </p:custDataLst>
    <p:extLst>
      <p:ext uri="{BB962C8B-B14F-4D97-AF65-F5344CB8AC3E}">
        <p14:creationId xmlns:p14="http://schemas.microsoft.com/office/powerpoint/2010/main" val="113204353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4247317"/>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3. Qualification and training</a:t>
            </a:r>
            <a:r>
              <a:rPr lang="en-US" dirty="0"/>
              <a:t>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a:t>
            </a:r>
            <a:endParaRPr lang="de-DE" dirty="0"/>
          </a:p>
          <a:p>
            <a:pPr lvl="0" fontAlgn="base"/>
            <a:endParaRPr lang="en-US" b="1" dirty="0"/>
          </a:p>
          <a:p>
            <a:pPr lvl="0" fontAlgn="base"/>
            <a:r>
              <a:rPr lang="en-US" b="1" dirty="0"/>
              <a:t>4. Appointment system</a:t>
            </a:r>
            <a:r>
              <a:rPr lang="en-US" dirty="0"/>
              <a:t>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a:t>
            </a:r>
            <a:endParaRPr lang="de-DE" dirty="0"/>
          </a:p>
        </p:txBody>
      </p:sp>
    </p:spTree>
    <p:custDataLst>
      <p:tags r:id="rId1"/>
    </p:custDataLst>
    <p:extLst>
      <p:ext uri="{BB962C8B-B14F-4D97-AF65-F5344CB8AC3E}">
        <p14:creationId xmlns:p14="http://schemas.microsoft.com/office/powerpoint/2010/main" val="34414616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2862322"/>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5. Work standards and ethics</a:t>
            </a:r>
            <a:r>
              <a:rPr lang="en-US" dirty="0"/>
              <a:t> - the work of IOHs should be guided by a set of specific work standards and ethics for the profession.</a:t>
            </a:r>
          </a:p>
          <a:p>
            <a:pPr lvl="0" fontAlgn="base"/>
            <a:endParaRPr lang="de-DE" dirty="0"/>
          </a:p>
          <a:p>
            <a:pPr lvl="0" fontAlgn="base"/>
            <a:r>
              <a:rPr lang="en-US" b="1" dirty="0"/>
              <a:t>6. Legal powers and duties</a:t>
            </a:r>
            <a:r>
              <a:rPr lang="en-US" dirty="0"/>
              <a:t>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a:t>
            </a:r>
            <a:endParaRPr lang="de-DE" dirty="0"/>
          </a:p>
        </p:txBody>
      </p:sp>
    </p:spTree>
    <p:custDataLst>
      <p:tags r:id="rId1"/>
    </p:custDataLst>
    <p:extLst>
      <p:ext uri="{BB962C8B-B14F-4D97-AF65-F5344CB8AC3E}">
        <p14:creationId xmlns:p14="http://schemas.microsoft.com/office/powerpoint/2010/main" val="34414616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Untertitel 3"/>
          <p:cNvSpPr>
            <a:spLocks noGrp="1"/>
          </p:cNvSpPr>
          <p:nvPr>
            <p:ph type="subTitle" idx="1"/>
          </p:nvPr>
        </p:nvSpPr>
        <p:spPr/>
        <p:txBody>
          <a:bodyPr/>
          <a:lstStyle/>
          <a:p>
            <a:endParaRPr lang="de-DE"/>
          </a:p>
        </p:txBody>
      </p:sp>
      <p:sp>
        <p:nvSpPr>
          <p:cNvPr id="6" name="Rechteck 5"/>
          <p:cNvSpPr/>
          <p:nvPr/>
        </p:nvSpPr>
        <p:spPr>
          <a:xfrm>
            <a:off x="275303" y="2077813"/>
            <a:ext cx="8583562" cy="2862322"/>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7. Transparency</a:t>
            </a:r>
            <a:r>
              <a:rPr lang="en-US" dirty="0"/>
              <a:t> – Member States should take care, that IOHs are subject to a duty to keep all parties to the proceedings regularly informed of the progress of the insolvency case.</a:t>
            </a:r>
            <a:endParaRPr lang="de-DE" dirty="0"/>
          </a:p>
          <a:p>
            <a:endParaRPr lang="en-US" b="1" dirty="0"/>
          </a:p>
          <a:p>
            <a:r>
              <a:rPr lang="en-US" b="1" dirty="0"/>
              <a:t>8. Remuneration</a:t>
            </a:r>
            <a:r>
              <a:rPr lang="en-US" dirty="0"/>
              <a:t>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a:t>
            </a:r>
            <a:endParaRPr lang="de-DE" dirty="0"/>
          </a:p>
        </p:txBody>
      </p:sp>
    </p:spTree>
    <p:custDataLst>
      <p:tags r:id="rId1"/>
    </p:custDataLst>
    <p:extLst>
      <p:ext uri="{BB962C8B-B14F-4D97-AF65-F5344CB8AC3E}">
        <p14:creationId xmlns:p14="http://schemas.microsoft.com/office/powerpoint/2010/main" val="34414616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754626" y="1652401"/>
            <a:ext cx="7772400" cy="1336386"/>
          </a:xfrm>
        </p:spPr>
        <p:txBody>
          <a:bodyPr>
            <a:normAutofit fontScale="90000"/>
          </a:bodyPr>
          <a:lstStyle/>
          <a:p>
            <a:br>
              <a:rPr lang="en-US" b="1" dirty="0"/>
            </a:br>
            <a:br>
              <a:rPr lang="en-US" b="1" dirty="0"/>
            </a:br>
            <a:br>
              <a:rPr lang="en-US" b="1" dirty="0"/>
            </a:br>
            <a:br>
              <a:rPr lang="en-US" b="1" dirty="0"/>
            </a:br>
            <a:r>
              <a:rPr lang="en-US" b="1" dirty="0">
                <a:solidFill>
                  <a:schemeClr val="accent1"/>
                </a:solidFill>
              </a:rPr>
              <a:t>What´s your view?</a:t>
            </a:r>
            <a:endParaRPr lang="en-US" sz="2200" b="1" dirty="0">
              <a:solidFill>
                <a:schemeClr val="accent1"/>
              </a:solidFill>
            </a:endParaRPr>
          </a:p>
        </p:txBody>
      </p:sp>
    </p:spTree>
    <p:custDataLst>
      <p:tags r:id="rId1"/>
    </p:custDataLst>
    <p:extLst>
      <p:ext uri="{BB962C8B-B14F-4D97-AF65-F5344CB8AC3E}">
        <p14:creationId xmlns:p14="http://schemas.microsoft.com/office/powerpoint/2010/main" val="18925007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Q1: “Are you an IOH?”">
    <p:spTree>
      <p:nvGrpSpPr>
        <p:cNvPr id="1" name=""/>
        <p:cNvGrpSpPr/>
        <p:nvPr/>
      </p:nvGrpSpPr>
      <p:grpSpPr>
        <a:xfrm>
          <a:off x="0" y="0"/>
          <a:ext cx="0" cy="0"/>
          <a:chOff x="0" y="0"/>
          <a:chExt cx="0" cy="0"/>
        </a:xfrm>
      </p:grpSpPr>
      <p:sp>
        <p:nvSpPr>
          <p:cNvPr id="7169" name="Title 1"/>
          <p:cNvSpPr>
            <a:spLocks noGrp="1"/>
          </p:cNvSpPr>
          <p:nvPr>
            <p:ph type="title"/>
          </p:nvPr>
        </p:nvSpPr>
        <p:spPr/>
        <p:txBody>
          <a:bodyPr>
            <a:normAutofit/>
          </a:bodyPr>
          <a:lstStyle/>
          <a:p>
            <a:r>
              <a:rPr lang="en-GB" b="1"/>
              <a:t>Q1: “Are you an IOH?”</a:t>
            </a:r>
            <a:endParaRPr lang="en-US" b="1" dirty="0"/>
          </a:p>
        </p:txBody>
      </p:sp>
      <p:sp>
        <p:nvSpPr>
          <p:cNvPr id="2"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4"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54</a:t>
            </a:r>
          </a:p>
        </p:txBody>
      </p:sp>
      <p:sp>
        <p:nvSpPr>
          <p:cNvPr id="5" name="QLib1"/>
          <p:cNvSpPr txBox="1"/>
          <p:nvPr/>
        </p:nvSpPr>
        <p:spPr>
          <a:xfrm>
            <a:off x="445325" y="3221150"/>
            <a:ext cx="975267" cy="461665"/>
          </a:xfrm>
          <a:prstGeom prst="rect">
            <a:avLst/>
          </a:prstGeom>
          <a:noFill/>
        </p:spPr>
        <p:txBody>
          <a:bodyPr vert="horz" wrap="none" rtlCol="0">
            <a:spAutoFit/>
          </a:bodyPr>
          <a:lstStyle/>
          <a:p>
            <a:r>
              <a:rPr lang="en-GB" sz="2400" dirty="0">
                <a:latin typeface="Calibri"/>
              </a:rPr>
              <a:t>1 - Yes</a:t>
            </a:r>
          </a:p>
        </p:txBody>
      </p:sp>
      <p:sp>
        <p:nvSpPr>
          <p:cNvPr id="6" name="QLib2"/>
          <p:cNvSpPr txBox="1"/>
          <p:nvPr/>
        </p:nvSpPr>
        <p:spPr>
          <a:xfrm>
            <a:off x="445325" y="5072810"/>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23304291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Q1: “Are you an IOH?” (1)">
    <p:spTree>
      <p:nvGrpSpPr>
        <p:cNvPr id="1" name=""/>
        <p:cNvGrpSpPr/>
        <p:nvPr/>
      </p:nvGrpSpPr>
      <p:grpSpPr>
        <a:xfrm>
          <a:off x="0" y="0"/>
          <a:ext cx="0" cy="0"/>
          <a:chOff x="0" y="0"/>
          <a:chExt cx="0" cy="0"/>
        </a:xfrm>
      </p:grpSpPr>
      <p:sp>
        <p:nvSpPr>
          <p:cNvPr id="8" name="Title 7"/>
          <p:cNvSpPr>
            <a:spLocks noGrp="1"/>
          </p:cNvSpPr>
          <p:nvPr>
            <p:ph type="title"/>
          </p:nvPr>
        </p:nvSpPr>
        <p:spPr>
          <a:xfrm>
            <a:off x="457200" y="1702261"/>
            <a:ext cx="8229600" cy="1143000"/>
          </a:xfrm>
        </p:spPr>
        <p:txBody>
          <a:bodyPr vert="horz" lIns="91440" tIns="45720" rIns="91440" bIns="45720" rtlCol="0" anchor="ctr">
            <a:normAutofit/>
          </a:bodyPr>
          <a:lstStyle/>
          <a:p>
            <a:pPr lvl="0"/>
            <a:r>
              <a:rPr lang="en-GB" b="1">
                <a:solidFill>
                  <a:prstClr val="black"/>
                </a:solidFill>
              </a:rPr>
              <a:t>Q1: “Are you an IOH?”</a:t>
            </a:r>
            <a:endParaRPr lang="en-US" b="1" dirty="0">
              <a:solidFill>
                <a:prstClr val="black"/>
              </a:solidFill>
            </a:endParaRPr>
          </a:p>
        </p:txBody>
      </p:sp>
      <p:sp>
        <p:nvSpPr>
          <p:cNvPr id="6" name="Tx1"/>
          <p:cNvSpPr txBox="1"/>
          <p:nvPr/>
        </p:nvSpPr>
        <p:spPr>
          <a:xfrm>
            <a:off x="445325" y="3221150"/>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45325" y="5072810"/>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3221150"/>
            <a:ext cx="219456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7635240" y="3221150"/>
            <a:ext cx="627096" cy="400110"/>
          </a:xfrm>
          <a:prstGeom prst="rect">
            <a:avLst/>
          </a:prstGeom>
          <a:noFill/>
        </p:spPr>
        <p:txBody>
          <a:bodyPr vert="horz" wrap="none" rtlCol="0">
            <a:spAutoFit/>
          </a:bodyPr>
          <a:lstStyle/>
          <a:p>
            <a:pPr algn="ctr"/>
            <a:r>
              <a:rPr lang="en-GB" sz="2000">
                <a:solidFill>
                  <a:srgbClr val="000000"/>
                </a:solidFill>
                <a:latin typeface="Calibri"/>
              </a:rPr>
              <a:t>44%</a:t>
            </a:r>
            <a:endParaRPr lang="en-GB" sz="2000" dirty="0">
              <a:solidFill>
                <a:srgbClr val="000000"/>
              </a:solidFill>
              <a:latin typeface="Calibri"/>
            </a:endParaRPr>
          </a:p>
        </p:txBody>
      </p:sp>
      <p:sp>
        <p:nvSpPr>
          <p:cNvPr id="15" name="Bx2"/>
          <p:cNvSpPr/>
          <p:nvPr/>
        </p:nvSpPr>
        <p:spPr>
          <a:xfrm>
            <a:off x="5303520" y="5072810"/>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8183880" y="5072810"/>
            <a:ext cx="627096" cy="400110"/>
          </a:xfrm>
          <a:prstGeom prst="rect">
            <a:avLst/>
          </a:prstGeom>
          <a:noFill/>
        </p:spPr>
        <p:txBody>
          <a:bodyPr vert="horz" wrap="none" rtlCol="0">
            <a:spAutoFit/>
          </a:bodyPr>
          <a:lstStyle/>
          <a:p>
            <a:pPr algn="ctr"/>
            <a:r>
              <a:rPr lang="en-GB" sz="2000">
                <a:solidFill>
                  <a:srgbClr val="000000"/>
                </a:solidFill>
                <a:latin typeface="Calibri"/>
              </a:rPr>
              <a:t>56%</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243125126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0">
  <p:cSld name="Question  2">
    <p:spTree>
      <p:nvGrpSpPr>
        <p:cNvPr id="1" name=""/>
        <p:cNvGrpSpPr/>
        <p:nvPr/>
      </p:nvGrpSpPr>
      <p:grpSpPr>
        <a:xfrm>
          <a:off x="0" y="0"/>
          <a:ext cx="0" cy="0"/>
          <a:chOff x="0" y="0"/>
          <a:chExt cx="0" cy="0"/>
        </a:xfrm>
      </p:grpSpPr>
      <p:sp>
        <p:nvSpPr>
          <p:cNvPr id="6" name="Rechteck 5"/>
          <p:cNvSpPr/>
          <p:nvPr>
            <p:custDataLst>
              <p:tags r:id="rId2"/>
            </p:custDataLst>
          </p:nvPr>
        </p:nvSpPr>
        <p:spPr>
          <a:xfrm>
            <a:off x="275303" y="2077813"/>
            <a:ext cx="8583562" cy="2031325"/>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1. Licensing and Registration</a:t>
            </a:r>
            <a:r>
              <a:rPr lang="en-US" dirty="0"/>
              <a:t>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a:t>
            </a:r>
            <a:endParaRPr lang="de-DE" dirty="0"/>
          </a:p>
          <a:p>
            <a:pPr lvl="0" fontAlgn="base"/>
            <a:endParaRPr lang="en-US" b="1" dirty="0"/>
          </a:p>
        </p:txBody>
      </p:sp>
      <p:sp>
        <p:nvSpPr>
          <p:cNvPr id="5" name="Subtitle 2"/>
          <p:cNvSpPr>
            <a:spLocks noGrp="1"/>
          </p:cNvSpPr>
          <p:nvPr>
            <p:ph type="subTitle" idx="4294967295"/>
          </p:nvPr>
        </p:nvSpPr>
        <p:spPr>
          <a:xfrm>
            <a:off x="496888" y="4679950"/>
            <a:ext cx="8647112" cy="1752600"/>
          </a:xfrm>
          <a:prstGeom prst="rect">
            <a:avLst/>
          </a:prstGeo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
        <p:nvSpPr>
          <p:cNvPr id="3" name="BtnOuvFer">
            <a:hlinkClick r:id="" action="ppaction://macro?name=PVXStart!ClickBoutonOuvertureFermetureVote"/>
          </p:cNvPr>
          <p:cNvSpPr/>
          <p:nvPr>
            <p:custDataLst>
              <p:tags r:id="rId3"/>
            </p:custDataLst>
          </p:nvPr>
        </p:nvSpPr>
        <p:spPr>
          <a:xfrm>
            <a:off x="8251031" y="0"/>
            <a:ext cx="892969" cy="892969"/>
          </a:xfrm>
          <a:prstGeom prst="rect">
            <a:avLst/>
          </a:prstGeom>
          <a:blipFill>
            <a:blip r:embed="rId5"/>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4"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0</a:t>
            </a:r>
          </a:p>
        </p:txBody>
      </p:sp>
      <p:sp>
        <p:nvSpPr>
          <p:cNvPr id="9" name="Title 8"/>
          <p:cNvSpPr>
            <a:spLocks noGrp="1"/>
          </p:cNvSpPr>
          <p:nvPr>
            <p:ph type="title"/>
          </p:nvPr>
        </p:nvSpPr>
        <p:spPr/>
        <p:txBody>
          <a:bodyPr/>
          <a:lstStyle/>
          <a:p>
            <a:endParaRPr lang="en-GB"/>
          </a:p>
        </p:txBody>
      </p:sp>
    </p:spTree>
    <p:custDataLst>
      <p:tags r:id="rId1"/>
    </p:custDataLst>
    <p:extLst>
      <p:ext uri="{BB962C8B-B14F-4D97-AF65-F5344CB8AC3E}">
        <p14:creationId xmlns:p14="http://schemas.microsoft.com/office/powerpoint/2010/main" val="2999286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
    <p:spTree>
      <p:nvGrpSpPr>
        <p:cNvPr id="1" name=""/>
        <p:cNvGrpSpPr/>
        <p:nvPr/>
      </p:nvGrpSpPr>
      <p:grpSpPr>
        <a:xfrm>
          <a:off x="0" y="0"/>
          <a:ext cx="0" cy="0"/>
          <a:chOff x="0" y="0"/>
          <a:chExt cx="0" cy="0"/>
        </a:xfrm>
      </p:grpSpPr>
      <p:sp>
        <p:nvSpPr>
          <p:cNvPr id="3" name="Title 2"/>
          <p:cNvSpPr>
            <a:spLocks noGrp="1"/>
          </p:cNvSpPr>
          <p:nvPr>
            <p:ph type="title"/>
          </p:nvPr>
        </p:nvSpPr>
        <p:spPr>
          <a:xfrm>
            <a:off x="457200" y="2285603"/>
            <a:ext cx="8229600" cy="1143000"/>
          </a:xfrm>
        </p:spPr>
        <p:txBody>
          <a:bodyPr>
            <a:noAutofit/>
          </a:bodyPr>
          <a:lstStyle/>
          <a:p>
            <a:r>
              <a:rPr lang="en-GB" sz="2400" dirty="0"/>
              <a:t>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a:t>
            </a:r>
            <a:br>
              <a:rPr lang="en-GB" sz="2400" dirty="0"/>
            </a:br>
            <a:endParaRPr lang="en-GB" sz="2400" dirty="0"/>
          </a:p>
        </p:txBody>
      </p:sp>
      <p:sp>
        <p:nvSpPr>
          <p:cNvPr id="4"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5"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57</a:t>
            </a:r>
          </a:p>
        </p:txBody>
      </p:sp>
      <p:sp>
        <p:nvSpPr>
          <p:cNvPr id="6" name="QLib1"/>
          <p:cNvSpPr txBox="1"/>
          <p:nvPr/>
        </p:nvSpPr>
        <p:spPr>
          <a:xfrm>
            <a:off x="457200" y="3965086"/>
            <a:ext cx="975267" cy="461665"/>
          </a:xfrm>
          <a:prstGeom prst="rect">
            <a:avLst/>
          </a:prstGeom>
          <a:noFill/>
        </p:spPr>
        <p:txBody>
          <a:bodyPr vert="horz" wrap="none" rtlCol="0">
            <a:spAutoFit/>
          </a:bodyPr>
          <a:lstStyle/>
          <a:p>
            <a:r>
              <a:rPr lang="en-GB" sz="2400" dirty="0">
                <a:latin typeface="Calibri"/>
              </a:rPr>
              <a:t>1 - Yes</a:t>
            </a:r>
          </a:p>
        </p:txBody>
      </p:sp>
      <p:sp>
        <p:nvSpPr>
          <p:cNvPr id="7" name="QLib2"/>
          <p:cNvSpPr txBox="1"/>
          <p:nvPr/>
        </p:nvSpPr>
        <p:spPr>
          <a:xfrm>
            <a:off x="457200" y="5816746"/>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2679813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285603"/>
            <a:ext cx="8229600" cy="1143000"/>
          </a:xfrm>
        </p:spPr>
        <p:txBody>
          <a:bodyPr vert="horz" lIns="91440" tIns="45720" rIns="91440" bIns="45720" rtlCol="0" anchor="ctr">
            <a:noAutofit/>
          </a:bodyPr>
          <a:lstStyle/>
          <a:p>
            <a:pPr lvl="0"/>
            <a:r>
              <a:rPr lang="en-GB" sz="2400">
                <a:solidFill>
                  <a:prstClr val="black"/>
                </a:solidFill>
              </a:rPr>
              <a:t>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a:t>
            </a:r>
            <a:br>
              <a:rPr lang="en-GB" sz="2400">
                <a:solidFill>
                  <a:prstClr val="black"/>
                </a:solidFill>
              </a:rPr>
            </a:br>
            <a:endParaRPr lang="en-GB" sz="2400" dirty="0">
              <a:solidFill>
                <a:prstClr val="black"/>
              </a:solidFill>
            </a:endParaRPr>
          </a:p>
        </p:txBody>
      </p:sp>
      <p:sp>
        <p:nvSpPr>
          <p:cNvPr id="6" name="Tx1"/>
          <p:cNvSpPr txBox="1"/>
          <p:nvPr/>
        </p:nvSpPr>
        <p:spPr>
          <a:xfrm>
            <a:off x="457200" y="3965086"/>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5816746"/>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3965086"/>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3965086"/>
            <a:ext cx="627096" cy="400110"/>
          </a:xfrm>
          <a:prstGeom prst="rect">
            <a:avLst/>
          </a:prstGeom>
          <a:noFill/>
        </p:spPr>
        <p:txBody>
          <a:bodyPr vert="horz" wrap="none" rtlCol="0">
            <a:spAutoFit/>
          </a:bodyPr>
          <a:lstStyle/>
          <a:p>
            <a:pPr algn="ctr"/>
            <a:r>
              <a:rPr lang="en-GB" sz="2000">
                <a:solidFill>
                  <a:srgbClr val="000000"/>
                </a:solidFill>
                <a:latin typeface="Calibri"/>
              </a:rPr>
              <a:t>84%</a:t>
            </a:r>
            <a:endParaRPr lang="en-GB" sz="2000" dirty="0">
              <a:solidFill>
                <a:srgbClr val="000000"/>
              </a:solidFill>
              <a:latin typeface="Calibri"/>
            </a:endParaRPr>
          </a:p>
        </p:txBody>
      </p:sp>
      <p:sp>
        <p:nvSpPr>
          <p:cNvPr id="15" name="Bx2"/>
          <p:cNvSpPr/>
          <p:nvPr/>
        </p:nvSpPr>
        <p:spPr>
          <a:xfrm>
            <a:off x="5303520" y="5816746"/>
            <a:ext cx="51435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955030" y="5816746"/>
            <a:ext cx="627096" cy="400110"/>
          </a:xfrm>
          <a:prstGeom prst="rect">
            <a:avLst/>
          </a:prstGeom>
          <a:noFill/>
        </p:spPr>
        <p:txBody>
          <a:bodyPr vert="horz" wrap="none" rtlCol="0">
            <a:spAutoFit/>
          </a:bodyPr>
          <a:lstStyle/>
          <a:p>
            <a:pPr algn="ctr"/>
            <a:r>
              <a:rPr lang="en-GB" sz="2000">
                <a:solidFill>
                  <a:srgbClr val="000000"/>
                </a:solidFill>
                <a:latin typeface="Calibri"/>
              </a:rPr>
              <a:t>16%</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29794819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nvSpPr>
        <p:spPr>
          <a:xfrm>
            <a:off x="275303" y="2077813"/>
            <a:ext cx="8583562" cy="2308324"/>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2. Regulation, supervision and discipline </a:t>
            </a:r>
            <a:r>
              <a:rPr lang="en-US" dirty="0"/>
              <a:t>-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custDataLst>
      <p:tags r:id="rId1"/>
    </p:custDataLst>
    <p:extLst>
      <p:ext uri="{BB962C8B-B14F-4D97-AF65-F5344CB8AC3E}">
        <p14:creationId xmlns:p14="http://schemas.microsoft.com/office/powerpoint/2010/main" val="340021999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443263"/>
            <a:ext cx="8229600" cy="1143000"/>
          </a:xfrm>
        </p:spPr>
        <p:txBody>
          <a:bodyPr>
            <a:noAutofit/>
          </a:bodyPr>
          <a:lstStyle/>
          <a:p>
            <a:r>
              <a:rPr lang="en-GB" sz="2000" dirty="0"/>
              <a:t>Minimum Standards as proposed by the IOH Forum:</a:t>
            </a:r>
            <a:br>
              <a:rPr lang="en-GB" sz="2000" dirty="0"/>
            </a:br>
            <a:br>
              <a:rPr lang="en-GB" sz="2000" dirty="0"/>
            </a:br>
            <a:r>
              <a:rPr lang="en-GB" sz="2000" dirty="0"/>
              <a:t>2. Regulation, supervision and discipline -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a:t>
            </a:r>
            <a:br>
              <a:rPr lang="en-GB" sz="2000" dirty="0"/>
            </a:br>
            <a:endParaRPr lang="en-GB" sz="2000" dirty="0"/>
          </a:p>
        </p:txBody>
      </p:sp>
      <p:sp>
        <p:nvSpPr>
          <p:cNvPr id="5"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6"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51</a:t>
            </a:r>
          </a:p>
        </p:txBody>
      </p:sp>
      <p:sp>
        <p:nvSpPr>
          <p:cNvPr id="7" name="QLib1"/>
          <p:cNvSpPr txBox="1"/>
          <p:nvPr/>
        </p:nvSpPr>
        <p:spPr>
          <a:xfrm>
            <a:off x="457200" y="4327704"/>
            <a:ext cx="975267" cy="461665"/>
          </a:xfrm>
          <a:prstGeom prst="rect">
            <a:avLst/>
          </a:prstGeom>
          <a:noFill/>
        </p:spPr>
        <p:txBody>
          <a:bodyPr vert="horz" wrap="none" rtlCol="0">
            <a:spAutoFit/>
          </a:bodyPr>
          <a:lstStyle/>
          <a:p>
            <a:r>
              <a:rPr lang="en-GB" sz="2400" dirty="0">
                <a:latin typeface="Calibri"/>
              </a:rPr>
              <a:t>1 - Yes</a:t>
            </a:r>
          </a:p>
        </p:txBody>
      </p:sp>
      <p:sp>
        <p:nvSpPr>
          <p:cNvPr id="8" name="QLib2"/>
          <p:cNvSpPr txBox="1"/>
          <p:nvPr/>
        </p:nvSpPr>
        <p:spPr>
          <a:xfrm>
            <a:off x="457200" y="6179364"/>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25873857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443263"/>
            <a:ext cx="8229600" cy="1143000"/>
          </a:xfrm>
        </p:spPr>
        <p:txBody>
          <a:bodyPr vert="horz" lIns="91440" tIns="45720" rIns="91440" bIns="45720" rtlCol="0" anchor="ctr">
            <a:noAutofit/>
          </a:bodyPr>
          <a:lstStyle/>
          <a:p>
            <a:pPr lvl="0"/>
            <a:r>
              <a:rPr lang="en-GB" sz="2000">
                <a:solidFill>
                  <a:prstClr val="black"/>
                </a:solidFill>
              </a:rPr>
              <a:t>Minimum Standards as proposed by the IOH Forum:</a:t>
            </a:r>
            <a:br>
              <a:rPr lang="en-GB" sz="2000">
                <a:solidFill>
                  <a:prstClr val="black"/>
                </a:solidFill>
              </a:rPr>
            </a:br>
            <a:br>
              <a:rPr lang="en-GB" sz="2000">
                <a:solidFill>
                  <a:prstClr val="black"/>
                </a:solidFill>
              </a:rPr>
            </a:br>
            <a:r>
              <a:rPr lang="en-GB" sz="2000">
                <a:solidFill>
                  <a:prstClr val="black"/>
                </a:solidFill>
              </a:rPr>
              <a:t>2. Regulation, supervision and discipline -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a:t>
            </a:r>
            <a:br>
              <a:rPr lang="en-GB" sz="2000">
                <a:solidFill>
                  <a:prstClr val="black"/>
                </a:solidFill>
              </a:rPr>
            </a:br>
            <a:endParaRPr lang="en-GB" sz="2000" dirty="0">
              <a:solidFill>
                <a:prstClr val="black"/>
              </a:solidFill>
            </a:endParaRPr>
          </a:p>
        </p:txBody>
      </p:sp>
      <p:sp>
        <p:nvSpPr>
          <p:cNvPr id="6" name="Tx1"/>
          <p:cNvSpPr txBox="1"/>
          <p:nvPr/>
        </p:nvSpPr>
        <p:spPr>
          <a:xfrm>
            <a:off x="457200" y="4327704"/>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6179364"/>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4327704"/>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4327704"/>
            <a:ext cx="627096" cy="400110"/>
          </a:xfrm>
          <a:prstGeom prst="rect">
            <a:avLst/>
          </a:prstGeom>
          <a:noFill/>
        </p:spPr>
        <p:txBody>
          <a:bodyPr vert="horz" wrap="none" rtlCol="0">
            <a:spAutoFit/>
          </a:bodyPr>
          <a:lstStyle/>
          <a:p>
            <a:pPr algn="ctr"/>
            <a:r>
              <a:rPr lang="en-GB" sz="2000">
                <a:solidFill>
                  <a:srgbClr val="000000"/>
                </a:solidFill>
                <a:latin typeface="Calibri"/>
              </a:rPr>
              <a:t>92%</a:t>
            </a:r>
            <a:endParaRPr lang="en-GB" sz="2000" dirty="0">
              <a:solidFill>
                <a:srgbClr val="000000"/>
              </a:solidFill>
              <a:latin typeface="Calibri"/>
            </a:endParaRPr>
          </a:p>
        </p:txBody>
      </p:sp>
      <p:sp>
        <p:nvSpPr>
          <p:cNvPr id="15" name="Bx2"/>
          <p:cNvSpPr/>
          <p:nvPr/>
        </p:nvSpPr>
        <p:spPr>
          <a:xfrm>
            <a:off x="5303520" y="6179364"/>
            <a:ext cx="233464"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674144" y="6179364"/>
            <a:ext cx="497252" cy="400110"/>
          </a:xfrm>
          <a:prstGeom prst="rect">
            <a:avLst/>
          </a:prstGeom>
          <a:noFill/>
        </p:spPr>
        <p:txBody>
          <a:bodyPr vert="horz" wrap="none" rtlCol="0">
            <a:spAutoFit/>
          </a:bodyPr>
          <a:lstStyle/>
          <a:p>
            <a:pPr algn="ctr"/>
            <a:r>
              <a:rPr lang="en-GB" sz="2000">
                <a:solidFill>
                  <a:srgbClr val="000000"/>
                </a:solidFill>
                <a:latin typeface="Calibri"/>
              </a:rPr>
              <a:t>8%</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41303872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nvSpPr>
        <p:spPr>
          <a:xfrm>
            <a:off x="275303" y="2077813"/>
            <a:ext cx="8583562" cy="2308324"/>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3. Qualification and training</a:t>
            </a:r>
            <a:r>
              <a:rPr lang="en-US" dirty="0"/>
              <a:t>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custDataLst>
      <p:tags r:id="rId1"/>
    </p:custDataLst>
    <p:extLst>
      <p:ext uri="{BB962C8B-B14F-4D97-AF65-F5344CB8AC3E}">
        <p14:creationId xmlns:p14="http://schemas.microsoft.com/office/powerpoint/2010/main" val="58091658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979307"/>
            <a:ext cx="8229600" cy="1143000"/>
          </a:xfrm>
        </p:spPr>
        <p:txBody>
          <a:bodyPr>
            <a:noAutofit/>
          </a:bodyPr>
          <a:lstStyle/>
          <a:p>
            <a:r>
              <a:rPr lang="en-GB" sz="2400" dirty="0"/>
              <a:t>Minimum Standards as proposed by the IOH Forum:</a:t>
            </a:r>
            <a:br>
              <a:rPr lang="en-GB" sz="2400" dirty="0"/>
            </a:br>
            <a:br>
              <a:rPr lang="en-GB" sz="2400" dirty="0"/>
            </a:br>
            <a:r>
              <a:rPr lang="en-GB" sz="2400" dirty="0"/>
              <a:t>3. Qualification and training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a:t>
            </a:r>
            <a:br>
              <a:rPr lang="en-GB" sz="2400" dirty="0"/>
            </a:br>
            <a:endParaRPr lang="en-GB" sz="2400" dirty="0"/>
          </a:p>
        </p:txBody>
      </p:sp>
      <p:sp>
        <p:nvSpPr>
          <p:cNvPr id="5"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6"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54</a:t>
            </a:r>
          </a:p>
        </p:txBody>
      </p:sp>
      <p:sp>
        <p:nvSpPr>
          <p:cNvPr id="7" name="QLib1"/>
          <p:cNvSpPr txBox="1"/>
          <p:nvPr/>
        </p:nvSpPr>
        <p:spPr>
          <a:xfrm>
            <a:off x="457200" y="5378933"/>
            <a:ext cx="975267" cy="461665"/>
          </a:xfrm>
          <a:prstGeom prst="rect">
            <a:avLst/>
          </a:prstGeom>
          <a:noFill/>
        </p:spPr>
        <p:txBody>
          <a:bodyPr vert="horz" wrap="none" rtlCol="0">
            <a:spAutoFit/>
          </a:bodyPr>
          <a:lstStyle/>
          <a:p>
            <a:r>
              <a:rPr lang="en-GB" sz="2400" dirty="0">
                <a:latin typeface="Calibri"/>
              </a:rPr>
              <a:t>1 - Yes</a:t>
            </a:r>
          </a:p>
        </p:txBody>
      </p:sp>
      <p:sp>
        <p:nvSpPr>
          <p:cNvPr id="8" name="QLib2"/>
          <p:cNvSpPr txBox="1"/>
          <p:nvPr/>
        </p:nvSpPr>
        <p:spPr>
          <a:xfrm>
            <a:off x="457200" y="6237362"/>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7527739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979307"/>
            <a:ext cx="8229600" cy="1143000"/>
          </a:xfrm>
        </p:spPr>
        <p:txBody>
          <a:bodyPr vert="horz" lIns="91440" tIns="45720" rIns="91440" bIns="45720" rtlCol="0" anchor="ctr">
            <a:noAutofit/>
          </a:bodyPr>
          <a:lstStyle/>
          <a:p>
            <a:pPr lvl="0"/>
            <a:r>
              <a:rPr lang="en-GB" sz="2400">
                <a:solidFill>
                  <a:prstClr val="black"/>
                </a:solidFill>
              </a:rPr>
              <a:t>Minimum Standards as proposed by the IOH Forum:</a:t>
            </a:r>
            <a:br>
              <a:rPr lang="en-GB" sz="2400">
                <a:solidFill>
                  <a:prstClr val="black"/>
                </a:solidFill>
              </a:rPr>
            </a:br>
            <a:br>
              <a:rPr lang="en-GB" sz="2400">
                <a:solidFill>
                  <a:prstClr val="black"/>
                </a:solidFill>
              </a:rPr>
            </a:br>
            <a:r>
              <a:rPr lang="en-GB" sz="2400">
                <a:solidFill>
                  <a:prstClr val="black"/>
                </a:solidFill>
              </a:rPr>
              <a:t>3. Qualification and training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a:t>
            </a:r>
            <a:br>
              <a:rPr lang="en-GB" sz="2400">
                <a:solidFill>
                  <a:prstClr val="black"/>
                </a:solidFill>
              </a:rPr>
            </a:br>
            <a:endParaRPr lang="en-GB" sz="2400" dirty="0">
              <a:solidFill>
                <a:prstClr val="black"/>
              </a:solidFill>
            </a:endParaRPr>
          </a:p>
        </p:txBody>
      </p:sp>
      <p:sp>
        <p:nvSpPr>
          <p:cNvPr id="6" name="Tx1"/>
          <p:cNvSpPr txBox="1"/>
          <p:nvPr/>
        </p:nvSpPr>
        <p:spPr>
          <a:xfrm>
            <a:off x="457200" y="5378933"/>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6237362"/>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5378933"/>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5378933"/>
            <a:ext cx="627096" cy="400110"/>
          </a:xfrm>
          <a:prstGeom prst="rect">
            <a:avLst/>
          </a:prstGeom>
          <a:noFill/>
        </p:spPr>
        <p:txBody>
          <a:bodyPr vert="horz" wrap="none" rtlCol="0">
            <a:spAutoFit/>
          </a:bodyPr>
          <a:lstStyle/>
          <a:p>
            <a:pPr algn="ctr"/>
            <a:r>
              <a:rPr lang="en-GB" sz="2000">
                <a:solidFill>
                  <a:srgbClr val="000000"/>
                </a:solidFill>
                <a:latin typeface="Calibri"/>
              </a:rPr>
              <a:t>91%</a:t>
            </a:r>
            <a:endParaRPr lang="en-GB" sz="2000" dirty="0">
              <a:solidFill>
                <a:srgbClr val="000000"/>
              </a:solidFill>
              <a:latin typeface="Calibri"/>
            </a:endParaRPr>
          </a:p>
        </p:txBody>
      </p:sp>
      <p:sp>
        <p:nvSpPr>
          <p:cNvPr id="15" name="Bx2"/>
          <p:cNvSpPr/>
          <p:nvPr/>
        </p:nvSpPr>
        <p:spPr>
          <a:xfrm>
            <a:off x="5303520" y="6237362"/>
            <a:ext cx="279918"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720598" y="6237362"/>
            <a:ext cx="497252" cy="400110"/>
          </a:xfrm>
          <a:prstGeom prst="rect">
            <a:avLst/>
          </a:prstGeom>
          <a:noFill/>
        </p:spPr>
        <p:txBody>
          <a:bodyPr vert="horz" wrap="none" rtlCol="0">
            <a:spAutoFit/>
          </a:bodyPr>
          <a:lstStyle/>
          <a:p>
            <a:pPr algn="ctr"/>
            <a:r>
              <a:rPr lang="en-GB" sz="2000">
                <a:solidFill>
                  <a:srgbClr val="000000"/>
                </a:solidFill>
                <a:latin typeface="Calibri"/>
              </a:rPr>
              <a:t>9%</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423025238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custDataLst>
              <p:tags r:id="rId2"/>
            </p:custDataLst>
          </p:nvPr>
        </p:nvSpPr>
        <p:spPr>
          <a:xfrm>
            <a:off x="275303" y="2077813"/>
            <a:ext cx="8583562" cy="2308324"/>
          </a:xfrm>
          <a:prstGeom prst="rect">
            <a:avLst/>
          </a:prstGeom>
        </p:spPr>
        <p:txBody>
          <a:bodyPr wrap="square">
            <a:spAutoFit/>
          </a:bodyPr>
          <a:lstStyle/>
          <a:p>
            <a:r>
              <a:rPr lang="en-US" b="1" dirty="0">
                <a:solidFill>
                  <a:schemeClr val="tx2"/>
                </a:solidFill>
              </a:rPr>
              <a:t>Minimum Standards as proposed by the IOH Forum:</a:t>
            </a:r>
          </a:p>
          <a:p>
            <a:pPr lvl="0" fontAlgn="base"/>
            <a:endParaRPr lang="en-US" b="1" dirty="0"/>
          </a:p>
          <a:p>
            <a:pPr lvl="0" fontAlgn="base"/>
            <a:r>
              <a:rPr lang="en-US" b="1" dirty="0"/>
              <a:t>4. Appointment system</a:t>
            </a:r>
            <a:r>
              <a:rPr lang="en-US" dirty="0"/>
              <a:t>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a:t>
            </a:r>
            <a:endParaRPr lang="de-DE" dirty="0"/>
          </a:p>
        </p:txBody>
      </p:sp>
      <p:sp>
        <p:nvSpPr>
          <p:cNvPr id="2" name="Title 1"/>
          <p:cNvSpPr>
            <a:spLocks noGrp="1"/>
          </p:cNvSpPr>
          <p:nvPr>
            <p:ph type="title"/>
          </p:nvPr>
        </p:nvSpPr>
        <p:spPr/>
        <p:txBody>
          <a:bodyPr/>
          <a:lstStyle/>
          <a:p>
            <a:r>
              <a:rPr lang="en-GB"/>
              <a:t>Question  6</a:t>
            </a:r>
          </a:p>
        </p:txBody>
      </p:sp>
      <p:sp>
        <p:nvSpPr>
          <p:cNvPr id="5" name="Subtitle 2"/>
          <p:cNvSpPr>
            <a:spLocks noGrp="1"/>
          </p:cNvSpPr>
          <p:nvPr>
            <p:ph type="subTitle" idx="4294967295"/>
          </p:nvPr>
        </p:nvSpPr>
        <p:spPr>
          <a:xfrm>
            <a:off x="496888" y="4679950"/>
            <a:ext cx="8647112" cy="1752600"/>
          </a:xfrm>
          <a:prstGeom prst="rect">
            <a:avLst/>
          </a:prstGeo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
        <p:nvSpPr>
          <p:cNvPr id="3" name="BtnOuvFer">
            <a:hlinkClick r:id="" action="ppaction://macro?name=PVXStart!ClickBoutonOuvertureFermetureVote"/>
          </p:cNvPr>
          <p:cNvSpPr/>
          <p:nvPr>
            <p:custDataLst>
              <p:tags r:id="rId3"/>
            </p:custDataLst>
          </p:nvPr>
        </p:nvSpPr>
        <p:spPr>
          <a:xfrm>
            <a:off x="8251031" y="0"/>
            <a:ext cx="892969" cy="892969"/>
          </a:xfrm>
          <a:prstGeom prst="rect">
            <a:avLst/>
          </a:prstGeom>
          <a:blipFill>
            <a:blip r:embed="rId5"/>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4"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0</a:t>
            </a:r>
          </a:p>
        </p:txBody>
      </p:sp>
    </p:spTree>
    <p:custDataLst>
      <p:tags r:id="rId1"/>
    </p:custDataLst>
    <p:extLst>
      <p:ext uri="{BB962C8B-B14F-4D97-AF65-F5344CB8AC3E}">
        <p14:creationId xmlns:p14="http://schemas.microsoft.com/office/powerpoint/2010/main" val="14877274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36483" y="2963541"/>
            <a:ext cx="8623737" cy="1143000"/>
          </a:xfrm>
        </p:spPr>
        <p:txBody>
          <a:bodyPr>
            <a:noAutofit/>
          </a:bodyPr>
          <a:lstStyle/>
          <a:p>
            <a:r>
              <a:rPr lang="en-GB" sz="2400" dirty="0"/>
              <a:t>Minimum Standards as proposed by the IOH Forum:</a:t>
            </a:r>
            <a:br>
              <a:rPr lang="en-GB" sz="2400" dirty="0"/>
            </a:br>
            <a:br>
              <a:rPr lang="en-GB" sz="2400" dirty="0"/>
            </a:br>
            <a:r>
              <a:rPr lang="en-GB" sz="2400" dirty="0"/>
              <a:t>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a:t>
            </a:r>
            <a:br>
              <a:rPr lang="en-GB" sz="2400" dirty="0"/>
            </a:br>
            <a:endParaRPr lang="en-GB" sz="2400" dirty="0"/>
          </a:p>
        </p:txBody>
      </p:sp>
      <p:sp>
        <p:nvSpPr>
          <p:cNvPr id="4"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5"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44</a:t>
            </a:r>
          </a:p>
        </p:txBody>
      </p:sp>
      <p:sp>
        <p:nvSpPr>
          <p:cNvPr id="6" name="QLib1"/>
          <p:cNvSpPr txBox="1"/>
          <p:nvPr/>
        </p:nvSpPr>
        <p:spPr>
          <a:xfrm>
            <a:off x="457200" y="5399792"/>
            <a:ext cx="975267" cy="461665"/>
          </a:xfrm>
          <a:prstGeom prst="rect">
            <a:avLst/>
          </a:prstGeom>
          <a:noFill/>
        </p:spPr>
        <p:txBody>
          <a:bodyPr vert="horz" wrap="none" rtlCol="0">
            <a:spAutoFit/>
          </a:bodyPr>
          <a:lstStyle/>
          <a:p>
            <a:r>
              <a:rPr lang="en-GB" sz="2400" dirty="0">
                <a:latin typeface="Calibri"/>
              </a:rPr>
              <a:t>1 - Yes</a:t>
            </a:r>
          </a:p>
        </p:txBody>
      </p:sp>
      <p:sp>
        <p:nvSpPr>
          <p:cNvPr id="7" name="QLib2"/>
          <p:cNvSpPr txBox="1"/>
          <p:nvPr/>
        </p:nvSpPr>
        <p:spPr>
          <a:xfrm>
            <a:off x="457200" y="6210896"/>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40094875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236483" y="2963541"/>
            <a:ext cx="8623737" cy="1143000"/>
          </a:xfrm>
        </p:spPr>
        <p:txBody>
          <a:bodyPr vert="horz" lIns="91440" tIns="45720" rIns="91440" bIns="45720" rtlCol="0" anchor="ctr">
            <a:noAutofit/>
          </a:bodyPr>
          <a:lstStyle/>
          <a:p>
            <a:pPr lvl="0"/>
            <a:r>
              <a:rPr lang="en-GB" sz="2400">
                <a:solidFill>
                  <a:prstClr val="black"/>
                </a:solidFill>
              </a:rPr>
              <a:t>Minimum Standards as proposed by the IOH Forum:</a:t>
            </a:r>
            <a:br>
              <a:rPr lang="en-GB" sz="2400">
                <a:solidFill>
                  <a:prstClr val="black"/>
                </a:solidFill>
              </a:rPr>
            </a:br>
            <a:br>
              <a:rPr lang="en-GB" sz="2400">
                <a:solidFill>
                  <a:prstClr val="black"/>
                </a:solidFill>
              </a:rPr>
            </a:br>
            <a:r>
              <a:rPr lang="en-GB" sz="2400">
                <a:solidFill>
                  <a:prstClr val="black"/>
                </a:solidFill>
              </a:rPr>
              <a:t>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a:t>
            </a:r>
            <a:br>
              <a:rPr lang="en-GB" sz="2400">
                <a:solidFill>
                  <a:prstClr val="black"/>
                </a:solidFill>
              </a:rPr>
            </a:br>
            <a:endParaRPr lang="en-GB" sz="2400" dirty="0">
              <a:solidFill>
                <a:prstClr val="black"/>
              </a:solidFill>
            </a:endParaRPr>
          </a:p>
        </p:txBody>
      </p:sp>
      <p:sp>
        <p:nvSpPr>
          <p:cNvPr id="6" name="Tx1"/>
          <p:cNvSpPr txBox="1"/>
          <p:nvPr/>
        </p:nvSpPr>
        <p:spPr>
          <a:xfrm>
            <a:off x="457200" y="5399792"/>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6210896"/>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5399792"/>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5399792"/>
            <a:ext cx="627096" cy="400110"/>
          </a:xfrm>
          <a:prstGeom prst="rect">
            <a:avLst/>
          </a:prstGeom>
          <a:noFill/>
        </p:spPr>
        <p:txBody>
          <a:bodyPr vert="horz" wrap="none" rtlCol="0">
            <a:spAutoFit/>
          </a:bodyPr>
          <a:lstStyle/>
          <a:p>
            <a:pPr algn="ctr"/>
            <a:r>
              <a:rPr lang="en-GB" sz="2000">
                <a:solidFill>
                  <a:srgbClr val="000000"/>
                </a:solidFill>
                <a:latin typeface="Calibri"/>
              </a:rPr>
              <a:t>95%</a:t>
            </a:r>
            <a:endParaRPr lang="en-GB" sz="2000" dirty="0">
              <a:solidFill>
                <a:srgbClr val="000000"/>
              </a:solidFill>
              <a:latin typeface="Calibri"/>
            </a:endParaRPr>
          </a:p>
        </p:txBody>
      </p:sp>
      <p:sp>
        <p:nvSpPr>
          <p:cNvPr id="15" name="Bx2"/>
          <p:cNvSpPr/>
          <p:nvPr/>
        </p:nvSpPr>
        <p:spPr>
          <a:xfrm>
            <a:off x="5303520" y="6210896"/>
            <a:ext cx="130629"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571309" y="6210896"/>
            <a:ext cx="497252" cy="400110"/>
          </a:xfrm>
          <a:prstGeom prst="rect">
            <a:avLst/>
          </a:prstGeom>
          <a:noFill/>
        </p:spPr>
        <p:txBody>
          <a:bodyPr vert="horz" wrap="none" rtlCol="0">
            <a:spAutoFit/>
          </a:bodyPr>
          <a:lstStyle/>
          <a:p>
            <a:pPr algn="ctr"/>
            <a:r>
              <a:rPr lang="en-GB" sz="2000">
                <a:solidFill>
                  <a:srgbClr val="000000"/>
                </a:solidFill>
                <a:latin typeface="Calibri"/>
              </a:rPr>
              <a:t>5%</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7813113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nvSpPr>
        <p:spPr>
          <a:xfrm>
            <a:off x="275303" y="2077813"/>
            <a:ext cx="8583562" cy="1200329"/>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5. Work standards and ethics</a:t>
            </a:r>
            <a:r>
              <a:rPr lang="en-US" dirty="0"/>
              <a:t> - the work of IOHs should be guided by a set of specific work standards and ethics for the profession.</a:t>
            </a:r>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custDataLst>
      <p:tags r:id="rId1"/>
    </p:custDataLst>
    <p:extLst>
      <p:ext uri="{BB962C8B-B14F-4D97-AF65-F5344CB8AC3E}">
        <p14:creationId xmlns:p14="http://schemas.microsoft.com/office/powerpoint/2010/main" val="143745222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758583"/>
            <a:ext cx="8229600" cy="1143000"/>
          </a:xfrm>
        </p:spPr>
        <p:txBody>
          <a:bodyPr vert="horz" lIns="91440" tIns="45720" rIns="91440" bIns="45720" rtlCol="0" anchor="ctr">
            <a:noAutofit/>
          </a:bodyPr>
          <a:lstStyle/>
          <a:p>
            <a:pPr lvl="0"/>
            <a:r>
              <a:rPr lang="en-GB" sz="3200">
                <a:solidFill>
                  <a:prstClr val="black"/>
                </a:solidFill>
              </a:rPr>
              <a:t>Minimum Standards as proposed by the IOH Forum:</a:t>
            </a:r>
            <a:br>
              <a:rPr lang="en-GB" sz="3200">
                <a:solidFill>
                  <a:prstClr val="black"/>
                </a:solidFill>
              </a:rPr>
            </a:br>
            <a:br>
              <a:rPr lang="en-GB" sz="3200">
                <a:solidFill>
                  <a:prstClr val="black"/>
                </a:solidFill>
              </a:rPr>
            </a:br>
            <a:r>
              <a:rPr lang="en-GB" sz="3200">
                <a:solidFill>
                  <a:prstClr val="black"/>
                </a:solidFill>
              </a:rPr>
              <a:t>5. Work standards and ethics - the work of IOHs should be guided by a set of specific work standards and ethics for the profession.</a:t>
            </a:r>
            <a:br>
              <a:rPr lang="en-GB" sz="3200">
                <a:solidFill>
                  <a:prstClr val="black"/>
                </a:solidFill>
              </a:rPr>
            </a:br>
            <a:endParaRPr lang="en-GB" sz="3200" dirty="0">
              <a:solidFill>
                <a:prstClr val="black"/>
              </a:solidFill>
            </a:endParaRPr>
          </a:p>
        </p:txBody>
      </p:sp>
      <p:sp>
        <p:nvSpPr>
          <p:cNvPr id="5"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6"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52</a:t>
            </a:r>
          </a:p>
        </p:txBody>
      </p:sp>
      <p:sp>
        <p:nvSpPr>
          <p:cNvPr id="7" name="QLib1"/>
          <p:cNvSpPr txBox="1"/>
          <p:nvPr/>
        </p:nvSpPr>
        <p:spPr>
          <a:xfrm>
            <a:off x="457200" y="5068706"/>
            <a:ext cx="975267" cy="461665"/>
          </a:xfrm>
          <a:prstGeom prst="rect">
            <a:avLst/>
          </a:prstGeom>
          <a:noFill/>
        </p:spPr>
        <p:txBody>
          <a:bodyPr vert="horz" wrap="none" rtlCol="0">
            <a:spAutoFit/>
          </a:bodyPr>
          <a:lstStyle/>
          <a:p>
            <a:r>
              <a:rPr lang="en-GB" sz="2400" dirty="0">
                <a:latin typeface="Calibri"/>
              </a:rPr>
              <a:t>1 - Yes</a:t>
            </a:r>
          </a:p>
        </p:txBody>
      </p:sp>
      <p:sp>
        <p:nvSpPr>
          <p:cNvPr id="8" name="QLib2"/>
          <p:cNvSpPr txBox="1"/>
          <p:nvPr/>
        </p:nvSpPr>
        <p:spPr>
          <a:xfrm>
            <a:off x="457200" y="6069002"/>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36778634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758583"/>
            <a:ext cx="8229600" cy="1143000"/>
          </a:xfrm>
        </p:spPr>
        <p:txBody>
          <a:bodyPr vert="horz" lIns="91440" tIns="45720" rIns="91440" bIns="45720" rtlCol="0" anchor="ctr">
            <a:noAutofit/>
          </a:bodyPr>
          <a:lstStyle/>
          <a:p>
            <a:pPr lvl="0"/>
            <a:r>
              <a:rPr lang="en-GB" sz="3200">
                <a:solidFill>
                  <a:prstClr val="black"/>
                </a:solidFill>
              </a:rPr>
              <a:t>Minimum Standards as proposed by the IOH Forum:</a:t>
            </a:r>
            <a:br>
              <a:rPr lang="en-GB" sz="3200">
                <a:solidFill>
                  <a:prstClr val="black"/>
                </a:solidFill>
              </a:rPr>
            </a:br>
            <a:br>
              <a:rPr lang="en-GB" sz="3200">
                <a:solidFill>
                  <a:prstClr val="black"/>
                </a:solidFill>
              </a:rPr>
            </a:br>
            <a:r>
              <a:rPr lang="en-GB" sz="3200">
                <a:solidFill>
                  <a:prstClr val="black"/>
                </a:solidFill>
              </a:rPr>
              <a:t>5. Work standards and ethics - the work of IOHs should be guided by a set of specific work standards and ethics for the profession.</a:t>
            </a:r>
            <a:br>
              <a:rPr lang="en-GB" sz="3200">
                <a:solidFill>
                  <a:prstClr val="black"/>
                </a:solidFill>
              </a:rPr>
            </a:br>
            <a:endParaRPr lang="en-GB" sz="3200" dirty="0">
              <a:solidFill>
                <a:prstClr val="black"/>
              </a:solidFill>
            </a:endParaRPr>
          </a:p>
        </p:txBody>
      </p:sp>
      <p:sp>
        <p:nvSpPr>
          <p:cNvPr id="6" name="Tx1"/>
          <p:cNvSpPr txBox="1"/>
          <p:nvPr/>
        </p:nvSpPr>
        <p:spPr>
          <a:xfrm>
            <a:off x="457200" y="5068706"/>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6069002"/>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5068706"/>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5068706"/>
            <a:ext cx="627096" cy="400110"/>
          </a:xfrm>
          <a:prstGeom prst="rect">
            <a:avLst/>
          </a:prstGeom>
          <a:noFill/>
        </p:spPr>
        <p:txBody>
          <a:bodyPr vert="horz" wrap="none" rtlCol="0">
            <a:spAutoFit/>
          </a:bodyPr>
          <a:lstStyle/>
          <a:p>
            <a:pPr algn="ctr"/>
            <a:r>
              <a:rPr lang="en-GB" sz="2000">
                <a:solidFill>
                  <a:srgbClr val="000000"/>
                </a:solidFill>
                <a:latin typeface="Calibri"/>
              </a:rPr>
              <a:t>90%</a:t>
            </a:r>
            <a:endParaRPr lang="en-GB" sz="2000" dirty="0">
              <a:solidFill>
                <a:srgbClr val="000000"/>
              </a:solidFill>
              <a:latin typeface="Calibri"/>
            </a:endParaRPr>
          </a:p>
        </p:txBody>
      </p:sp>
      <p:sp>
        <p:nvSpPr>
          <p:cNvPr id="15" name="Bx2"/>
          <p:cNvSpPr/>
          <p:nvPr/>
        </p:nvSpPr>
        <p:spPr>
          <a:xfrm>
            <a:off x="5303520" y="6069002"/>
            <a:ext cx="29183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732510" y="6069002"/>
            <a:ext cx="627096" cy="400110"/>
          </a:xfrm>
          <a:prstGeom prst="rect">
            <a:avLst/>
          </a:prstGeom>
          <a:noFill/>
        </p:spPr>
        <p:txBody>
          <a:bodyPr vert="horz" wrap="none" rtlCol="0">
            <a:spAutoFit/>
          </a:bodyPr>
          <a:lstStyle/>
          <a:p>
            <a:pPr algn="ctr"/>
            <a:r>
              <a:rPr lang="en-GB" sz="2000">
                <a:solidFill>
                  <a:srgbClr val="000000"/>
                </a:solidFill>
                <a:latin typeface="Calibri"/>
              </a:rPr>
              <a:t>10%</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323502682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nvSpPr>
        <p:spPr>
          <a:xfrm>
            <a:off x="275303" y="2077813"/>
            <a:ext cx="8583562" cy="2031325"/>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6. Legal powers and duties</a:t>
            </a:r>
            <a:r>
              <a:rPr lang="en-US" dirty="0"/>
              <a:t>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custDataLst>
      <p:tags r:id="rId1"/>
    </p:custDataLst>
    <p:extLst>
      <p:ext uri="{BB962C8B-B14F-4D97-AF65-F5344CB8AC3E}">
        <p14:creationId xmlns:p14="http://schemas.microsoft.com/office/powerpoint/2010/main" val="3836599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3058137"/>
            <a:ext cx="8229600" cy="1143000"/>
          </a:xfrm>
        </p:spPr>
        <p:txBody>
          <a:bodyPr>
            <a:noAutofit/>
          </a:bodyPr>
          <a:lstStyle/>
          <a:p>
            <a:r>
              <a:rPr lang="en-GB" sz="2400" dirty="0"/>
              <a:t>Minimum Standards as proposed by the IOH Forum:</a:t>
            </a:r>
            <a:br>
              <a:rPr lang="en-GB" sz="2400" dirty="0"/>
            </a:br>
            <a:br>
              <a:rPr lang="en-GB" sz="2400" dirty="0"/>
            </a:br>
            <a:r>
              <a:rPr lang="en-GB" sz="2400" dirty="0"/>
              <a:t>6. Legal powers and duties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a:t>
            </a:r>
            <a:br>
              <a:rPr lang="en-GB" sz="2400" dirty="0"/>
            </a:br>
            <a:endParaRPr lang="en-GB" sz="2400" dirty="0"/>
          </a:p>
        </p:txBody>
      </p:sp>
      <p:sp>
        <p:nvSpPr>
          <p:cNvPr id="5"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6"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41</a:t>
            </a:r>
          </a:p>
        </p:txBody>
      </p:sp>
      <p:sp>
        <p:nvSpPr>
          <p:cNvPr id="7" name="QLib1"/>
          <p:cNvSpPr txBox="1"/>
          <p:nvPr/>
        </p:nvSpPr>
        <p:spPr>
          <a:xfrm>
            <a:off x="457200" y="5399792"/>
            <a:ext cx="975267" cy="461665"/>
          </a:xfrm>
          <a:prstGeom prst="rect">
            <a:avLst/>
          </a:prstGeom>
          <a:noFill/>
        </p:spPr>
        <p:txBody>
          <a:bodyPr vert="horz" wrap="none" rtlCol="0">
            <a:spAutoFit/>
          </a:bodyPr>
          <a:lstStyle/>
          <a:p>
            <a:r>
              <a:rPr lang="en-GB" sz="2400" dirty="0">
                <a:latin typeface="Calibri"/>
              </a:rPr>
              <a:t>1 - Yes</a:t>
            </a:r>
          </a:p>
        </p:txBody>
      </p:sp>
      <p:sp>
        <p:nvSpPr>
          <p:cNvPr id="8" name="QLib2"/>
          <p:cNvSpPr txBox="1"/>
          <p:nvPr/>
        </p:nvSpPr>
        <p:spPr>
          <a:xfrm>
            <a:off x="457200" y="6163598"/>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7804605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3058137"/>
            <a:ext cx="8229600" cy="1143000"/>
          </a:xfrm>
        </p:spPr>
        <p:txBody>
          <a:bodyPr vert="horz" lIns="91440" tIns="45720" rIns="91440" bIns="45720" rtlCol="0" anchor="ctr">
            <a:noAutofit/>
          </a:bodyPr>
          <a:lstStyle/>
          <a:p>
            <a:pPr lvl="0"/>
            <a:r>
              <a:rPr lang="en-GB" sz="2400">
                <a:solidFill>
                  <a:prstClr val="black"/>
                </a:solidFill>
              </a:rPr>
              <a:t>Minimum Standards as proposed by the IOH Forum:</a:t>
            </a:r>
            <a:br>
              <a:rPr lang="en-GB" sz="2400">
                <a:solidFill>
                  <a:prstClr val="black"/>
                </a:solidFill>
              </a:rPr>
            </a:br>
            <a:br>
              <a:rPr lang="en-GB" sz="2400">
                <a:solidFill>
                  <a:prstClr val="black"/>
                </a:solidFill>
              </a:rPr>
            </a:br>
            <a:r>
              <a:rPr lang="en-GB" sz="2400">
                <a:solidFill>
                  <a:prstClr val="black"/>
                </a:solidFill>
              </a:rPr>
              <a:t>6. Legal powers and duties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a:t>
            </a:r>
            <a:br>
              <a:rPr lang="en-GB" sz="2400">
                <a:solidFill>
                  <a:prstClr val="black"/>
                </a:solidFill>
              </a:rPr>
            </a:br>
            <a:endParaRPr lang="en-GB" sz="2400" dirty="0">
              <a:solidFill>
                <a:prstClr val="black"/>
              </a:solidFill>
            </a:endParaRPr>
          </a:p>
        </p:txBody>
      </p:sp>
      <p:sp>
        <p:nvSpPr>
          <p:cNvPr id="6" name="Tx1"/>
          <p:cNvSpPr txBox="1"/>
          <p:nvPr/>
        </p:nvSpPr>
        <p:spPr>
          <a:xfrm>
            <a:off x="457200" y="5399792"/>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6163598"/>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5399792"/>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5399792"/>
            <a:ext cx="627096" cy="400110"/>
          </a:xfrm>
          <a:prstGeom prst="rect">
            <a:avLst/>
          </a:prstGeom>
          <a:noFill/>
        </p:spPr>
        <p:txBody>
          <a:bodyPr vert="horz" wrap="none" rtlCol="0">
            <a:spAutoFit/>
          </a:bodyPr>
          <a:lstStyle/>
          <a:p>
            <a:pPr algn="ctr"/>
            <a:r>
              <a:rPr lang="en-GB" sz="2000">
                <a:solidFill>
                  <a:srgbClr val="000000"/>
                </a:solidFill>
                <a:latin typeface="Calibri"/>
              </a:rPr>
              <a:t>98%</a:t>
            </a:r>
            <a:endParaRPr lang="en-GB" sz="2000" dirty="0">
              <a:solidFill>
                <a:srgbClr val="000000"/>
              </a:solidFill>
              <a:latin typeface="Calibri"/>
            </a:endParaRPr>
          </a:p>
        </p:txBody>
      </p:sp>
      <p:sp>
        <p:nvSpPr>
          <p:cNvPr id="15" name="Bx2"/>
          <p:cNvSpPr/>
          <p:nvPr/>
        </p:nvSpPr>
        <p:spPr>
          <a:xfrm>
            <a:off x="5303520" y="6163598"/>
            <a:ext cx="6858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509260" y="6163598"/>
            <a:ext cx="497252" cy="400110"/>
          </a:xfrm>
          <a:prstGeom prst="rect">
            <a:avLst/>
          </a:prstGeom>
          <a:noFill/>
        </p:spPr>
        <p:txBody>
          <a:bodyPr vert="horz" wrap="none" rtlCol="0">
            <a:spAutoFit/>
          </a:bodyPr>
          <a:lstStyle/>
          <a:p>
            <a:pPr algn="ctr"/>
            <a:r>
              <a:rPr lang="en-GB" sz="2000">
                <a:solidFill>
                  <a:srgbClr val="000000"/>
                </a:solidFill>
                <a:latin typeface="Calibri"/>
              </a:rPr>
              <a:t>2%</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5784370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nvSpPr>
        <p:spPr>
          <a:xfrm>
            <a:off x="275303" y="2077813"/>
            <a:ext cx="8583562" cy="1477328"/>
          </a:xfrm>
          <a:prstGeom prst="rect">
            <a:avLst/>
          </a:prstGeom>
        </p:spPr>
        <p:txBody>
          <a:bodyPr wrap="square">
            <a:spAutoFit/>
          </a:bodyPr>
          <a:lstStyle/>
          <a:p>
            <a:r>
              <a:rPr lang="en-US" b="1" dirty="0">
                <a:solidFill>
                  <a:schemeClr val="tx2"/>
                </a:solidFill>
              </a:rPr>
              <a:t>Minimum Standards as proposed by the IOH Forum:</a:t>
            </a:r>
          </a:p>
          <a:p>
            <a:endParaRPr lang="de-DE" dirty="0"/>
          </a:p>
          <a:p>
            <a:pPr lvl="0" fontAlgn="base"/>
            <a:r>
              <a:rPr lang="en-US" b="1" dirty="0"/>
              <a:t>7. Transparency</a:t>
            </a:r>
            <a:r>
              <a:rPr lang="en-US" dirty="0"/>
              <a:t> – Member States should take care, that IOHs are subject to a duty to keep all parties to the proceedings regularly informed of the progress of the insolvency case.</a:t>
            </a:r>
            <a:endParaRPr lang="de-DE" dirty="0"/>
          </a:p>
          <a:p>
            <a:endParaRPr lang="en-US" b="1"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custDataLst>
      <p:tags r:id="rId1"/>
    </p:custDataLst>
    <p:extLst>
      <p:ext uri="{BB962C8B-B14F-4D97-AF65-F5344CB8AC3E}">
        <p14:creationId xmlns:p14="http://schemas.microsoft.com/office/powerpoint/2010/main" val="5933809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632455"/>
            <a:ext cx="8229600" cy="1143000"/>
          </a:xfrm>
        </p:spPr>
        <p:txBody>
          <a:bodyPr vert="horz" lIns="91440" tIns="45720" rIns="91440" bIns="45720" rtlCol="0" anchor="ctr">
            <a:noAutofit/>
          </a:bodyPr>
          <a:lstStyle/>
          <a:p>
            <a:pPr lvl="0"/>
            <a:r>
              <a:rPr lang="en-GB" sz="2800">
                <a:solidFill>
                  <a:prstClr val="black"/>
                </a:solidFill>
              </a:rPr>
              <a:t>Minimum Standards as proposed by the IOH Forum:</a:t>
            </a:r>
            <a:br>
              <a:rPr lang="en-GB" sz="2800">
                <a:solidFill>
                  <a:prstClr val="black"/>
                </a:solidFill>
              </a:rPr>
            </a:br>
            <a:br>
              <a:rPr lang="en-GB" sz="2800">
                <a:solidFill>
                  <a:prstClr val="black"/>
                </a:solidFill>
              </a:rPr>
            </a:br>
            <a:r>
              <a:rPr lang="en-GB" sz="2800">
                <a:solidFill>
                  <a:prstClr val="black"/>
                </a:solidFill>
              </a:rPr>
              <a:t>7. Transparency – Member States should take care, that IOHs are subject to a duty to keep all parties to the proceedings regularly informed of the progress of the insolvency case.</a:t>
            </a:r>
            <a:endParaRPr lang="en-GB" sz="2800" dirty="0">
              <a:solidFill>
                <a:prstClr val="black"/>
              </a:solidFill>
            </a:endParaRPr>
          </a:p>
        </p:txBody>
      </p:sp>
      <p:sp>
        <p:nvSpPr>
          <p:cNvPr id="5"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6"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44</a:t>
            </a:r>
          </a:p>
        </p:txBody>
      </p:sp>
      <p:sp>
        <p:nvSpPr>
          <p:cNvPr id="7" name="QLib1"/>
          <p:cNvSpPr txBox="1"/>
          <p:nvPr/>
        </p:nvSpPr>
        <p:spPr>
          <a:xfrm>
            <a:off x="457200" y="4895280"/>
            <a:ext cx="975267" cy="461665"/>
          </a:xfrm>
          <a:prstGeom prst="rect">
            <a:avLst/>
          </a:prstGeom>
          <a:noFill/>
        </p:spPr>
        <p:txBody>
          <a:bodyPr vert="horz" wrap="none" rtlCol="0">
            <a:spAutoFit/>
          </a:bodyPr>
          <a:lstStyle/>
          <a:p>
            <a:r>
              <a:rPr lang="en-GB" sz="2400" dirty="0">
                <a:latin typeface="Calibri"/>
              </a:rPr>
              <a:t>1 - Yes</a:t>
            </a:r>
          </a:p>
        </p:txBody>
      </p:sp>
      <p:sp>
        <p:nvSpPr>
          <p:cNvPr id="8" name="QLib2"/>
          <p:cNvSpPr txBox="1"/>
          <p:nvPr/>
        </p:nvSpPr>
        <p:spPr>
          <a:xfrm>
            <a:off x="457200" y="5848278"/>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94893152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632455"/>
            <a:ext cx="8229600" cy="1143000"/>
          </a:xfrm>
        </p:spPr>
        <p:txBody>
          <a:bodyPr vert="horz" lIns="91440" tIns="45720" rIns="91440" bIns="45720" rtlCol="0" anchor="ctr">
            <a:noAutofit/>
          </a:bodyPr>
          <a:lstStyle/>
          <a:p>
            <a:pPr lvl="0"/>
            <a:r>
              <a:rPr lang="en-GB" sz="2800">
                <a:solidFill>
                  <a:prstClr val="black"/>
                </a:solidFill>
              </a:rPr>
              <a:t>Minimum Standards as proposed by the IOH Forum:</a:t>
            </a:r>
            <a:br>
              <a:rPr lang="en-GB" sz="2800">
                <a:solidFill>
                  <a:prstClr val="black"/>
                </a:solidFill>
              </a:rPr>
            </a:br>
            <a:br>
              <a:rPr lang="en-GB" sz="2800">
                <a:solidFill>
                  <a:prstClr val="black"/>
                </a:solidFill>
              </a:rPr>
            </a:br>
            <a:r>
              <a:rPr lang="en-GB" sz="2800">
                <a:solidFill>
                  <a:prstClr val="black"/>
                </a:solidFill>
              </a:rPr>
              <a:t>7. Transparency – Member States should take care, that IOHs are subject to a duty to keep all parties to the proceedings regularly informed of the progress of the insolvency case.</a:t>
            </a:r>
            <a:endParaRPr lang="en-GB" sz="2800" dirty="0">
              <a:solidFill>
                <a:prstClr val="black"/>
              </a:solidFill>
            </a:endParaRPr>
          </a:p>
        </p:txBody>
      </p:sp>
      <p:sp>
        <p:nvSpPr>
          <p:cNvPr id="6" name="Tx1"/>
          <p:cNvSpPr txBox="1"/>
          <p:nvPr/>
        </p:nvSpPr>
        <p:spPr>
          <a:xfrm>
            <a:off x="457200" y="4895280"/>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5848278"/>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4895280"/>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4895280"/>
            <a:ext cx="627096" cy="400110"/>
          </a:xfrm>
          <a:prstGeom prst="rect">
            <a:avLst/>
          </a:prstGeom>
          <a:noFill/>
        </p:spPr>
        <p:txBody>
          <a:bodyPr vert="horz" wrap="none" rtlCol="0">
            <a:spAutoFit/>
          </a:bodyPr>
          <a:lstStyle/>
          <a:p>
            <a:pPr algn="ctr"/>
            <a:r>
              <a:rPr lang="en-GB" sz="2000">
                <a:solidFill>
                  <a:srgbClr val="000000"/>
                </a:solidFill>
                <a:latin typeface="Calibri"/>
              </a:rPr>
              <a:t>95%</a:t>
            </a:r>
            <a:endParaRPr lang="en-GB" sz="2000" dirty="0">
              <a:solidFill>
                <a:srgbClr val="000000"/>
              </a:solidFill>
              <a:latin typeface="Calibri"/>
            </a:endParaRPr>
          </a:p>
        </p:txBody>
      </p:sp>
      <p:sp>
        <p:nvSpPr>
          <p:cNvPr id="15" name="Bx2"/>
          <p:cNvSpPr/>
          <p:nvPr/>
        </p:nvSpPr>
        <p:spPr>
          <a:xfrm>
            <a:off x="5303520" y="5848278"/>
            <a:ext cx="130629"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5571309" y="5848278"/>
            <a:ext cx="497252" cy="400110"/>
          </a:xfrm>
          <a:prstGeom prst="rect">
            <a:avLst/>
          </a:prstGeom>
          <a:noFill/>
        </p:spPr>
        <p:txBody>
          <a:bodyPr vert="horz" wrap="none" rtlCol="0">
            <a:spAutoFit/>
          </a:bodyPr>
          <a:lstStyle/>
          <a:p>
            <a:pPr algn="ctr"/>
            <a:r>
              <a:rPr lang="en-GB" sz="2000">
                <a:solidFill>
                  <a:srgbClr val="000000"/>
                </a:solidFill>
                <a:latin typeface="Calibri"/>
              </a:rPr>
              <a:t>5%</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3834764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6" name="Rechteck 5"/>
          <p:cNvSpPr/>
          <p:nvPr/>
        </p:nvSpPr>
        <p:spPr>
          <a:xfrm>
            <a:off x="275303" y="2077813"/>
            <a:ext cx="8583562" cy="2031325"/>
          </a:xfrm>
          <a:prstGeom prst="rect">
            <a:avLst/>
          </a:prstGeom>
        </p:spPr>
        <p:txBody>
          <a:bodyPr wrap="square">
            <a:spAutoFit/>
          </a:bodyPr>
          <a:lstStyle/>
          <a:p>
            <a:r>
              <a:rPr lang="en-US" b="1" dirty="0">
                <a:solidFill>
                  <a:schemeClr val="tx2"/>
                </a:solidFill>
              </a:rPr>
              <a:t>Minimum Standards as proposed by the IOH Forum:</a:t>
            </a:r>
          </a:p>
          <a:p>
            <a:endParaRPr lang="en-US" b="1" dirty="0"/>
          </a:p>
          <a:p>
            <a:r>
              <a:rPr lang="en-US" b="1" dirty="0"/>
              <a:t>8. Remuneration</a:t>
            </a:r>
            <a:r>
              <a:rPr lang="en-US" dirty="0"/>
              <a:t>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a:t>
            </a:r>
            <a:endParaRPr lang="de-DE" dirty="0"/>
          </a:p>
        </p:txBody>
      </p:sp>
      <p:sp>
        <p:nvSpPr>
          <p:cNvPr id="5" name="Subtitle 2"/>
          <p:cNvSpPr>
            <a:spLocks noGrp="1"/>
          </p:cNvSpPr>
          <p:nvPr>
            <p:ph type="subTitle" idx="1"/>
          </p:nvPr>
        </p:nvSpPr>
        <p:spPr>
          <a:xfrm>
            <a:off x="252413" y="4680400"/>
            <a:ext cx="8647112" cy="1752600"/>
          </a:xfrm>
        </p:spPr>
        <p:txBody>
          <a:bodyPr rtlCol="0">
            <a:noAutofit/>
          </a:bodyPr>
          <a:lstStyle/>
          <a:p>
            <a:pPr>
              <a:defRPr/>
            </a:pPr>
            <a:r>
              <a:rPr lang="de-DE" sz="3600" i="1" dirty="0" err="1"/>
              <a:t>Agree</a:t>
            </a:r>
            <a:r>
              <a:rPr lang="de-DE" sz="3600" i="1" dirty="0"/>
              <a:t>:</a:t>
            </a:r>
          </a:p>
          <a:p>
            <a:pPr>
              <a:defRPr/>
            </a:pPr>
            <a:r>
              <a:rPr lang="de-DE" sz="3600" i="1" dirty="0">
                <a:solidFill>
                  <a:schemeClr val="accent3">
                    <a:lumMod val="75000"/>
                  </a:schemeClr>
                </a:solidFill>
              </a:rPr>
              <a:t>1) Yes </a:t>
            </a:r>
            <a:r>
              <a:rPr lang="de-DE" sz="3600" i="1" dirty="0"/>
              <a:t>     </a:t>
            </a:r>
            <a:r>
              <a:rPr lang="de-DE" sz="3600" i="1" dirty="0">
                <a:solidFill>
                  <a:schemeClr val="accent2"/>
                </a:solidFill>
              </a:rPr>
              <a:t>2) </a:t>
            </a:r>
            <a:r>
              <a:rPr lang="de-DE" sz="3600" i="1" dirty="0" err="1">
                <a:solidFill>
                  <a:schemeClr val="accent2"/>
                </a:solidFill>
              </a:rPr>
              <a:t>No</a:t>
            </a:r>
            <a:endParaRPr lang="en-US" sz="3600" dirty="0">
              <a:solidFill>
                <a:schemeClr val="accent2"/>
              </a:solidFill>
            </a:endParaRPr>
          </a:p>
        </p:txBody>
      </p:sp>
    </p:spTree>
    <p:custDataLst>
      <p:tags r:id="rId1"/>
    </p:custDataLst>
    <p:extLst>
      <p:ext uri="{BB962C8B-B14F-4D97-AF65-F5344CB8AC3E}">
        <p14:creationId xmlns:p14="http://schemas.microsoft.com/office/powerpoint/2010/main" val="369576741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2916243"/>
            <a:ext cx="8229600" cy="1143000"/>
          </a:xfrm>
        </p:spPr>
        <p:txBody>
          <a:bodyPr>
            <a:noAutofit/>
          </a:bodyPr>
          <a:lstStyle/>
          <a:p>
            <a:r>
              <a:rPr lang="en-GB" sz="2400" dirty="0"/>
              <a:t>Minimum Standards as proposed by the IOH Forum:</a:t>
            </a:r>
            <a:br>
              <a:rPr lang="en-GB" sz="2400" dirty="0"/>
            </a:br>
            <a:br>
              <a:rPr lang="en-GB" sz="2400" dirty="0"/>
            </a:br>
            <a:r>
              <a:rPr lang="en-GB" sz="2400" dirty="0"/>
              <a:t>8. Remuneration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a:t>
            </a:r>
            <a:br>
              <a:rPr lang="en-GB" sz="2400" dirty="0"/>
            </a:br>
            <a:endParaRPr lang="en-GB" sz="2400" dirty="0"/>
          </a:p>
        </p:txBody>
      </p:sp>
      <p:sp>
        <p:nvSpPr>
          <p:cNvPr id="5" name="BtnOuvFer">
            <a:hlinkClick r:id="" action="ppaction://macro?name=PVX_ClickBoutonOuvertureFermetureVote"/>
          </p:cNvPr>
          <p:cNvSpPr/>
          <p:nvPr>
            <p:custDataLst>
              <p:tags r:id="rId2"/>
            </p:custDataLst>
          </p:nvPr>
        </p:nvSpPr>
        <p:spPr>
          <a:xfrm>
            <a:off x="8251031" y="0"/>
            <a:ext cx="892969" cy="892969"/>
          </a:xfrm>
          <a:prstGeom prst="rect">
            <a:avLst/>
          </a:prstGeom>
          <a:blipFill>
            <a:blip r:embed="rId4"/>
            <a:stretch>
              <a:fillRect/>
            </a:stretch>
          </a:blipFill>
          <a:ln w="9525" cap="flat" cmpd="sng" algn="ctr">
            <a:noFill/>
            <a:prstDash val="solid"/>
          </a:ln>
          <a:effectLst>
            <a:outerShdw blurRad="40000" dist="23000" dir="5400000" rotWithShape="0">
              <a:srgbClr val="000000">
                <a:alpha val="35000"/>
              </a:srgbClr>
            </a:outerShdw>
          </a:effectLst>
          <a:extLst>
            <a:ext uri="{91240B29-F687-4F45-9708-019B960494DF}">
              <a14:hiddenLine xmlns:a14="http://schemas.microsoft.com/office/drawing/2010/main" w="9525" cap="flat" cmpd="sng" algn="ctr">
                <a:solidFill>
                  <a:schemeClr val="accent1">
                    <a:shade val="95000"/>
                    <a:satMod val="105000"/>
                  </a:schemeClr>
                </a:solidFill>
                <a:prstDash val="solid"/>
              </a14:hiddenLine>
            </a:ext>
          </a:ex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000" dirty="0">
              <a:solidFill>
                <a:schemeClr val="tx1"/>
              </a:solidFill>
              <a:latin typeface="Calibri"/>
            </a:endParaRPr>
          </a:p>
        </p:txBody>
      </p:sp>
      <p:sp>
        <p:nvSpPr>
          <p:cNvPr id="6" name="VoteCounter"/>
          <p:cNvSpPr/>
          <p:nvPr/>
        </p:nvSpPr>
        <p:spPr>
          <a:xfrm>
            <a:off x="8251031" y="892969"/>
            <a:ext cx="892969" cy="304800"/>
          </a:xfrm>
          <a:prstGeom prst="rect">
            <a:avLst/>
          </a:prstGeom>
          <a:gradFill flip="none" rotWithShape="1">
            <a:gsLst>
              <a:gs pos="0">
                <a:srgbClr val="FFFFFF"/>
              </a:gs>
              <a:gs pos="100000">
                <a:schemeClr val="accent1">
                  <a:tint val="50000"/>
                  <a:shade val="100000"/>
                  <a:satMod val="350000"/>
                </a:schemeClr>
              </a:gs>
            </a:gsLst>
            <a:lin ang="16200000" scaled="0"/>
            <a:tileRect/>
          </a:gra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2000">
                <a:solidFill>
                  <a:srgbClr val="000000"/>
                </a:solidFill>
                <a:latin typeface="Calibri"/>
              </a:rPr>
              <a:t>42</a:t>
            </a:r>
          </a:p>
        </p:txBody>
      </p:sp>
      <p:sp>
        <p:nvSpPr>
          <p:cNvPr id="7" name="QLib1"/>
          <p:cNvSpPr txBox="1"/>
          <p:nvPr/>
        </p:nvSpPr>
        <p:spPr>
          <a:xfrm>
            <a:off x="457200" y="5226366"/>
            <a:ext cx="975267" cy="461665"/>
          </a:xfrm>
          <a:prstGeom prst="rect">
            <a:avLst/>
          </a:prstGeom>
          <a:noFill/>
        </p:spPr>
        <p:txBody>
          <a:bodyPr vert="horz" wrap="none" rtlCol="0">
            <a:spAutoFit/>
          </a:bodyPr>
          <a:lstStyle/>
          <a:p>
            <a:r>
              <a:rPr lang="en-GB" sz="2400" dirty="0">
                <a:latin typeface="Calibri"/>
              </a:rPr>
              <a:t>1 - Yes</a:t>
            </a:r>
          </a:p>
        </p:txBody>
      </p:sp>
      <p:sp>
        <p:nvSpPr>
          <p:cNvPr id="8" name="QLib2"/>
          <p:cNvSpPr txBox="1"/>
          <p:nvPr/>
        </p:nvSpPr>
        <p:spPr>
          <a:xfrm>
            <a:off x="457200" y="6053236"/>
            <a:ext cx="933269" cy="461665"/>
          </a:xfrm>
          <a:prstGeom prst="rect">
            <a:avLst/>
          </a:prstGeom>
          <a:noFill/>
        </p:spPr>
        <p:txBody>
          <a:bodyPr vert="horz" wrap="none" rtlCol="0">
            <a:spAutoFit/>
          </a:bodyPr>
          <a:lstStyle/>
          <a:p>
            <a:r>
              <a:rPr lang="en-GB" sz="2400" dirty="0">
                <a:latin typeface="Calibri"/>
              </a:rPr>
              <a:t>2 - No</a:t>
            </a:r>
          </a:p>
        </p:txBody>
      </p:sp>
    </p:spTree>
    <p:custDataLst>
      <p:tags r:id="rId1"/>
    </p:custDataLst>
    <p:extLst>
      <p:ext uri="{BB962C8B-B14F-4D97-AF65-F5344CB8AC3E}">
        <p14:creationId xmlns:p14="http://schemas.microsoft.com/office/powerpoint/2010/main" val="20033678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2916243"/>
            <a:ext cx="8229600" cy="1143000"/>
          </a:xfrm>
        </p:spPr>
        <p:txBody>
          <a:bodyPr vert="horz" lIns="91440" tIns="45720" rIns="91440" bIns="45720" rtlCol="0" anchor="ctr">
            <a:noAutofit/>
          </a:bodyPr>
          <a:lstStyle/>
          <a:p>
            <a:pPr lvl="0"/>
            <a:r>
              <a:rPr lang="en-GB" sz="2400">
                <a:solidFill>
                  <a:prstClr val="black"/>
                </a:solidFill>
              </a:rPr>
              <a:t>Minimum Standards as proposed by the IOH Forum:</a:t>
            </a:r>
            <a:br>
              <a:rPr lang="en-GB" sz="2400">
                <a:solidFill>
                  <a:prstClr val="black"/>
                </a:solidFill>
              </a:rPr>
            </a:br>
            <a:br>
              <a:rPr lang="en-GB" sz="2400">
                <a:solidFill>
                  <a:prstClr val="black"/>
                </a:solidFill>
              </a:rPr>
            </a:br>
            <a:r>
              <a:rPr lang="en-GB" sz="2400">
                <a:solidFill>
                  <a:prstClr val="black"/>
                </a:solidFill>
              </a:rPr>
              <a:t>8. Remuneration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a:t>
            </a:r>
            <a:br>
              <a:rPr lang="en-GB" sz="2400">
                <a:solidFill>
                  <a:prstClr val="black"/>
                </a:solidFill>
              </a:rPr>
            </a:br>
            <a:endParaRPr lang="en-GB" sz="2400" dirty="0">
              <a:solidFill>
                <a:prstClr val="black"/>
              </a:solidFill>
            </a:endParaRPr>
          </a:p>
        </p:txBody>
      </p:sp>
      <p:sp>
        <p:nvSpPr>
          <p:cNvPr id="6" name="Tx1"/>
          <p:cNvSpPr txBox="1"/>
          <p:nvPr/>
        </p:nvSpPr>
        <p:spPr>
          <a:xfrm>
            <a:off x="457200" y="5226366"/>
            <a:ext cx="975267" cy="461665"/>
          </a:xfrm>
          <a:prstGeom prst="rect">
            <a:avLst/>
          </a:prstGeom>
          <a:noFill/>
        </p:spPr>
        <p:txBody>
          <a:bodyPr vert="horz" wrap="none" rtlCol="0">
            <a:spAutoFit/>
          </a:bodyPr>
          <a:lstStyle/>
          <a:p>
            <a:r>
              <a:rPr lang="en-GB" sz="2400" dirty="0">
                <a:latin typeface="Calibri"/>
              </a:rPr>
              <a:t>1 - Yes</a:t>
            </a:r>
          </a:p>
        </p:txBody>
      </p:sp>
      <p:sp>
        <p:nvSpPr>
          <p:cNvPr id="7" name="Tx2"/>
          <p:cNvSpPr txBox="1"/>
          <p:nvPr/>
        </p:nvSpPr>
        <p:spPr>
          <a:xfrm>
            <a:off x="457200" y="6053236"/>
            <a:ext cx="933269" cy="461665"/>
          </a:xfrm>
          <a:prstGeom prst="rect">
            <a:avLst/>
          </a:prstGeom>
          <a:noFill/>
        </p:spPr>
        <p:txBody>
          <a:bodyPr vert="horz" wrap="none" rtlCol="0">
            <a:spAutoFit/>
          </a:bodyPr>
          <a:lstStyle/>
          <a:p>
            <a:r>
              <a:rPr lang="en-GB" sz="2400" dirty="0">
                <a:latin typeface="Calibri"/>
              </a:rPr>
              <a:t>2 - No</a:t>
            </a:r>
          </a:p>
        </p:txBody>
      </p:sp>
      <p:sp>
        <p:nvSpPr>
          <p:cNvPr id="13" name="Bx1"/>
          <p:cNvSpPr/>
          <p:nvPr/>
        </p:nvSpPr>
        <p:spPr>
          <a:xfrm>
            <a:off x="5303520" y="5226366"/>
            <a:ext cx="2743200"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Lx1"/>
          <p:cNvSpPr txBox="1"/>
          <p:nvPr/>
        </p:nvSpPr>
        <p:spPr>
          <a:xfrm>
            <a:off x="8183880" y="5226366"/>
            <a:ext cx="627096" cy="400110"/>
          </a:xfrm>
          <a:prstGeom prst="rect">
            <a:avLst/>
          </a:prstGeom>
          <a:noFill/>
        </p:spPr>
        <p:txBody>
          <a:bodyPr vert="horz" wrap="none" rtlCol="0">
            <a:spAutoFit/>
          </a:bodyPr>
          <a:lstStyle/>
          <a:p>
            <a:pPr algn="ctr"/>
            <a:r>
              <a:rPr lang="en-GB" sz="2000">
                <a:solidFill>
                  <a:srgbClr val="000000"/>
                </a:solidFill>
                <a:latin typeface="Calibri"/>
              </a:rPr>
              <a:t>79%</a:t>
            </a:r>
            <a:endParaRPr lang="en-GB" sz="2000" dirty="0">
              <a:solidFill>
                <a:srgbClr val="000000"/>
              </a:solidFill>
              <a:latin typeface="Calibri"/>
            </a:endParaRPr>
          </a:p>
        </p:txBody>
      </p:sp>
      <p:sp>
        <p:nvSpPr>
          <p:cNvPr id="15" name="Bx2"/>
          <p:cNvSpPr/>
          <p:nvPr/>
        </p:nvSpPr>
        <p:spPr>
          <a:xfrm>
            <a:off x="5303520" y="6053236"/>
            <a:ext cx="748145" cy="456743"/>
          </a:xfrm>
          <a:prstGeom prst="cube">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Lx2"/>
          <p:cNvSpPr txBox="1"/>
          <p:nvPr/>
        </p:nvSpPr>
        <p:spPr>
          <a:xfrm>
            <a:off x="6188825" y="6053236"/>
            <a:ext cx="627096" cy="400110"/>
          </a:xfrm>
          <a:prstGeom prst="rect">
            <a:avLst/>
          </a:prstGeom>
          <a:noFill/>
        </p:spPr>
        <p:txBody>
          <a:bodyPr vert="horz" wrap="none" rtlCol="0">
            <a:spAutoFit/>
          </a:bodyPr>
          <a:lstStyle/>
          <a:p>
            <a:pPr algn="ctr"/>
            <a:r>
              <a:rPr lang="en-GB" sz="2000">
                <a:solidFill>
                  <a:srgbClr val="000000"/>
                </a:solidFill>
                <a:latin typeface="Calibri"/>
              </a:rPr>
              <a:t>21%</a:t>
            </a:r>
            <a:endParaRPr lang="en-GB" sz="2000" dirty="0">
              <a:solidFill>
                <a:srgbClr val="000000"/>
              </a:solidFill>
              <a:latin typeface="Calibri"/>
            </a:endParaRPr>
          </a:p>
        </p:txBody>
      </p:sp>
    </p:spTree>
    <p:custDataLst>
      <p:tags r:id="rId1"/>
    </p:custDataLst>
    <p:extLst>
      <p:ext uri="{BB962C8B-B14F-4D97-AF65-F5344CB8AC3E}">
        <p14:creationId xmlns:p14="http://schemas.microsoft.com/office/powerpoint/2010/main" val="415328345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a:xfrm>
            <a:off x="685800" y="1609330"/>
            <a:ext cx="7772400" cy="288310"/>
          </a:xfrm>
        </p:spPr>
        <p:txBody>
          <a:bodyPr>
            <a:normAutofit fontScale="90000"/>
          </a:bodyPr>
          <a:lstStyle/>
          <a:p>
            <a:pPr>
              <a:tabLst>
                <a:tab pos="5108575" algn="l"/>
              </a:tabLst>
            </a:pPr>
            <a:r>
              <a:rPr lang="de-DE" dirty="0" err="1">
                <a:solidFill>
                  <a:schemeClr val="accent5"/>
                </a:solidFill>
              </a:rPr>
              <a:t>Thank</a:t>
            </a:r>
            <a:r>
              <a:rPr lang="de-DE" dirty="0">
                <a:solidFill>
                  <a:schemeClr val="accent5"/>
                </a:solidFill>
              </a:rPr>
              <a:t> </a:t>
            </a:r>
            <a:r>
              <a:rPr lang="de-DE" dirty="0" err="1">
                <a:solidFill>
                  <a:schemeClr val="accent5"/>
                </a:solidFill>
              </a:rPr>
              <a:t>you</a:t>
            </a:r>
            <a:r>
              <a:rPr lang="de-DE" dirty="0">
                <a:solidFill>
                  <a:schemeClr val="accent5"/>
                </a:solidFill>
              </a:rPr>
              <a:t> </a:t>
            </a:r>
            <a:r>
              <a:rPr lang="de-DE" dirty="0" err="1">
                <a:solidFill>
                  <a:schemeClr val="accent5"/>
                </a:solidFill>
              </a:rPr>
              <a:t>for</a:t>
            </a:r>
            <a:r>
              <a:rPr lang="de-DE" dirty="0">
                <a:solidFill>
                  <a:schemeClr val="accent5"/>
                </a:solidFill>
              </a:rPr>
              <a:t> </a:t>
            </a:r>
            <a:r>
              <a:rPr lang="de-DE" dirty="0" err="1">
                <a:solidFill>
                  <a:schemeClr val="accent5"/>
                </a:solidFill>
              </a:rPr>
              <a:t>your</a:t>
            </a:r>
            <a:r>
              <a:rPr lang="de-DE" dirty="0">
                <a:solidFill>
                  <a:schemeClr val="accent5"/>
                </a:solidFill>
              </a:rPr>
              <a:t> </a:t>
            </a:r>
            <a:r>
              <a:rPr lang="de-DE" dirty="0" err="1">
                <a:solidFill>
                  <a:schemeClr val="accent5"/>
                </a:solidFill>
              </a:rPr>
              <a:t>vote</a:t>
            </a:r>
            <a:r>
              <a:rPr lang="de-DE" dirty="0">
                <a:solidFill>
                  <a:schemeClr val="accent5"/>
                </a:solidFill>
              </a:rPr>
              <a:t>!</a:t>
            </a:r>
          </a:p>
        </p:txBody>
      </p:sp>
      <p:pic>
        <p:nvPicPr>
          <p:cNvPr id="3" name="pasted-image.jpeg"/>
          <p:cNvPicPr>
            <a:picLocks noChangeAspect="1"/>
          </p:cNvPicPr>
          <p:nvPr/>
        </p:nvPicPr>
        <p:blipFill>
          <a:blip r:embed="rId3">
            <a:extLst/>
          </a:blip>
          <a:stretch>
            <a:fillRect/>
          </a:stretch>
        </p:blipFill>
        <p:spPr>
          <a:xfrm>
            <a:off x="1664916" y="2281083"/>
            <a:ext cx="5810865" cy="4358149"/>
          </a:xfrm>
          <a:prstGeom prst="rect">
            <a:avLst/>
          </a:prstGeom>
          <a:ln w="12700">
            <a:miter lim="400000"/>
          </a:ln>
        </p:spPr>
      </p:pic>
    </p:spTree>
    <p:custDataLst>
      <p:tags r:id="rId1"/>
    </p:custDataLst>
    <p:extLst>
      <p:ext uri="{BB962C8B-B14F-4D97-AF65-F5344CB8AC3E}">
        <p14:creationId xmlns:p14="http://schemas.microsoft.com/office/powerpoint/2010/main" val="9572501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ID1" val="316"/>
  <p:tag name="QREP1" val="2"/>
  <p:tag name="QREPREP1" val="1"/>
  <p:tag name="QTYPE1" val="0"/>
  <p:tag name="RSID1" val="318"/>
  <p:tag name="RQQID1" val="1"/>
  <p:tag name="RQSID1" val="316"/>
  <p:tag name="SID2" val="307"/>
  <p:tag name="QREPREP2" val="1"/>
  <p:tag name="QREP2" val="2"/>
  <p:tag name="SID3" val="319"/>
  <p:tag name="QREP3" val="2"/>
  <p:tag name="QREPREP3" val="1"/>
  <p:tag name="QTYPE3" val="0"/>
  <p:tag name="RSID2" val="320"/>
  <p:tag name="RQQID2" val="3"/>
  <p:tag name="RQSID2" val="319"/>
  <p:tag name="SID4" val="321"/>
  <p:tag name="QREP4" val="2"/>
  <p:tag name="QREPREP4" val="1"/>
  <p:tag name="QTYPE4" val="0"/>
  <p:tag name="RSID3" val="322"/>
  <p:tag name="RQQID3" val="4"/>
  <p:tag name="RQSID3" val="321"/>
  <p:tag name="SID5" val="323"/>
  <p:tag name="QREP5" val="2"/>
  <p:tag name="QREPREP5" val="1"/>
  <p:tag name="QTYPE5" val="0"/>
  <p:tag name="RSID4" val="324"/>
  <p:tag name="RQQID4" val="5"/>
  <p:tag name="RQSID4" val="323"/>
  <p:tag name="SID6" val="312"/>
  <p:tag name="QREPREP6" val="1"/>
  <p:tag name="QREP6" val="2"/>
  <p:tag name="SID7" val="325"/>
  <p:tag name="QREP7" val="2"/>
  <p:tag name="QREPREP7" val="1"/>
  <p:tag name="QTYPE7" val="0"/>
  <p:tag name="RSID5" val="326"/>
  <p:tag name="RQQID5" val="7"/>
  <p:tag name="RQSID5" val="325"/>
  <p:tag name="SID8" val="327"/>
  <p:tag name="QREP8" val="2"/>
  <p:tag name="QREPREP8" val="1"/>
  <p:tag name="QTYPE8" val="0"/>
  <p:tag name="RSID6" val="328"/>
  <p:tag name="RQQID6" val="8"/>
  <p:tag name="RQSID6" val="327"/>
  <p:tag name="SID9" val="329"/>
  <p:tag name="QREP9" val="2"/>
  <p:tag name="QREPREP9" val="1"/>
  <p:tag name="QTYPE9" val="0"/>
  <p:tag name="RSID7" val="330"/>
  <p:tag name="RQQID7" val="9"/>
  <p:tag name="RQSID7" val="329"/>
  <p:tag name="SID10" val="331"/>
  <p:tag name="QREP10" val="2"/>
  <p:tag name="QREPREP10" val="1"/>
  <p:tag name="QTYPE10" val="0"/>
  <p:tag name="RSID8" val="332"/>
  <p:tag name="RQQID8" val="10"/>
  <p:tag name="RQSID8" val="331"/>
  <p:tag name="NBQUESTIONS" val="11"/>
  <p:tag name="SID11" val="333"/>
  <p:tag name="USEMACROSPRIVEES" val="0"/>
  <p:tag name="QREP11" val="2"/>
  <p:tag name="QREPREP11" val="1"/>
  <p:tag name="QTYPE11" val="0"/>
  <p:tag name="NBREPONSES" val="9"/>
  <p:tag name="RSID9" val="334"/>
  <p:tag name="RQQID9" val="11"/>
  <p:tag name="RQSID9" val="333"/>
  <p:tag name="SENDDATAS" val="0"/>
  <p:tag name="SENDMETHODE" val="1"/>
  <p:tag name="SENDTO" val="demo@e-powervote.com"/>
  <p:tag name="PROGRAMID" val="0"/>
  <p:tag name="GROUPID" val="0"/>
  <p:tag name="USEQIDPERSO" val="-1"/>
  <p:tag name="SENDID" val="AT#1878787CECAD399"/>
  <p:tag name="SENDPASS" val="AT#1CECECECECED7DCBFBE"/>
  <p:tag name="PXID" val="1"/>
  <p:tag name="RES1" val="350:00001=;00002=2;00003=;00004=;00005=;00006=;00007=;00008=;00009=;00010=;00011=;00012=2;00013=;00014=;00015=;00016=;00017=;00018=;00019=1;00020=1;00021=;00022=;00023=;00024=;00025=;00026=;00027=;00028=;00029=;00030=;00031=;00032=;00033=2;00034=;00035=1;00036=;00037=;00038=;00039=;00040=;00041=;00042=2;00043=;00044=2;00045=;00046=;00047=;00048=;00049=;00050=;00051=;00052=1;00053=;00054=;00055=;00056=1;00057=1;00058=;00059=;00060=2;00061=2;00062=2;00063=1;00064=2;00065=2;00066=;00067=;00068=;00069=;00070=;00071=;00072=;00073=;00074=;00075=;00076=2;00077=;00078=;00079=;00080=;00081=;00082=;00083=;00084=;00085=2;00086=;00087=;00088=;00089=;00090=1;00091=;00092=;00093=2;00094=;00095=;00096=;00097=;00098=;00099=;00100=;00101=1;00102=;00103=;00104=;00105=;00106=;00107=;00108=;00109=;00110=;00111=2;00112=;00113=;00114=;00115=1;00116=;00117=;00118=;00119=;00120=;00121=;00122=;00123=;00124=2;00125=1;00126=;00127=;00128=1;00129=;00130=;00131=;00132=;00133=;00134=;00135=;00136=;00137=1;00138=;00139=;00140=;00141=;00142=;00143=;00144=;00145=;00146=1;00147=;00148=;00149=;00150=;00151=1;00152=;00153=;00154=;00155=;00156=;00157=;00158=1;00159=2;00160=;00161=;00162=;00163=;00164=1;00165=;00166=;00167=;00168=;00169=;00170=;00171=;00172=;00173=;00174=2;00175=;00176=;00177=;00178=;00179=;00180=1;00181=;00182=;00183=;00184=;00185=;00186=;00187=;00188=;00189=;00190=;00191=;00192=;00193=;00194=;00195=2;00196=;00197=2;00198=;00199=;00200=;00201=;00202=;00203=;00204=;00205=;00206=;00207=;00208=;00209=;00210=;00211=1;00212=;00213=;00214=;00215=;00216=;00217=;00218=;00219=;00220=;00221=;00222=;00223=;00224=2;00225=;00226=;00227=;00228=;00229=;00230=2;00231=2;00232=2;00233=;00234=;00235=2;00236=;00237=;00238=;00239=;00240=;00241=;00242=;00243=;00244=;00245=;00246=;00247=;00248=2;00249=;00250=;00251=;00252=;00253=;00254=;00255=;00256=;00257=;00258=;00259=;00260=;00261=1;00262=;00263=1;00264=;00265=2;00266=;00267=;00268=;00269=;00270=;00271=;00272=;00273=;00274=;00275=;00276=1;00277=1;00278=;00279=;00280=2;00281=;00282=2;00283=;00284=1;00285=;00286=;00287=;00288=2;00289=2;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3" val="350:00001=;00002=1;00003=;00004=;00005=;00006=;00007=;00008=;00009=1;00010=;00011=;00012=1;00013=;00014=;00015=;00016=;00017=;00018=;00019=1;00020=1;00021=;00022=;00023=;00024=;00025=;00026=;00027=;00028=;00029=;00030=;00031=;00032=;00033=1;00034=;00035=1;00036=;00037=;00038=;00039=;00040=;00041=;00042=1;00043=;00044=1;00045=;00046=;00047=;00048=;00049=;00050=;00051=;00052=1;00053=;00054=;00055=;00056=1;00057=;00058=;00059=;00060=2;00061=1;00062=1;00063=1;00064=;00065=1;00066=;00067=;00068=;00069=;00070=;00071=;00072=2;00073=;00074=;00075=;00076=1;00077=;00078=;00079=;00080=;00081=;00082=;00083=;00084=;00085=1;00086=;00087=;00088=;00089=;00090=;00091=;00092=;00093=1;00094=;00095=;00096=1;00097=;00098=;00099=;00100=;00101=1;00102=1;00103=;00104=;00105=1;00106=;00107=;00108=;00109=;00110=;00111=1;00112=;00113=2;00114=;00115=1;00116=;00117=;00118=;00119=;00120=;00121=;00122=;00123=;00124=2;00125=;00126=;00127=;00128=1;00129=;00130=;00131=;00132=;00133=;00134=;00135=;00136=;00137=1;00138=;00139=;00140=;00141=;00142=;00143=1;00144=;00145=;00146=1;00147=1;00148=;00149=;00150=;00151=;00152=;00153=;00154=;00155=;00156=;00157=2;00158=1;00159=2;00160=;00161=;00162=;00163=1;00164=1;00165=;00166=;00167=;00168=1;00169=;00170=1;00171=;00172=;00173=;00174=;00175=;00176=;00177=;00178=;00179=;00180=1;00181=;00182=;00183=;00184=;00185=;00186=;00187=;00188=;00189=;00190=;00191=;00192=;00193=;00194=;00195=;00196=;00197=1;00198=;00199=;00200=;00201=;00202=1;00203=1;00204=2;00205=;00206=;00207=;00208=;00209=;00210=;00211=;00212=;00213=;00214=;00215=;00216=;00217=;00218=;00219=;00220=;00221=;00222=;00223=;00224=1;00225=;00226=;00227=;00228=;00229=;00230=2;00231=;00232=1;00233=;00234=;00235=1;00236=;00237=;00238=;00239=;00240=;00241=;00242=;00243=;00244=;00245=;00246=;00247=;00248=1;00249=;00250=;00251=;00252=;00253=;00254=;00255=;00256=;00257=;00258=;00259=;00260=;00261=;00262=;00263=1;00264=;00265=;00266=;00267=;00268=;00269=;00270=1;00271=;00272=;00273=;00274=;00275=;00276=1;00277=1;00278=;00279=;00280=1;00281=;00282=;00283=;00284=1;00285=;00286=;00287=;00288=2;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4" val="350:00001=;00002=1;00003=;00004=;00005=;00006=;00007=;00008=;00009=;00010=1;00011=;00012=;00013=;00014=;00015=;00016=;00017=;00018=;00019=1;00020=1;00021=;00022=;00023=;00024=;00025=;00026=;00027=;00028=;00029=;00030=;00031=;00032=;00033=;00034=;00035=1;00036=;00037=;00038=;00039=;00040=;00041=;00042=1;00043=;00044=1;00045=;00046=;00047=;00048=;00049=;00050=;00051=;00052=;00053=;00054=;00055=;00056=1;00057=1;00058=;00059=;00060=1;00061=1;00062=;00063=1;00064=1;00065=1;00066=;00067=;00068=;00069=;00070=;00071=;00072=;00073=;00074=;00075=;00076=1;00077=;00078=;00079=1;00080=;00081=;00082=;00083=;00084=;00085=1;00086=;00087=;00088=;00089=;00090=;00091=;00092=;00093=;00094=;00095=;00096=;00097=;00098=;00099=;00100=;00101=1;00102=1;00103=;00104=;00105=1;00106=;00107=;00108=;00109=;00110=;00111=1;00112=;00113=1;00114=;00115=;00116=;00117=;00118=;00119=;00120=;00121=;00122=;00123=;00124=1;00125=1;00126=;00127=;00128=1;00129=;00130=;00131=;00132=;00133=;00134=;00135=;00136=;00137=;00138=;00139=;00140=;00141=;00142=;00143=1;00144=;00145=;00146=1;00147=1;00148=;00149=;00150=;00151=;00152=;00153=;00154=;00155=;00156=;00157=1;00158=;00159=1;00160=;00161=;00162=;00163=1;00164=1;00165=;00166=;00167=;00168=;00169=;00170=1;00171=;00172=2;00173=;00174=2;00175=;00176=;00177=;00178=;00179=;00180=1;00181=;00182=;00183=;00184=;00185=;00186=;00187=;00188=;00189=;00190=;00191=;00192=;00193=;00194=;00195=1;00196=;00197=1;00198=;00199=;00200=;00201=;00202=1;00203=1;00204=1;00205=1;00206=;00207=;00208=1;00209=;00210=;00211=2;00212=;00213=;00214=;00215=;00216=;00217=1;00218=;00219=;00220=;00221=;00222=;00223=;00224=1;00225=;00226=;00227=;00228=;00229=;00230=2;00231=;00232=1;00233=;00234=;00235=1;00236=;00237=;00238=;00239=;00240=;00241=;00242=;00243=;00244=;00245=;00246=;00247=;00248=1;00249=;00250=;00251=;00252=;00253=;00254=;00255=;00256=;00257=;00258=;00259=;00260=;00261=;00262=;00263=;00264=;00265=;00266=;00267=;00268=;00269=;00270=;00271=;00272=;00273=;00274=;00275=;00276=;00277=;00278=;00279=;00280=;00281=;00282=1;00283=;00284=;00285=;00286=;00287=;00288=;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5" val="350:00001=;00002=1;00003=;00004=;00005=;00006=;00007=;00008=;00009=1;00010=;00011=;00012=;00013=;00014=;00015=;00016=;00017=;00018=;00019=;00020=;00021=;00022=;00023=;00024=;00025=;00026=;00027=;00028=;00029=;00030=;00031=;00032=;00033=1;00034=;00035=1;00036=;00037=;00038=;00039=;00040=;00041=;00042=;00043=;00044=1;00045=;00046=;00047=;00048=;00049=;00050=;00051=;00052=1;00053=;00054=;00055=;00056=1;00057=1;00058=;00059=;00060=2;00061=1;00062=1;00063=;00064=1;00065=1;00066=1;00067=;00068=;00069=;00070=;00071=;00072=;00073=;00074=;00075=;00076=1;00077=;00078=;00079=1;00080=;00081=;00082=;00083=;00084=;00085=1;00086=;00087=;00088=;00089=;00090=1;00091=;00092=;00093=1;00094=;00095=;00096=;00097=;00098=;00099=;00100=;00101=1;00102=1;00103=;00104=;00105=;00106=;00107=;00108=;00109=;00110=;00111=1;00112=;00113=;00114=;00115=1;00116=;00117=;00118=;00119=;00120=;00121=;00122=;00123=;00124=1;00125=1;00126=;00127=;00128=1;00129=;00130=;00131=;00132=;00133=;00134=;00135=;00136=;00137=2;00138=;00139=;00140=;00141=;00142=;00143=1;00144=;00145=;00146=1;00147=1;00148=;00149=;00150=;00151=1;00152=;00153=;00154=;00155=;00156=;00157=1;00158=1;00159=1;00160=;00161=;00162=;00163=1;00164=;00165=;00166=;00167=;00168=;00169=;00170=1;00171=;00172=;00173=;00174=1;00175=;00176=;00177=;00178=;00179=;00180=1;00181=;00182=;00183=;00184=;00185=;00186=;00187=;00188=;00189=;00190=;00191=;00192=;00193=;00194=;00195=1;00196=;00197=1;00198=;00199=;00200=;00201=;00202=1;00203=1;00204=1;00205=1;00206=;00207=;00208=2;00209=;00210=;00211=2;00212=;00213=;00214=;00215=;00216=;00217=;00218=;00219=;00220=;00221=;00222=;00223=;00224=1;00225=;00226=;00227=;00228=;00229=;00230=2;00231=;00232=1;00233=;00234=;00235=1;00236=;00237=;00238=;00239=;00240=;00241=;00242=;00243=;00244=;00245=;00246=;00247=;00248=;00249=;00250=;00251=;00252=;00253=;00254=;00255=;00256=;00257=;00258=;00259=;00260=;00261=;00262=;00263=;00264=;00265=1;00266=;00267=;00268=;00269=;00270=;00271=;00272=;00273=;00274=;00275=;00276=;00277=1;00278=;00279=;00280=1;00281=;00282=1;00283=;00284=;00285=;00286=;00287=;00288=;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7" val="350:00001=;00002=;00003=;00004=;00005=;00006=;00007=;00008=;00009=1;00010=1;00011=;00012=1;00013=;00014=;00015=;00016=;00017=;00018=;00019=1;00020=;00021=;00022=;00023=;00024=;00025=;00026=;00027=;00028=;00029=;00030=;00031=;00032=;00033=1;00034=;00035=;00036=;00037=;00038=;00039=;00040=;00041=;00042=1;00043=;00044=1;00045=;00046=;00047=;00048=;00049=;00050=;00051=;00052=;00053=;00054=;00055=;00056=1;00057=1;00058=;00059=;00060=1;00061=1;00062=;00063=1;00064=;00065=1;00066=;00067=;00068=;00069=;00070=;00071=;00072=;00073=;00074=;00075=;00076=1;00077=;00078=;00079=;00080=;00081=;00082=;00083=;00084=;00085=1;00086=;00087=;00088=;00089=;00090=2;00091=;00092=;00093=1;00094=;00095=;00096=;00097=;00098=;00099=;00100=;00101=;00102=1;00103=;00104=;00105=;00106=;00107=;00108=;00109=;00110=;00111=;00112=;00113=;00114=;00115=;00116=;00117=;00118=;00119=;00120=;00121=;00122=;00123=;00124=1;00125=1;00126=;00127=;00128=;00129=;00130=;00131=;00132=;00133=;00134=;00135=;00136=;00137=1;00138=;00139=;00140=;00141=;00142=;00143=;00144=;00145=;00146=1;00147=1;00148=;00149=;00150=;00151=1;00152=;00153=;00154=;00155=;00156=;00157=;00158=1;00159=;00160=;00161=;00162=;00163=1;00164=1;00165=;00166=;00167=1;00168=;00169=;00170=1;00171=;00172=;00173=;00174=1;00175=;00176=;00177=;00178=;00179=;00180=1;00181=;00182=;00183=;00184=;00185=;00186=;00187=;00188=;00189=;00190=;00191=;00192=;00193=;00194=;00195=1;00196=;00197=1;00198=;00199=;00200=;00201=;00202=1;00203=;00204=1;00205=;00206=;00207=;00208=;00209=;00210=;00211=;00212=;00213=;00214=;00215=;00216=;00217=1;00218=;00219=;00220=;00221=;00222=;00223=;00224=1;00225=;00226=;00227=;00228=;00229=;00230=1;00231=;00232=;00233=;00234=;00235=;00236=;00237=;00238=;00239=;00240=;00241=;00242=;00243=;00244=;00245=;00246=;00247=;00248=;00249=;00250=;00251=;00252=;00253=;00254=;00255=;00256=;00257=;00258=;00259=;00260=;00261=1;00262=;00263=2;00264=;00265=1;00266=;00267=;00268=;00269=;00270=;00271=;00272=;00273=;00274=;00275=;00276=;00277=;00278=;00279=;00280=1;00281=;00282=1;00283=;00284=;00285=;00286=;00287=;00288=1;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8" val="350:00001=;00002=1;00003=;00004=;00005=;00006=;00007=;00008=;00009=;00010=;00011=;00012=1;00013=;00014=;00015=;00016=;00017=;00018=;00019=;00020=;00021=;00022=;00023=;00024=;00025=;00026=;00027=;00028=;00029=;00030=;00031=;00032=;00033=1;00034=;00035=1;00036=;00037=;00038=;00039=;00040=;00041=;00042=;00043=;00044=;00045=;00046=;00047=;00048=;00049=;00050=;00051=;00052=1;00053=;00054=;00055=;00056=1;00057=1;00058=;00059=;00060=1;00061=1;00062=;00063=1;00064=;00065=1;00066=;00067=;00068=;00069=;00070=;00071=;00072=;00073=;00074=;00075=;00076=1;00077=;00078=;00079=1;00080=;00081=;00082=;00083=;00084=;00085=;00086=;00087=;00088=;00089=;00090=1;00091=;00092=;00093=;00094=;00095=;00096=;00097=;00098=;00099=;00100=;00101=1;00102=1;00103=;00104=;00105=1;00106=;00107=;00108=;00109=;00110=;00111=;00112=;00113=2;00114=;00115=;00116=;00117=;00118=;00119=;00120=;00121=;00122=;00123=;00124=1;00125=1;00126=;00127=;00128=1;00129=;00130=;00131=;00132=;00133=;00134=;00135=;00136=;00137=;00138=;00139=;00140=;00141=;00142=;00143=;00144=;00145=;00146=1;00147=1;00148=;00149=;00150=;00151=2;00152=;00153=;00154=;00155=;00156=;00157=1;00158=;00159=1;00160=;00161=;00162=;00163=1;00164=2;00165=;00166=;00167=;00168=;00169=;00170=1;00171=;00172=1;00173=;00174=1;00175=;00176=1;00177=;00178=;00179=;00180=1;00181=;00182=;00183=;00184=;00185=;00186=;00187=;00188=;00189=;00190=;00191=;00192=;00193=;00194=;00195=1;00196=;00197=1;00198=;00199=;00200=;00201=;00202=;00203=;00204=;00205=1;00206=;00207=;00208=2;00209=;00210=;00211=1;00212=;00213=;00214=;00215=;00216=;00217=1;00218=;00219=;00220=;00221=;00222=;00223=;00224=1;00225=;00226=;00227=;00228=;00229=;00230=1;00231=;00232=1;00233=;00234=;00235=1;00236=;00237=;00238=;00239=;00240=;00241=;00242=;00243=;00244=;00245=;00246=;00247=;00248=;00249=;00250=;00251=;00252=;00253=;00254=;00255=;00256=;00257=;00258=;00259=;00260=;00261=1;00262=;00263=1;00264=;00265=1;00266=;00267=;00268=;00269=;00270=1;00271=;00272=;00273=;00274=;00275=;00276=1;00277=1;00278=;00279=;00280=1;00281=;00282=1;00283=;00284=;00285=;00286=;00287=;00288=2;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9" val="350:00001=;00002=;00003=;00004=;00005=;00006=;00007=;00008=;00009=;00010=;00011=;00012=;00013=;00014=;00015=;00016=;00017=;00018=;00019=;00020=1;00021=;00022=;00023=;00024=;00025=;00026=;00027=;00028=;00029=;00030=;00031=;00032=;00033=1;00034=;00035=;00036=;00037=;00038=;00039=;00040=;00041=;00042=1;00043=;00044=;00045=;00046=;00047=;00048=;00049=;00050=;00051=;00052=1;00053=;00054=;00055=;00056=;00057=1;00058=;00059=;00060=;00061=1;00062=;00063=;00064=;00065=1;00066=1;00067=;00068=;00069=;00070=;00071=;00072=;00073=;00074=;00075=;00076=1;00077=;00078=;00079=;00080=;00081=;00082=;00083=;00084=;00085=;00086=;00087=;00088=;00089=;00090=1;00091=;00092=;00093=;00094=;00095=;00096=;00097=;00098=;00099=;00100=;00101=;00102=;00103=;00104=;00105=;00106=;00107=;00108=;00109=;00110=;00111=;00112=;00113=1;00114=;00115=;00116=;00117=;00118=;00119=;00120=;00121=;00122=;00123=;00124=1;00125=1;00126=;00127=;00128=1;00129=;00130=;00131=;00132=;00133=;00134=;00135=;00136=;00137=1;00138=;00139=;00140=;00141=;00142=;00143=1;00144=;00145=;00146=1;00147=;00148=;00149=;00150=;00151=1;00152=;00153=;00154=;00155=;00156=;00157=1;00158=1;00159=;00160=;00161=;00162=;00163=;00164=1;00165=;00166=;00167=;00168=1;00169=;00170=2;00171=;00172=1;00173=;00174=1;00175=;00176=;00177=;00178=;00179=;00180=1;00181=;00182=;00183=;00184=;00185=;00186=;00187=;00188=;00189=;00190=;00191=;00192=;00193=;00194=;00195=;00196=;00197=1;00198=;00199=;00200=;00201=;00202=1;00203=1;00204=1;00205=;00206=;00207=;00208=;00209=;00210=;00211=;00212=;00213=;00214=;00215=;00216=;00217=;00218=;00219=;00220=;00221=;00222=;00223=;00224=1;00225=;00226=;00227=;00228=;00229=;00230=1;00231=;00232=1;00233=;00234=;00235=1;00236=;00237=;00238=;00239=;00240=;00241=;00242=;00243=;00244=;00245=;00246=;00247=;00248=;00249=;00250=;00251=;00252=;00253=;00254=;00255=;00256=;00257=;00258=;00259=;00260=;00261=1;00262=;00263=1;00264=;00265=;00266=;00267=;00268=;00269=;00270=1;00271=;00272=;00273=;00274=;00275=;00276=;00277=1;00278=;00279=;00280=1;00281=;00282=1;00283=;00284=;00285=;00286=;00287=;00288=1;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10" val="350:00001=;00002=1;00003=;00004=;00005=;00006=;00007=;00008=;00009=;00010=;00011=;00012=1;00013=;00014=;00015=;00016=;00017=;00018=;00019=;00020=;00021=;00022=;00023=;00024=;00025=;00026=;00027=;00028=;00029=;00030=;00031=;00032=;00033=1;00034=;00035=1;00036=;00037=;00038=;00039=;00040=;00041=;00042=1;00043=;00044=;00045=;00046=;00047=;00048=;00049=;00050=;00051=;00052=1;00053=;00054=;00055=;00056=1;00057=1;00058=;00059=;00060=2;00061=1;00062=;00063=1;00064=;00065=1;00066=1;00067=;00068=;00069=;00070=;00071=;00072=;00073=;00074=;00075=;00076=1;00077=;00078=;00079=;00080=;00081=;00082=;00083=;00084=;00085=;00086=;00087=;00088=;00089=1;00090=1;00091=;00092=;00093=;00094=;00095=;00096=;00097=;00098=;00099=;00100=;00101=;00102=1;00103=;00104=;00105=;00106=;00107=;00108=;00109=;00110=;00111=1;00112=;00113=;00114=;00115=;00116=;00117=;00118=;00119=;00120=;00121=;00122=;00123=;00124=;00125=1;00126=;00127=;00128=;00129=;00130=;00131=;00132=;00133=;00134=;00135=;00136=;00137=1;00138=;00139=;00140=;00141=;00142=;00143=;00144=;00145=;00146=1;00147=1;00148=;00149=;00150=;00151=1;00152=;00153=;00154=;00155=;00156=;00157=1;00158=1;00159=1;00160=;00161=;00162=;00163=;00164=1;00165=;00166=;00167=;00168=;00169=;00170=1;00171=;00172=;00173=;00174=1;00175=;00176=;00177=;00178=;00179=;00180=1;00181=;00182=;00183=;00184=;00185=;00186=;00187=;00188=;00189=;00190=;00191=;00192=;00193=;00194=;00195=;00196=;00197=;00198=;00199=;00200=;00201=;00202=1;00203=1;00204=1;00205=1;00206=;00207=;00208=2;00209=;00210=;00211=1;00212=;00213=;00214=;00215=;00216=;00217=;00218=;00219=;00220=;00221=;00222=;00223=;00224=1;00225=;00226=;00227=;00228=;00229=;00230=;00231=;00232=;00233=;00234=;00235=;00236=;00237=;00238=;00239=;00240=;00241=;00242=;00243=;00244=;00245=;00246=;00247=;00248=1;00249=;00250=;00251=;00252=;00253=;00254=;00255=;00256=;00257=;00258=;00259=;00260=;00261=1;00262=;00263=1;00264=;00265=1;00266=;00267=;00268=;00269=;00270=;00271=;00272=;00273=;00274=;00275=;00276=;00277=1;00278=;00279=;00280=1;00281=;00282=;00283=;00284=;00285=;00286=;00287=;00288=1;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RES11" val="350:00001=;00002=1;00003=;00004=;00005=;00006=;00007=;00008=;00009=;00010=1;00011=;00012=;00013=;00014=;00015=;00016=;00017=;00018=;00019=1;00020=2;00021=;00022=;00023=;00024=;00025=;00026=;00027=;00028=;00029=;00030=;00031=;00032=;00033=2;00034=;00035=1;00036=;00037=;00038=;00039=;00040=;00041=;00042=1;00043=;00044=;00045=;00046=;00047=;00048=;00049=;00050=;00051=;00052=;00053=;00054=;00055=;00056=2;00057=;00058=;00059=;00060=1;00061=1;00062=1;00063=1;00064=;00065=1;00066=1;00067=;00068=;00069=;00070=;00071=;00072=1;00073=;00074=;00075=;00076=1;00077=;00078=;00079=;00080=;00081=;00082=;00083=;00084=;00085=;00086=;00087=;00088=;00089=;00090=1;00091=;00092=;00093=;00094=;00095=;00096=;00097=;00098=;00099=;00100=;00101=;00102=1;00103=;00104=;00105=1;00106=;00107=;00108=;00109=;00110=;00111=;00112=;00113=2;00114=;00115=;00116=;00117=;00118=;00119=;00120=;00121=;00122=;00123=;00124=1;00125=1;00126=;00127=;00128=;00129=;00130=;00131=;00132=;00133=;00134=;00135=;00136=;00137=1;00138=;00139=;00140=;00141=;00142=;00143=;00144=;00145=;00146=1;00147=1;00148=;00149=;00150=;00151=;00152=;00153=;00154=;00155=;00156=;00157=1;00158=;00159=1;00160=;00161=;00162=;00163=;00164=;00165=;00166=;00167=1;00168=;00169=;00170=2;00171=;00172=2;00173=;00174=1;00175=;00176=;00177=;00178=;00179=;00180=1;00181=;00182=;00183=;00184=;00185=;00186=;00187=;00188=;00189=;00190=;00191=;00192=;00193=;00194=;00195=1;00196=;00197=;00198=;00199=;00200=;00201=;00202=;00203=1;00204=;00205=;00206=;00207=;00208=2;00209=;00210=;00211=;00212=;00213=;00214=;00215=;00216=;00217=;00218=;00219=;00220=;00221=;00222=;00223=;00224=;00225=;00226=;00227=;00228=;00229=;00230=2;00231=;00232=;00233=;00234=;00235=;00236=;00237=;00238=;00239=;00240=;00241=;00242=;00243=;00244=;00245=;00246=;00247=;00248=;00249=;00250=;00251=;00252=;00253=;00254=;00255=;00256=;00257=;00258=;00259=;00260=;00261=1;00262=;00263=1;00264=;00265=;00266=;00267=;00268=;00269=;00270=;00271=;00272=;00273=;00274=;00275=;00276=1;00277=1;00278=;00279=;00280=;00281=;00282=2;00283=;00284=;00285=;00286=;00287=;00288=1;00289=;00290=;00291=;00292=;00293=;00294=;00295=;00296=;00297=;00298=;00299=;00300=;00337=;00338=;00339=;00340=;00341=;00342=;00343=;00344=;00345=;00346=;00347=;00348=;00349=;00350=;00351=;00352=;00353=;00354=;00355=;00356=;00357=;00358=;00359=;00360=;00361=;00362=;00363=;00364=;00365=;00366=;00367=;00368=;00369=;00370=;00371=;00372=;00373=;00374=;00375=;00376=;00377=;00378=;00379=;00380=;00381=;00382=;00383=;00384=;00385=;00386=;"/>
  <p:tag name="XLSEXPORT" val="20"/>
  <p:tag name="CURQSID" val="-1"/>
  <p:tag name="PVXVOTES" val="4.9.99s"/>
  <p:tag name="SLIDEID" val="290"/>
  <p:tag name="NBSLIDES" val="46"/>
  <p:tag name="FILEPATH" val="C:\Users\CVP\Desktop"/>
  <p:tag name="BOXDEFS" val="nb=350;b1=00001;n1=1¤¤¤¤¤;c1=0;w1=1;b2=00002;n2=2¤¤¤¤¤;c2=0;w2=1;b3=00003;n3=3¤¤¤¤¤;c3=0;w3=1;b4=00004;n4=4¤¤¤¤¤;c4=0;w4=1;b5=00005;n5=5¤¤¤¤¤;c5=0;w5=1;b6=00006;n6=6¤¤¤¤¤;c6=0;w6=1;b7=00007;n7=7¤¤¤¤¤;c7=0;w7=1;b8=00008;n8=8¤¤¤¤¤;c8=0;w8=1;b9=00009;n9=9¤¤¤¤¤;c9=0;w9=1;b10=00010;n10=10¤¤¤¤¤;c10=0;w10=1;b11=00011;n11=11¤¤¤¤¤;c11=0;w11=1;b12=00012;n12=12¤¤¤¤¤;c12=0;w12=1;b13=00013;n13=13¤¤¤¤¤;c13=0;w13=1;b14=00014;n14=14¤¤¤¤¤;c14=0;w14=1;b15=00015;n15=15¤¤¤¤¤;c15=0;w15=1;b16=00016;n16=16¤¤¤¤¤;c16=0;w16=1;b17=00017;n17=17¤¤¤¤¤;c17=0;w17=1;b18=00018;n18=18¤¤¤¤¤;c18=0;w18=1;b19=00019;n19=19¤¤¤¤¤;c19=0;w19=1;b20=00020;n20=20¤¤¤¤¤;c20=0;w20=1;b21=00021;n21=21¤¤¤¤¤;c21=0;w21=1;b22=00022;n22=22¤¤¤¤¤;c22=0;w22=1;b23=00023;n23=23¤¤¤¤¤;c23=0;w23=1;b24=00024;n24=24¤¤¤¤¤;c24=0;w24=1;b25=00025;n25=25¤¤¤¤¤;c25=0;w25=1;b26=00026;n26=26¤¤¤¤¤;c26=0;w26=1;b27=00027;n27=27¤¤¤¤¤;c27=0;w27=1;b28=00028;n28=28¤¤¤¤¤;c28=0;w28=1;b29=00029;n29=29¤¤¤¤¤;c29=0;w29=1;b30=00030;n30=30¤¤¤¤¤;c30=0;w30=1;b31=00031;n31=31¤¤¤¤¤;c31=0;w31=1;b32=00032;n32=32¤¤¤¤¤;c32=0;w32=1;b33=00033;n33=33¤¤¤¤¤;c33=0;w33=1;b34=00034;n34=34¤¤¤¤¤;c34=0;w34=1;b35=00035;n35=35¤¤¤¤¤;c35=0;w35=1;b36=00036;n36=36¤¤¤¤¤;c36=0;w36=1;b37=00037;n37=37¤¤¤¤¤;c37=0;w37=1;b38=00038;n38=38¤¤¤¤¤;c38=0;w38=1;b39=00039;n39=39¤¤¤¤¤;c39=0;w39=1;b40=00040;n40=40¤¤¤¤¤;c40=0;w40=1;b41=00041;n41=41¤¤¤¤¤;c41=0;w41=1;b42=00042;n42=42¤¤¤¤¤;c42=0;w42=1;b43=00043;n43=43¤¤¤¤¤;c43=0;w43=1;b44=00044;n44=44¤¤¤¤¤;c44=0;w44=1;b45=00045;n45=45¤¤¤¤¤;c45=0;w45=1;b46=00046;n46=46¤¤¤¤¤;c46=0;w46=1;b47=00047;n47=47¤¤¤¤¤;c47=0;w47=1;b48=00048;n48=48¤¤¤¤¤;c48=0;w48=1;b49=00049;n49=49¤¤¤¤¤;c49=0;w49=1;b50=00050;n50=50¤¤¤¤¤;c50=0;w50=1;b51=00051;n51=51¤¤¤¤¤;c51=0;w51=1;b52=00052;n52=52¤¤¤¤¤;c52=0;w52=1;b53=00053;n53=53¤¤¤¤¤;c53=0;w53=1;b54=00054;n54=54¤¤¤¤¤;c54=0;w54=1;b55=00055;n55=55¤¤¤¤¤;c55=0;w55=1;b56=00056;n56=56¤¤¤¤¤;c56=0;w56=1;b57=00057;n57=57¤¤¤¤¤;c57=0;w57=1;b58=00058;n58=58¤¤¤¤¤;c58=0;w58=1;b59=00059;n59=59¤¤¤¤¤;c59=0;w59=1;b60=00060;n60=60¤¤¤¤¤;c60=0;w60=1;b61=00061;n61=61¤¤¤¤¤;c61=0;w61=1;b62=00062;n62=62¤¤¤¤¤;c62=0;w62=1;b63=00063;n63=63¤¤¤¤¤;c63=0;w63=1;b64=00064;n64=64¤¤¤¤¤;c64=0;w64=1;b65=00065;n65=65¤¤¤¤¤;c65=0;w65=1;b66=00066;n66=66¤¤¤¤¤;c66=0;w66=1;b67=00067;n67=67¤¤¤¤¤;c67=0;w67=1;b68=00068;n68=68¤¤¤¤¤;c68=0;w68=1;b69=00069;n69=69¤¤¤¤¤;c69=0;w69=1;b70=00070;n70=70¤¤¤¤¤;c70=0;w70=1;b71=00071;n71=71¤¤¤¤¤;c71=0;w71=1;b72=00072;n72=72¤¤¤¤¤;c72=0;w72=1;b73=00073;n73=73¤¤¤¤¤;c73=0;w73=1;b74=00074;n74=74¤¤¤¤¤;c74=0;w74=1;b75=00075;n75=75¤¤¤¤¤;c75=0;w75=1;b76=00076;n76=76¤¤¤¤¤;c76=0;w76=1;b77=00077;n77=Test¤Test¤¤¤¤;c77=0;w77=1;b78=00078;n78=Next¤¤¤¤¤;c78=0;w78=1;b79=00079;n79=Bravo¤¤¤¤¤;c79=0;w79=1;b80=00080;n80=80¤¤¤¤¤;c80=0;w80=1;b81=00081;n81=81¤¤¤¤¤;c81=0;w81=1;b82=00082;n82=82¤¤¤¤¤;c82=0;w82=1;b83=00083;n83=83¤¤¤¤¤;c83=0;w83=1;b84=00084;n84=84¤¤¤¤¤;c84=0;w84=1;b85=00085;n85=85¤¤¤¤¤;c85=0;w85=1;b86=00086;n86=86¤¤¤¤¤;c86=0;w86=1;b87=00087;n87=87¤¤¤¤¤;c87=0;w87=1;b88=00088;n88=88¤¤¤¤¤;c88=0;w88=1;b89=00089;n89=89¤¤¤¤¤;c89=0;w89=1;b90=00090;n90=90¤¤¤¤¤;c90=0;w90=1;b91=00091;n91=91¤¤¤¤¤;c91=0;w91=1;b92=00092;n92=92¤¤¤¤¤;c92=0;w92=1;b93=00093;n93=93¤¤¤¤¤;c93=0;w93=1;b94=00094;n94=94¤¤¤¤¤;c94=0;w94=1;b95=00095;n95=95¤¤¤¤¤;c95=0;w95=1;b96=00096;n96=96¤¤¤¤¤;c96=0;w96=1;b97=00097;n97=97¤¤¤¤¤;c97=0;w97=1;b98=00098;n98=98¤¤¤¤¤;c98=0;w98=1;b99=00099;n99=99¤¤¤¤¤;c99=0;w99=1;b100=00100;n100=100¤¤¤¤¤;c100=0;w100=1;b101=00101;n101=101¤¤¤¤¤;c101=0;w101=1;b102=00102;n102=102¤¤¤¤¤;c102=0;w102=1;b103=00103;n103=103¤¤¤¤¤;c103=0;w103=1;b104=00104;n104=104¤¤¤¤¤;c104=0;w104=1;b105=00105;n105=105¤¤¤¤¤;c105=0;w105=1;b106=00106;n106=106¤¤¤¤¤;c106=0;w106=1;b107=00107;n107=107¤¤¤¤¤;c107=0;w107=1;b108=00108;n108=108¤¤¤¤¤;c108=0;w108=1;b109=00109;n109=109¤¤¤¤¤;c109=0;w109=1;b110=00110;n110=110¤¤¤¤¤;c110=0;w110=1;b111=00111;n111=111¤¤¤¤¤;c111=0;w111=1;b112=00112;n112=112¤¤¤¤¤;c112=0;w112=1;b113=00113;n113=113¤¤¤¤¤;c113=0;w113=1;b114=00114;n114=114¤¤¤¤¤;c114=0;w114=1;b115=00115;n115=115¤¤¤¤¤;c115=0;w115=1;b116=00116;n116=116¤¤¤¤¤;c116=0;w116=1;b117=00117;n117=117¤¤¤¤¤;c117=0;w117=1;b118=00118;n118=118¤¤¤¤¤;c118=0;w118=1;b119=00119;n119=119¤¤¤¤¤;c119=0;w119=1;b120=00120;n120=120¤¤¤¤¤;c120=0;w120=1;b121=00121;n121=121¤¤¤¤¤;c121=0;w121=1;b122=00122;n122=122¤¤¤¤¤;c122=0;w122=1;b123=00123;n123=123¤¤¤¤¤;c123=0;w123=1;b124=00124;n124=124¤¤¤¤¤;c124=0;w124=1;b125=00125;n125=125¤¤¤¤¤;c125=0;w125=1;b126=00126;n126=126¤¤¤¤¤;c126=0;w126=1;b127=00127;n127=127¤¤¤¤¤;c127=0;w127=1;b128=00128;n128=128¤¤¤¤¤;c128=0;w128=1;b129=00129;n129=129¤¤¤¤¤;c129=0;w129=1;b130=00130;n130=130¤¤¤¤¤;c130=0;w130=1;b131=00131;n131=131¤¤¤¤¤;c131=0;w131=1;b132=00132;n132=132¤¤¤¤¤;c132=0;w132=1;b133=00133;n133=133¤¤¤¤¤;c133=0;w133=1;b134=00134;n134=134¤¤¤¤¤;c134=0;w134=1;b135=00135;n135=135¤¤¤¤¤;c135=0;w135=1;b136=00136;n136=136¤¤¤¤¤;c136=0;w136=1;b137=00137;n137=137¤¤¤¤¤;c137=0;w137=1;b138=00138;n138=138¤¤¤¤¤;c138=0;w138=1;b139=00139;n139=139¤¤¤¤¤;c139=0;w139=1;b140=00140;n140=140¤¤¤¤¤;c140=0;w140=1;b141=00141;n141=141¤¤¤¤¤;c141=0;w141=1;b142=00142;n142=142¤¤¤¤¤;c142=0;w142=1;b143=00143;n143=143¤¤¤¤¤;c143=0;w143=1;b144=00144;n144=144¤¤¤¤¤;c144=0;w144=1;b145=00145;n145=145¤¤¤¤¤;c145=0;w145=1;b146=00146;n146=146¤¤¤¤¤;c146=0;w146=1;b147=00147;n147=147¤¤¤¤¤;c147=0;w147=1;b148=00148;n148=148¤¤¤¤¤;c148=0;w148=1;b149=00149;n149=149¤¤¤¤¤;c149=0;w149=1;b150=00150;n150=150¤¤¤¤¤;c150=0;w150=1;b151=00151;n151=151¤¤¤¤¤;c151=0;w151=1;b152=00152;n152=152¤¤¤¤¤;c152=0;w152=1;b153=00153;n153=153¤¤¤¤¤;c153=0;w153=1;b154=00154;n154=154¤¤¤¤¤;c154=0;w154=1;b155=00155;n155=155¤¤¤¤¤;c155=0;w155=1;b156=00156;n156=156¤¤¤¤¤;c156=0;w156=1;b157=00157;n157=157¤¤¤¤¤;c157=0;w157=1;b158=00158;n158=158¤¤¤¤¤;c158=0;w158=1;b159=00159;n159=159¤¤¤¤¤;c159=0;w159=1;b160=00160;n160=160¤¤¤¤¤;c160=0;w160=1;b161=00161;n161=161¤¤¤¤¤;c161=0;w161=1;b162=00162;n162=162¤¤¤¤¤;c162=0;w162=1;b163=00163;n163=163¤¤¤¤¤;c163=0;w163=1;b164=00164;n164=164¤¤¤¤¤;c164=0;w164=1;b165=00165;n165=165¤¤¤¤¤;c165=0;w165=1;b166=00166;n166=166¤¤¤¤¤;c166=0;w166=1;b167=00167;n167=167¤¤¤¤¤;c167=0;w167=1;b168=00168;n168=168¤¤¤¤¤;c168=0;w168=1;b169=00169;n169=169¤¤¤¤¤;c169=0;w169=1;b170=00170;n170=170¤¤¤¤¤;c170=0;w170=1;b171=00171;n171=171¤¤¤¤¤;c171=0;w171=1;b172=00172;n172=172¤¤¤¤¤;c172=0;w172=1;b173=00173;n173=173¤¤¤¤¤;c173=0;w173=1;b174=00174;n174=174¤¤¤¤¤;c174=0;w174=1;b175=00175;n175=175¤¤¤¤¤;c175=0;w175=1;b176=00176;n176=176¤¤¤¤¤;c176=0;w176=1;b177=00177;n177=177¤¤¤¤¤;c177=0;w177=1;b178=00178;n178=178¤¤¤¤¤;c178=0;w178=1;b179=00179;n179=179¤¤¤¤¤;c179=0;w179=1;b180=00180;n180=180¤¤¤¤¤;c180=0;w180=1;b181=00181;n181=181¤¤¤¤¤;c181=0;w181=1;b182=00182;n182=182¤¤¤¤¤;c182=0;w182=1;b183=00183;n183=183¤¤¤¤¤;c183=0;w183=1;b184=00184;n184=184¤¤¤¤¤;c184=0;w184=1;b185=00185;n185=185¤¤¤¤¤;c185=0;w185=1;b186=00186;n186=186¤¤¤¤¤;c186=0;w186=1;b187=00187;n187=187¤¤¤¤¤;c187=0;w187=1;b188=00188;n188=188¤¤¤¤¤;c188=0;w188=1;b189=00189;n189=189¤¤¤¤¤;c189=0;w189=1;b190=00190;n190=190¤¤¤¤¤;c190=0;w190=1;b191=00191;n191=191¤¤¤¤¤;c191=0;w191=1;b192=00192;n192=192¤¤¤¤¤;c192=0;w192=1;b193=00193;n193=193¤¤¤¤¤;c193=0;w193=1;b194=00194;n194=194¤¤¤¤¤;c194=0;w194=1;b195=00195;n195=195¤¤¤¤¤;c195=0;w195=1;b196=00196;n196=196¤¤¤¤¤;c196=0;w196=1;b197=00197;n197=197¤¤¤¤¤;c197=0;w197=1;b198=00198;n198=198¤¤¤¤¤;c198=0;w198=1;b199=00199;n199=199¤¤¤¤¤;c199=0;w199=1;b200=00200;n200=200¤¤¤¤¤;c200=0;w200=1;b201=00201;n201=201¤¤¤¤¤;c201=0;w201=1;b202=00202;n202=202¤¤¤¤¤;c202=0;w202=1;b203=00203;n203=203¤¤¤¤¤;c203=0;w203=1;b204=00204;n204=204¤¤¤¤¤;c204=0;w204=1;b205=00205;n205=205¤¤¤¤¤;c205=0;w205=1;b206=00206;n206=206¤¤¤¤¤;c206=0;w206=1;b207=00207;n207=207¤¤¤¤¤;c207=0;w207=1;b208=00208;n208=208¤¤¤¤¤;c208=0;w208=1;b209=00209;n209=209¤¤¤¤¤;c209=0;w209=1;b210=00210;n210=210¤¤¤¤¤;c210=0;w210=1;b211=00211;n211=211¤¤¤¤¤;c211=0;w211=1;b212=00212;n212=212¤¤¤¤¤;c212=0;w212=1;b213=00213;n213=213¤¤¤¤¤;c213=0;w213=1;b214=00214;n214=214¤¤¤¤¤;c214=0;w214=1;b215=00215;n215=215¤¤¤¤¤;c215=0;w215=1;b216=00216;n216=216¤¤¤¤¤;c216=0;w216=1;b217=00217;n217=217¤¤¤¤¤;c217=0;w217=1;b218=00218;n218=218¤¤¤¤¤;c218=0;w218=1;b219=00219;n219=219¤¤¤¤¤;c219=0;w219=1;b220=00220;n220=220¤¤¤¤¤;c220=0;w220=1;b221=00221;n221=221¤¤¤¤¤;c221=0;w221=1;b222=00222;n222=222¤¤¤¤¤;c222=0;w222=1;b223=00223;n223=223¤¤¤¤¤;c223=0;w223=1;b224=00224;n224=224¤¤¤¤¤;c224=0;w224=1;b225=00225;n225=225¤¤¤¤¤;c225=0;w225=1;b226=00226;n226=226¤¤¤¤¤;c226=0;w226=1;b227=00227;n227=227¤¤¤¤¤;c227=0;w227=1;b228=00228;n228=228¤¤¤¤¤;c228=0;w228=1;b229=00229;n229=229¤¤¤¤¤;c229=0;w229=1;b230=00230;n230=230¤¤¤¤¤;c230=0;w230=1;b231=00231;n231=231¤¤¤¤¤;c231=0;w231=1;b232=00232;n232=232¤¤¤¤¤;c232=0;w232=1;b233=00233;n233=233¤¤¤¤¤;c233=0;w233=1;b234=00234;n234=234¤¤¤¤¤;c234=0;w234=1;b235=00235;n235=235¤¤¤¤¤;c235=0;w235=1;b236=00236;n236=236¤¤¤¤¤;c236=0;w236=1;b237=00237;n237=237¤¤¤¤¤;c237=0;w237=1;b238=00238;n238=238¤¤¤¤¤;c238=0;w238=1;b239=00239;n239=239¤¤¤¤¤;c239=0;w239=1;b240=00240;n240=240¤¤¤¤¤;c240=0;w240=1;b241=00241;n241=241¤¤¤¤¤;c241=0;w241=1;b242=00242;n242=242¤¤¤¤¤;c242=0;w242=1;b243=00243;n243=243¤¤¤¤¤;c243=0;w243=1;b244=00244;n244=244¤¤¤¤¤;c244=0;w244=1;b245=00245;n245=245¤¤¤¤¤;c245=0;w245=1;b246=00246;n246=246¤¤¤¤¤;c246=0;w246=1;b247=00247;n247=247¤¤¤¤¤;c247=0;w247=1;b248=00248;n248=248¤¤¤¤¤;c248=0;w248=1;b249=00249;n249=249¤¤¤¤¤;c249=0;w249=1;b250=00250;n250=250¤¤¤¤¤;c250=0;w250=1;b251=00251;n251=251¤¤¤¤¤;c251=0;w251=1;b252=00252;n252=252¤¤¤¤¤;c252=0;w252=1;b253=00253;n253=253¤¤¤¤¤;c253=0;w253=1;b254=00254;n254=254¤¤¤¤¤;c254=0;w254=1;b255=00255;n255=255¤¤¤¤¤;c255=0;w255=1;b256=00256;n256=256¤¤¤¤¤;c256=0;w256=1;b257=00257;n257=257¤¤¤¤¤;c257=0;w257=1;b258=00258;n258=258¤¤¤¤¤;c258=0;w258=1;b259=00259;n259=259¤¤¤¤¤;c259=0;w259=1;b260=00260;n260=260¤¤¤¤¤;c260=0;w260=1;b261=00261;n261=261¤¤¤¤¤;c261=0;w261=1;b262=00262;n262=262¤¤¤¤¤;c262=0;w262=1;b263=00263;n263=263¤¤¤¤¤;c263=0;w263=1;b264=00264;n264=264¤¤¤¤¤;c264=0;w264=1;b265=00265;n265=265¤¤¤¤¤;c265=0;w265=1;b266=00266;n266=266¤¤¤¤¤;c266=0;w266=1;b267=00267;n267=267¤¤¤¤¤;c267=0;w267=1;b268=00268;n268=268¤¤¤¤¤;c268=0;w268=1;b269=00269;n269=269¤¤¤¤¤;c269=0;w269=1;b270=00270;n270=270¤¤¤¤¤;c270=0;w270=1;b271=00271;n271=271¤¤¤¤¤;c271=0;w271=1;b272=00272;n272=272¤¤¤¤¤;c272=0;w272=1;b273=00273;n273=273¤¤¤¤¤;c273=0;w273=1;b274=00274;n274=274¤¤¤¤¤;c274=0;w274=1;b275=00275;n275=275¤¤¤¤¤;c275=0;w275=1;b276=00276;n276=276¤¤¤¤¤;c276=0;w276=1;b277=00277;n277=277¤¤¤¤¤;c277=0;w277=1;b278=00278;n278=278¤¤¤¤¤;c278=0;w278=1;b279=00279;n279=279¤¤¤¤¤;c279=0;w279=1;b280=00280;n280=280¤¤¤¤¤;c280=0;w280=1;b281=00281;n281=281¤¤¤¤¤;c281=0;w281=1;b282=00282;n282=282¤¤¤¤¤;c282=0;w282=1;b283=00283;n283=283¤¤¤¤¤;c283=0;w283=1;b284=00284;n284=284¤¤¤¤¤;c284=0;w284=1;b285=00285;n285=285¤¤¤¤¤;c285=0;w285=1;b286=00286;n286=286¤¤¤¤¤;c286=0;w286=1;b287=00287;n287=287¤¤¤¤¤;c287=0;w287=1;b288=00288;n288=288¤¤¤¤¤;c288=0;w288=1;b289=00289;n289=289¤¤¤¤¤;c289=0;w289=1;b290=00290;n290=290¤¤¤¤¤;c290=0;w290=1;b291=00291;n291=291¤¤¤¤¤;c291=0;w291=1;b292=00292;n292=292¤¤¤¤¤;c292=0;w292=1;b293=00293;n293=293¤¤¤¤¤;c293=0;w293=1;b294=00294;n294=294¤¤¤¤¤;c294=0;w294=1;b295=00295;n295=295¤¤¤¤¤;c295=0;w295=1;b296=00296;n296=296¤¤¤¤¤;c296=0;w296=1;b297=00297;n297=297¤¤¤¤¤;c297=0;w297=1;b298=00298;n298=298¤¤¤¤¤;c298=0;w298=1;b299=00299;n299=299¤¤¤¤¤;c299=0;w299=1;b300=00300;n300=300¤¤¤¤¤;c300=0;w300=1;b301=00337;n301=337¤¤¤¤¤;c301=0;w301=1;b302=00338;n302=338¤¤¤¤¤;c302=0;w302=1;b303=00339;n303=339¤¤¤¤¤;c303=0;w303=1;b304=00340;n304=340¤¤¤¤¤;c304=0;w304=1;b305=00341;n305=341¤¤¤¤¤;c305=0;w305=1;b306=00342;n306=342¤¤¤¤¤;c306=0;w306=1;b307=00343;n307=343¤¤¤¤¤;c307=0;w307=1;b308=00344;n308=344¤¤¤¤¤;c308=0;w308=1;b309=00345;n309=345¤¤¤¤¤;c309=0;w309=1;b310=00346;n310=346¤¤¤¤¤;c310=0;w310=1;b311=00347;n311=347¤¤¤¤¤;c311=0;w311=1;b312=00348;n312=348¤¤¤¤¤;c312=0;w312=1;b313=00349;n313=349¤¤¤¤¤;c313=0;w313=1;b314=00350;n314=350¤¤¤¤¤;c314=0;w314=1;b315=00351;n315=351¤¤¤¤¤;c315=0;w315=1;b316=00352;n316=352¤¤¤¤¤;c316=0;w316=1;b317=00353;n317=353¤¤¤¤¤;c317=0;w317=1;b318=00354;n318=354¤¤¤¤¤;c318=0;w318=1;b319=00355;n319=355¤¤¤¤¤;c319=0;w319=1;b320=00356;n320=356¤¤¤¤¤;c320=0;w320=1;b321=00357;n321=357¤¤¤¤¤;c321=0;w321=1;b322=00358;n322=358¤¤¤¤¤;c322=0;w322=1;b323=00359;n323=359¤¤¤¤¤;c323=0;w323=1;b324=00360;n324=360¤¤¤¤¤;c324=0;w324=1;b325=00361;n325=361¤¤¤¤¤;c325=0;w325=1;b326=00362;n326=362¤¤¤¤¤;c326=0;w326=1;b327=00363;n327=363¤¤¤¤¤;c327=0;w327=1;b328=00364;n328=364¤¤¤¤¤;c328=0;w328=1;b329=00365;n329=365¤¤¤¤¤;c329=0;w329=1;b330=00366;n330=366¤¤¤¤¤;c330=0;w330=1;b331=00367;n331=367¤¤¤¤¤;c331=0;w331=1;b332=00368;n332=368¤¤¤¤¤;c332=0;w332=1;b333=00369;n333=369¤¤¤¤¤;c333=0;w333=1;b334=00370;n334=370¤¤¤¤¤;c334=0;w334=1;b335=00371;n335=371¤¤¤¤¤;c335=0;w335=1;b336=00372;n336=372¤¤¤¤¤;c336=0;w336=1;b337=00373;n337=373¤¤¤¤¤;c337=0;w337=1;b338=00374;n338=374¤¤¤¤¤;c338=0;w338=1;b339=00375;n339=375¤¤¤¤¤;c339=0;w339=1;b340=00376;n340=376¤¤¤¤¤;c340=0;w340=1;b341=00377;n341=377¤¤¤¤¤;c341=0;w341=1;b342=00378;n342=378¤¤¤¤¤;c342=0;w342=1;b343=00379;n343=379¤¤¤¤¤;c343=0;w343=1;b344=00380;n344=380¤¤¤¤¤;c344=0;w344=1;b345=00381;n345=381¤¤¤¤¤;c345=0;w345=1;b346=00382;n346=382¤¤¤¤¤;c346=0;w346=1;b347=00383;n347=383¤¤¤¤¤;c347=0;w347=1;b348=00384;n348=384¤¤¤¤¤;c348=0;w348=1;b349=00385;n349=385¤¤¤¤¤;c349=0;w349=1;b350=00386;n350=386¤¤¤¤¤;c350=0;w350=1;"/>
  <p:tag name="BOXFILE" val="c:\powervote\Sessions\box.ini"/>
  <p:tag name="BOXCOLSHEADS" val="SyncPart=1¤SyncOrder=1¤T1=#¤W1=480189¤Cb1=¤Ct1=¤T2=*¤W2=1440¤Cb2=¤Ct2=¤T3=Team¤W3=1440¤Cb3=¤Ct3=¤T4=Name¤W4=1440¤Cb4=¤Ct4=¤T5=First name¤W5=1440¤Cb5=¤Ct5=¤T6=Service¤W6=1440¤Cb6=¤Ct6=¤T7=e-mail¤W7=1440¤Cb7=¤Ct7=¤T8=Comments¤W8=1440¤Cb8=¤Ct8=¤"/>
</p:tagLst>
</file>

<file path=ppt/tags/tag2.xml><?xml version="1.0" encoding="utf-8"?>
<p:tagLst xmlns:a="http://schemas.openxmlformats.org/drawingml/2006/main" xmlns:r="http://schemas.openxmlformats.org/officeDocument/2006/relationships" xmlns:p="http://schemas.openxmlformats.org/presentationml/2006/main">
  <p:tag name="PXID" val="1"/>
  <p:tag name="SID" val="290"/>
  <p:tag name="NAME" val="INSOL EUROPE IOH FORUMHot Topics for an Insolvency Office Holder in 2016presented by the Forum´s Co-ChairsStephen Harris, EY, LondonDaniel F. Fritz, hww hermann wienberg wilhelm, Frankfurt am Main"/>
</p:tagLst>
</file>

<file path=ppt/tags/tag3.xml><?xml version="1.0" encoding="utf-8"?>
<p:tagLst xmlns:a="http://schemas.openxmlformats.org/drawingml/2006/main" xmlns:r="http://schemas.openxmlformats.org/officeDocument/2006/relationships" xmlns:p="http://schemas.openxmlformats.org/presentationml/2006/main">
  <p:tag name="NAME" val="Thank you!"/>
  <p:tag name="PXID" val="1"/>
  <p:tag name="SID" val="317"/>
</p:tagLst>
</file>

<file path=ppt/tags/tag4.xml><?xml version="1.0" encoding="utf-8"?>
<p:tagLst xmlns:a="http://schemas.openxmlformats.org/drawingml/2006/main" xmlns:r="http://schemas.openxmlformats.org/officeDocument/2006/relationships" xmlns:p="http://schemas.openxmlformats.org/presentationml/2006/main">
  <p:tag name="NAME" val="Remember September … Berlin 2015 Poll resultsHighlights Harmonise qualifications? 50/50 IPs and 66/33 Non IPs (Yes / No) Should the EU implement legislation re IPs? 50/50 IPs and 48/52 Non IPs (Yes / No) Does national legislation work effectively re IPs? 75/25 IPs and 54 /46 Non IPS (Yes / No) "/>
  <p:tag name="PXID" val="1"/>
  <p:tag name="SID" val="291"/>
</p:tagLst>
</file>

<file path=ppt/tags/tag5.xml><?xml version="1.0" encoding="utf-8"?>
<p:tagLst xmlns:a="http://schemas.openxmlformats.org/drawingml/2006/main" xmlns:r="http://schemas.openxmlformats.org/officeDocument/2006/relationships" xmlns:p="http://schemas.openxmlformats.org/presentationml/2006/main">
  <p:tag name="NAME" val="IOH Forum Survey 2015/16Questions asked:the types of insolvency office holders; size of the profession; practising norms; qualification training and entry into the profession; professional bodies; continuing professional education (“CPE”); body corporate or individual; sanction for acting as an IOH without proper authorisation; bonding and insurance; appointment of IOHs; remuneration; personal liability of IOHs; release of IOHs from liability; and independence. "/>
  <p:tag name="PXID" val="1"/>
  <p:tag name="SID" val="299"/>
</p:tagLst>
</file>

<file path=ppt/tags/tag6.xml><?xml version="1.0" encoding="utf-8"?>
<p:tagLst xmlns:a="http://schemas.openxmlformats.org/drawingml/2006/main" xmlns:r="http://schemas.openxmlformats.org/officeDocument/2006/relationships" xmlns:p="http://schemas.openxmlformats.org/presentationml/2006/main">
  <p:tag name="NAME" val="Answers received:Austria (Norbert ABEL from Abel Rechtsanwälte); Belgium (Bart DE MOOR from STRELIA Law Firm); Bulgaria (Peneva MIGLENA from Georgiev, Todorov &amp; Co. Law Offices); Czech Republic (Ernst GIESE from Giese &amp; Partner); Denmark (Piya MUKHERJEE from Horten Law Firm); Estonia (Peter VIIRSALU from VARUL); France (André MARC from Etude Marc André); Germany (Axel BIERBACH from MHBK Rechtsanwälte, Daniel FRITZ from hww hermann wienberg wilhelm and Robert HAENEL from Anchor Rechtsanwälte); Greece (George BAZINAS and Yiannis SAKKAS from Bazinas Law Firm); Ireland (Jim LUBY and Enda LOWRY from McStay Luby); Italy (Gofredo CAVERNI from Goffredo Caverni); Latvia (Edvins DRABA from SORAINEN); Lithuania (Ieva STRUNKIENE from Triniti); Luxembourg (Martine GERBER from Dentons); The Netherlands (Krijn HOOGENBOEZEM from BOEKEL); Portugal (Nuno SALAZAR CASANOVA and David SEQUEIRA DINIS from Uría Menéndez – Proença de Carvalho); Romania (Radu LOTREAN from CITR); Slovakia (Slavomir CAUDER from Giese &amp; Partner); Spain (Vicente Estrada from Forest Partners); Sweden (Niklas KÖRLING from Wistrand); Switzerland (Sabina SCHELLENBERG from Froriep); and United Kingdom (Alastair BEVERIDGE from AlixPartners)."/>
  <p:tag name="PXID" val="1"/>
  <p:tag name="SID" val="300"/>
</p:tagLst>
</file>

<file path=ppt/tags/tag7.xml><?xml version="1.0" encoding="utf-8"?>
<p:tagLst xmlns:a="http://schemas.openxmlformats.org/drawingml/2006/main" xmlns:r="http://schemas.openxmlformats.org/officeDocument/2006/relationships" xmlns:p="http://schemas.openxmlformats.org/presentationml/2006/main">
  <p:tag name="NAME" val="IOH Forum Survey 2015/16Lessons learned?"/>
  <p:tag name="PXID" val="1"/>
  <p:tag name="SID" val="301"/>
</p:tagLst>
</file>

<file path=ppt/tags/tag8.xml><?xml version="1.0" encoding="utf-8"?>
<p:tagLst xmlns:a="http://schemas.openxmlformats.org/drawingml/2006/main" xmlns:r="http://schemas.openxmlformats.org/officeDocument/2006/relationships" xmlns:p="http://schemas.openxmlformats.org/presentationml/2006/main">
  <p:tag name="NAME" val="HarmonizationPerfect Harmonyor…"/>
  <p:tag name="PXID" val="1"/>
  <p:tag name="SID" val="292"/>
</p:tagLst>
</file>

<file path=ppt/tags/tag9.xml><?xml version="1.0" encoding="utf-8"?>
<p:tagLst xmlns:a="http://schemas.openxmlformats.org/drawingml/2006/main" xmlns:r="http://schemas.openxmlformats.org/officeDocument/2006/relationships" xmlns:p="http://schemas.openxmlformats.org/presentationml/2006/main">
  <p:tag name="NAME" val=""/>
  <p:tag name="PXID" val="1"/>
  <p:tag name="SID" val="293"/>
</p:tagLst>
</file>

<file path=ppt/tags/tag10.xml><?xml version="1.0" encoding="utf-8"?>
<p:tagLst xmlns:a="http://schemas.openxmlformats.org/drawingml/2006/main" xmlns:r="http://schemas.openxmlformats.org/officeDocument/2006/relationships" xmlns:p="http://schemas.openxmlformats.org/presentationml/2006/main">
  <p:tag name="NAME" val=""/>
  <p:tag name="PXID" val="1"/>
  <p:tag name="SID" val="294"/>
</p:tagLst>
</file>

<file path=ppt/tags/tag11.xml><?xml version="1.0" encoding="utf-8"?>
<p:tagLst xmlns:a="http://schemas.openxmlformats.org/drawingml/2006/main" xmlns:r="http://schemas.openxmlformats.org/officeDocument/2006/relationships" xmlns:p="http://schemas.openxmlformats.org/presentationml/2006/main">
  <p:tag name="PXID" val="1"/>
  <p:tag name="SID" val="295"/>
  <p:tag name="NAME" val="HarmonizationPre-Insolvency Proceedings as Safe Harbor?"/>
</p:tagLst>
</file>

<file path=ppt/tags/tag12.xml><?xml version="1.0" encoding="utf-8"?>
<p:tagLst xmlns:a="http://schemas.openxmlformats.org/drawingml/2006/main" xmlns:r="http://schemas.openxmlformats.org/officeDocument/2006/relationships" xmlns:p="http://schemas.openxmlformats.org/presentationml/2006/main">
  <p:tag name="NAME" val=""/>
  <p:tag name="PXID" val="1"/>
  <p:tag name="SID" val="296"/>
</p:tagLst>
</file>

<file path=ppt/tags/tag13.xml><?xml version="1.0" encoding="utf-8"?>
<p:tagLst xmlns:a="http://schemas.openxmlformats.org/drawingml/2006/main" xmlns:r="http://schemas.openxmlformats.org/officeDocument/2006/relationships" xmlns:p="http://schemas.openxmlformats.org/presentationml/2006/main">
  <p:tag name="NAME" val="Harmonization beyond Pre-Insolvency ProceedingsWho´s your Captain?"/>
  <p:tag name="PXID" val="1"/>
  <p:tag name="SID" val="297"/>
</p:tagLst>
</file>

<file path=ppt/tags/tag14.xml><?xml version="1.0" encoding="utf-8"?>
<p:tagLst xmlns:a="http://schemas.openxmlformats.org/drawingml/2006/main" xmlns:r="http://schemas.openxmlformats.org/officeDocument/2006/relationships" xmlns:p="http://schemas.openxmlformats.org/presentationml/2006/main">
  <p:tag name="NAME" val=""/>
  <p:tag name="PXID" val="1"/>
  <p:tag name="SID" val="298"/>
</p:tagLst>
</file>

<file path=ppt/tags/tag15.xml><?xml version="1.0" encoding="utf-8"?>
<p:tagLst xmlns:a="http://schemas.openxmlformats.org/drawingml/2006/main" xmlns:r="http://schemas.openxmlformats.org/officeDocument/2006/relationships" xmlns:p="http://schemas.openxmlformats.org/presentationml/2006/main">
  <p:tag name="NAME" val="Revised Minimum Standards for IOHIOH Forum Proposal"/>
  <p:tag name="PXID" val="1"/>
  <p:tag name="SID" val="302"/>
</p:tagLst>
</file>

<file path=ppt/tags/tag16.xml><?xml version="1.0" encoding="utf-8"?>
<p:tagLst xmlns:a="http://schemas.openxmlformats.org/drawingml/2006/main" xmlns:r="http://schemas.openxmlformats.org/officeDocument/2006/relationships" xmlns:p="http://schemas.openxmlformats.org/presentationml/2006/main">
  <p:tag name="NAME" val=""/>
  <p:tag name="PXID" val="1"/>
  <p:tag name="SID" val="276"/>
</p:tagLst>
</file>

<file path=ppt/tags/tag17.xml><?xml version="1.0" encoding="utf-8"?>
<p:tagLst xmlns:a="http://schemas.openxmlformats.org/drawingml/2006/main" xmlns:r="http://schemas.openxmlformats.org/officeDocument/2006/relationships" xmlns:p="http://schemas.openxmlformats.org/presentationml/2006/main">
  <p:tag name="NAME" val=""/>
  <p:tag name="PXID" val="1"/>
  <p:tag name="SID" val="303"/>
</p:tagLst>
</file>

<file path=ppt/tags/tag18.xml><?xml version="1.0" encoding="utf-8"?>
<p:tagLst xmlns:a="http://schemas.openxmlformats.org/drawingml/2006/main" xmlns:r="http://schemas.openxmlformats.org/officeDocument/2006/relationships" xmlns:p="http://schemas.openxmlformats.org/presentationml/2006/main">
  <p:tag name="NAME" val=""/>
  <p:tag name="PXID" val="1"/>
  <p:tag name="SID" val="304"/>
</p:tagLst>
</file>

<file path=ppt/tags/tag19.xml><?xml version="1.0" encoding="utf-8"?>
<p:tagLst xmlns:a="http://schemas.openxmlformats.org/drawingml/2006/main" xmlns:r="http://schemas.openxmlformats.org/officeDocument/2006/relationships" xmlns:p="http://schemas.openxmlformats.org/presentationml/2006/main">
  <p:tag name="NAME" val=""/>
  <p:tag name="PXID" val="1"/>
  <p:tag name="SID" val="305"/>
</p:tagLst>
</file>

<file path=ppt/tags/tag20.xml><?xml version="1.0" encoding="utf-8"?>
<p:tagLst xmlns:a="http://schemas.openxmlformats.org/drawingml/2006/main" xmlns:r="http://schemas.openxmlformats.org/officeDocument/2006/relationships" xmlns:p="http://schemas.openxmlformats.org/presentationml/2006/main">
  <p:tag name="NAME" val="What´s your view?"/>
  <p:tag name="PXID" val="1"/>
  <p:tag name="SID" val="306"/>
</p:tagLst>
</file>

<file path=ppt/tags/tag21.xml><?xml version="1.0" encoding="utf-8"?>
<p:tagLst xmlns:a="http://schemas.openxmlformats.org/drawingml/2006/main" xmlns:r="http://schemas.openxmlformats.org/officeDocument/2006/relationships" xmlns:p="http://schemas.openxmlformats.org/presentationml/2006/main">
  <p:tag name="QID" val="1"/>
  <p:tag name="QIDPERSO" val="1"/>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1"/>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Q1: “Are you an IOH?”"/>
  <p:tag name="PXID" val="1"/>
  <p:tag name="SID" val="316"/>
</p:tagLst>
</file>

<file path=ppt/tags/tag22.xml><?xml version="1.0" encoding="utf-8"?>
<p:tagLst xmlns:a="http://schemas.openxmlformats.org/drawingml/2006/main" xmlns:r="http://schemas.openxmlformats.org/officeDocument/2006/relationships" xmlns:p="http://schemas.openxmlformats.org/presentationml/2006/main">
  <p:tag name="V" val="6"/>
</p:tagLst>
</file>

<file path=ppt/tags/tag23.xml><?xml version="1.0" encoding="utf-8"?>
<p:tagLst xmlns:a="http://schemas.openxmlformats.org/drawingml/2006/main" xmlns:r="http://schemas.openxmlformats.org/officeDocument/2006/relationships" xmlns:p="http://schemas.openxmlformats.org/presentationml/2006/main">
  <p:tag name="RID" val="1"/>
  <p:tag name="RLITLIB" val="0"/>
  <p:tag name="RPOSLIB" val="0"/>
  <p:tag name="RGRAPH" val="1"/>
  <p:tag name="R3D" val="1"/>
  <p:tag name="RLABELS" val="1"/>
  <p:tag name="RPCT" val="1"/>
  <p:tag name="NAME" val="Q1: “Are you an IOH?” (1)"/>
  <p:tag name="PXID" val="1"/>
  <p:tag name="SID" val="318"/>
</p:tagLst>
</file>

<file path=ppt/tags/tag24.xml><?xml version="1.0" encoding="utf-8"?>
<p:tagLst xmlns:a="http://schemas.openxmlformats.org/drawingml/2006/main" xmlns:r="http://schemas.openxmlformats.org/officeDocument/2006/relationships" xmlns:p="http://schemas.openxmlformats.org/presentationml/2006/main">
  <p:tag name="QID" val="2"/>
  <p:tag name="QIDPERSO" val="2"/>
  <p:tag name="QUESTIONBLOC" val="7"/>
  <p:tag name="AFFCPTSLIDE" val="-1"/>
  <p:tag name="AFFCPT" val="-1"/>
  <p:tag name="LBL2" val="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
  <p:tag name="LBL1" val="Minimum Standards as proposed by the IOH Forum:"/>
  <p:tag name="NAME" val="Question  2"/>
  <p:tag name="PXID" val="1"/>
  <p:tag name="SID" val="307"/>
</p:tagLst>
</file>

<file path=ppt/tags/tag25.xml><?xml version="1.0" encoding="utf-8"?>
<p:tagLst xmlns:a="http://schemas.openxmlformats.org/drawingml/2006/main" xmlns:r="http://schemas.openxmlformats.org/officeDocument/2006/relationships" xmlns:p="http://schemas.openxmlformats.org/presentationml/2006/main">
  <p:tag name="QUESTIONBLOC" val="-1"/>
</p:tagLst>
</file>

<file path=ppt/tags/tag26.xml><?xml version="1.0" encoding="utf-8"?>
<p:tagLst xmlns:a="http://schemas.openxmlformats.org/drawingml/2006/main" xmlns:r="http://schemas.openxmlformats.org/officeDocument/2006/relationships" xmlns:p="http://schemas.openxmlformats.org/presentationml/2006/main">
  <p:tag name="V" val="6"/>
</p:tagLst>
</file>

<file path=ppt/tags/tag27.xml><?xml version="1.0" encoding="utf-8"?>
<p:tagLst xmlns:a="http://schemas.openxmlformats.org/drawingml/2006/main" xmlns:r="http://schemas.openxmlformats.org/officeDocument/2006/relationships" xmlns:p="http://schemas.openxmlformats.org/presentationml/2006/main">
  <p:tag name="QID" val="3"/>
  <p:tag name="QIDPERSO" val="3"/>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3"/>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
  <p:tag name="PXID" val="1"/>
  <p:tag name="SID" val="319"/>
</p:tagLst>
</file>

<file path=ppt/tags/tag28.xml><?xml version="1.0" encoding="utf-8"?>
<p:tagLst xmlns:a="http://schemas.openxmlformats.org/drawingml/2006/main" xmlns:r="http://schemas.openxmlformats.org/officeDocument/2006/relationships" xmlns:p="http://schemas.openxmlformats.org/presentationml/2006/main">
  <p:tag name="V" val="6"/>
</p:tagLst>
</file>

<file path=ppt/tags/tag29.xml><?xml version="1.0" encoding="utf-8"?>
<p:tagLst xmlns:a="http://schemas.openxmlformats.org/drawingml/2006/main" xmlns:r="http://schemas.openxmlformats.org/officeDocument/2006/relationships" xmlns:p="http://schemas.openxmlformats.org/presentationml/2006/main">
  <p:tag name="RID" val="2"/>
  <p:tag name="RLITLIB" val="0"/>
  <p:tag name="RPOSLIB" val="0"/>
  <p:tag name="RGRAPH" val="1"/>
  <p:tag name="R3D" val="1"/>
  <p:tag name="RLABELS" val="1"/>
  <p:tag name="RPCT" val="1"/>
  <p:tag name="NAME" val="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
  <p:tag name="PXID" val="1"/>
  <p:tag name="SID" val="320"/>
</p:tagLst>
</file>

<file path=ppt/tags/tag30.xml><?xml version="1.0" encoding="utf-8"?>
<p:tagLst xmlns:a="http://schemas.openxmlformats.org/drawingml/2006/main" xmlns:r="http://schemas.openxmlformats.org/officeDocument/2006/relationships" xmlns:p="http://schemas.openxmlformats.org/presentationml/2006/main">
  <p:tag name="NAME" val=""/>
  <p:tag name="PXID" val="1"/>
  <p:tag name="SID" val="311"/>
</p:tagLst>
</file>

<file path=ppt/tags/tag31.xml><?xml version="1.0" encoding="utf-8"?>
<p:tagLst xmlns:a="http://schemas.openxmlformats.org/drawingml/2006/main" xmlns:r="http://schemas.openxmlformats.org/officeDocument/2006/relationships" xmlns:p="http://schemas.openxmlformats.org/presentationml/2006/main">
  <p:tag name="QID" val="4"/>
  <p:tag name="QIDPERSO" val="4"/>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4"/>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2. Regulation, supervision and discipline -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
  <p:tag name="PXID" val="1"/>
  <p:tag name="SID" val="321"/>
</p:tagLst>
</file>

<file path=ppt/tags/tag32.xml><?xml version="1.0" encoding="utf-8"?>
<p:tagLst xmlns:a="http://schemas.openxmlformats.org/drawingml/2006/main" xmlns:r="http://schemas.openxmlformats.org/officeDocument/2006/relationships" xmlns:p="http://schemas.openxmlformats.org/presentationml/2006/main">
  <p:tag name="V" val="6"/>
</p:tagLst>
</file>

<file path=ppt/tags/tag33.xml><?xml version="1.0" encoding="utf-8"?>
<p:tagLst xmlns:a="http://schemas.openxmlformats.org/drawingml/2006/main" xmlns:r="http://schemas.openxmlformats.org/officeDocument/2006/relationships" xmlns:p="http://schemas.openxmlformats.org/presentationml/2006/main">
  <p:tag name="RID" val="3"/>
  <p:tag name="RLITLIB" val="0"/>
  <p:tag name="RPOSLIB" val="0"/>
  <p:tag name="RGRAPH" val="1"/>
  <p:tag name="R3D" val="1"/>
  <p:tag name="RLABELS" val="1"/>
  <p:tag name="RPCT" val="1"/>
  <p:tag name="NAME" val="Minimum Standards as proposed by the IOH Forum:2. Regulation, supervision and discipline -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
  <p:tag name="PXID" val="1"/>
  <p:tag name="SID" val="322"/>
</p:tagLst>
</file>

<file path=ppt/tags/tag34.xml><?xml version="1.0" encoding="utf-8"?>
<p:tagLst xmlns:a="http://schemas.openxmlformats.org/drawingml/2006/main" xmlns:r="http://schemas.openxmlformats.org/officeDocument/2006/relationships" xmlns:p="http://schemas.openxmlformats.org/presentationml/2006/main">
  <p:tag name="NAME" val=""/>
  <p:tag name="PXID" val="1"/>
  <p:tag name="SID" val="308"/>
</p:tagLst>
</file>

<file path=ppt/tags/tag35.xml><?xml version="1.0" encoding="utf-8"?>
<p:tagLst xmlns:a="http://schemas.openxmlformats.org/drawingml/2006/main" xmlns:r="http://schemas.openxmlformats.org/officeDocument/2006/relationships" xmlns:p="http://schemas.openxmlformats.org/presentationml/2006/main">
  <p:tag name="QID" val="5"/>
  <p:tag name="QIDPERSO" val="5"/>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5"/>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3. Qualification and training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
  <p:tag name="PXID" val="1"/>
  <p:tag name="SID" val="323"/>
</p:tagLst>
</file>

<file path=ppt/tags/tag36.xml><?xml version="1.0" encoding="utf-8"?>
<p:tagLst xmlns:a="http://schemas.openxmlformats.org/drawingml/2006/main" xmlns:r="http://schemas.openxmlformats.org/officeDocument/2006/relationships" xmlns:p="http://schemas.openxmlformats.org/presentationml/2006/main">
  <p:tag name="V" val="6"/>
</p:tagLst>
</file>

<file path=ppt/tags/tag37.xml><?xml version="1.0" encoding="utf-8"?>
<p:tagLst xmlns:a="http://schemas.openxmlformats.org/drawingml/2006/main" xmlns:r="http://schemas.openxmlformats.org/officeDocument/2006/relationships" xmlns:p="http://schemas.openxmlformats.org/presentationml/2006/main">
  <p:tag name="RID" val="4"/>
  <p:tag name="RLITLIB" val="0"/>
  <p:tag name="RPOSLIB" val="0"/>
  <p:tag name="RGRAPH" val="1"/>
  <p:tag name="R3D" val="1"/>
  <p:tag name="RLABELS" val="1"/>
  <p:tag name="RPCT" val="1"/>
  <p:tag name="NAME" val="Minimum Standards as proposed by the IOH Forum:3. Qualification and training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
  <p:tag name="PXID" val="1"/>
  <p:tag name="SID" val="324"/>
</p:tagLst>
</file>

<file path=ppt/tags/tag38.xml><?xml version="1.0" encoding="utf-8"?>
<p:tagLst xmlns:a="http://schemas.openxmlformats.org/drawingml/2006/main" xmlns:r="http://schemas.openxmlformats.org/officeDocument/2006/relationships" xmlns:p="http://schemas.openxmlformats.org/presentationml/2006/main">
  <p:tag name="QID" val="6"/>
  <p:tag name="QIDPERSO" val="6"/>
  <p:tag name="QUESTIONBLOC" val="6"/>
  <p:tag name="LBL1" val="1 - Minimum Standards as proposed by the IOH Forum:"/>
  <p:tag name="LBL2" val="2 - 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
  <p:tag name="AFFCPT" val="-1"/>
  <p:tag name="AFFCPTSLIDE" val="-1"/>
  <p:tag name="NAME" val="Question  6"/>
  <p:tag name="PXID" val="1"/>
  <p:tag name="SID" val="312"/>
</p:tagLst>
</file>

<file path=ppt/tags/tag39.xml><?xml version="1.0" encoding="utf-8"?>
<p:tagLst xmlns:a="http://schemas.openxmlformats.org/drawingml/2006/main" xmlns:r="http://schemas.openxmlformats.org/officeDocument/2006/relationships" xmlns:p="http://schemas.openxmlformats.org/presentationml/2006/main">
  <p:tag name="QUESTIONBLOC" val="-1"/>
</p:tagLst>
</file>

<file path=ppt/tags/tag40.xml><?xml version="1.0" encoding="utf-8"?>
<p:tagLst xmlns:a="http://schemas.openxmlformats.org/drawingml/2006/main" xmlns:r="http://schemas.openxmlformats.org/officeDocument/2006/relationships" xmlns:p="http://schemas.openxmlformats.org/presentationml/2006/main">
  <p:tag name="V" val="6"/>
</p:tagLst>
</file>

<file path=ppt/tags/tag41.xml><?xml version="1.0" encoding="utf-8"?>
<p:tagLst xmlns:a="http://schemas.openxmlformats.org/drawingml/2006/main" xmlns:r="http://schemas.openxmlformats.org/officeDocument/2006/relationships" xmlns:p="http://schemas.openxmlformats.org/presentationml/2006/main">
  <p:tag name="QID" val="7"/>
  <p:tag name="QIDPERSO" val="7"/>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7"/>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
  <p:tag name="PXID" val="1"/>
  <p:tag name="SID" val="325"/>
</p:tagLst>
</file>

<file path=ppt/tags/tag42.xml><?xml version="1.0" encoding="utf-8"?>
<p:tagLst xmlns:a="http://schemas.openxmlformats.org/drawingml/2006/main" xmlns:r="http://schemas.openxmlformats.org/officeDocument/2006/relationships" xmlns:p="http://schemas.openxmlformats.org/presentationml/2006/main">
  <p:tag name="V" val="6"/>
</p:tagLst>
</file>

<file path=ppt/tags/tag43.xml><?xml version="1.0" encoding="utf-8"?>
<p:tagLst xmlns:a="http://schemas.openxmlformats.org/drawingml/2006/main" xmlns:r="http://schemas.openxmlformats.org/officeDocument/2006/relationships" xmlns:p="http://schemas.openxmlformats.org/presentationml/2006/main">
  <p:tag name="RID" val="5"/>
  <p:tag name="RLITLIB" val="0"/>
  <p:tag name="RPOSLIB" val="0"/>
  <p:tag name="RGRAPH" val="1"/>
  <p:tag name="R3D" val="1"/>
  <p:tag name="RLABELS" val="1"/>
  <p:tag name="RPCT" val="1"/>
  <p:tag name="NAME" val="Minimum Standards as proposed by the IOH Forum: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
  <p:tag name="PXID" val="1"/>
  <p:tag name="SID" val="326"/>
</p:tagLst>
</file>

<file path=ppt/tags/tag44.xml><?xml version="1.0" encoding="utf-8"?>
<p:tagLst xmlns:a="http://schemas.openxmlformats.org/drawingml/2006/main" xmlns:r="http://schemas.openxmlformats.org/officeDocument/2006/relationships" xmlns:p="http://schemas.openxmlformats.org/presentationml/2006/main">
  <p:tag name="NAME" val=""/>
  <p:tag name="PXID" val="1"/>
  <p:tag name="SID" val="309"/>
</p:tagLst>
</file>

<file path=ppt/tags/tag45.xml><?xml version="1.0" encoding="utf-8"?>
<p:tagLst xmlns:a="http://schemas.openxmlformats.org/drawingml/2006/main" xmlns:r="http://schemas.openxmlformats.org/officeDocument/2006/relationships" xmlns:p="http://schemas.openxmlformats.org/presentationml/2006/main">
  <p:tag name="QID" val="8"/>
  <p:tag name="QIDPERSO" val="8"/>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8"/>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5. Work standards and ethics - the work of IOHs should be guided by a set of specific work standards and ethics for the profession."/>
  <p:tag name="PXID" val="1"/>
  <p:tag name="SID" val="327"/>
</p:tagLst>
</file>

<file path=ppt/tags/tag46.xml><?xml version="1.0" encoding="utf-8"?>
<p:tagLst xmlns:a="http://schemas.openxmlformats.org/drawingml/2006/main" xmlns:r="http://schemas.openxmlformats.org/officeDocument/2006/relationships" xmlns:p="http://schemas.openxmlformats.org/presentationml/2006/main">
  <p:tag name="V" val="6"/>
</p:tagLst>
</file>

<file path=ppt/tags/tag47.xml><?xml version="1.0" encoding="utf-8"?>
<p:tagLst xmlns:a="http://schemas.openxmlformats.org/drawingml/2006/main" xmlns:r="http://schemas.openxmlformats.org/officeDocument/2006/relationships" xmlns:p="http://schemas.openxmlformats.org/presentationml/2006/main">
  <p:tag name="RID" val="6"/>
  <p:tag name="RLITLIB" val="0"/>
  <p:tag name="RPOSLIB" val="0"/>
  <p:tag name="RGRAPH" val="1"/>
  <p:tag name="R3D" val="1"/>
  <p:tag name="RLABELS" val="1"/>
  <p:tag name="RPCT" val="1"/>
  <p:tag name="NAME" val="Minimum Standards as proposed by the IOH Forum:5. Work standards and ethics - the work of IOHs should be guided by a set of specific work standards and ethics for the profession."/>
  <p:tag name="PXID" val="1"/>
  <p:tag name="SID" val="328"/>
</p:tagLst>
</file>

<file path=ppt/tags/tag48.xml><?xml version="1.0" encoding="utf-8"?>
<p:tagLst xmlns:a="http://schemas.openxmlformats.org/drawingml/2006/main" xmlns:r="http://schemas.openxmlformats.org/officeDocument/2006/relationships" xmlns:p="http://schemas.openxmlformats.org/presentationml/2006/main">
  <p:tag name="NAME" val=""/>
  <p:tag name="PXID" val="1"/>
  <p:tag name="SID" val="314"/>
</p:tagLst>
</file>

<file path=ppt/tags/tag49.xml><?xml version="1.0" encoding="utf-8"?>
<p:tagLst xmlns:a="http://schemas.openxmlformats.org/drawingml/2006/main" xmlns:r="http://schemas.openxmlformats.org/officeDocument/2006/relationships" xmlns:p="http://schemas.openxmlformats.org/presentationml/2006/main">
  <p:tag name="QID" val="9"/>
  <p:tag name="QIDPERSO" val="9"/>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9"/>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6. Legal powers and duties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
  <p:tag name="PXID" val="1"/>
  <p:tag name="SID" val="329"/>
</p:tagLst>
</file>

<file path=ppt/tags/tag50.xml><?xml version="1.0" encoding="utf-8"?>
<p:tagLst xmlns:a="http://schemas.openxmlformats.org/drawingml/2006/main" xmlns:r="http://schemas.openxmlformats.org/officeDocument/2006/relationships" xmlns:p="http://schemas.openxmlformats.org/presentationml/2006/main">
  <p:tag name="V" val="6"/>
</p:tagLst>
</file>

<file path=ppt/tags/tag51.xml><?xml version="1.0" encoding="utf-8"?>
<p:tagLst xmlns:a="http://schemas.openxmlformats.org/drawingml/2006/main" xmlns:r="http://schemas.openxmlformats.org/officeDocument/2006/relationships" xmlns:p="http://schemas.openxmlformats.org/presentationml/2006/main">
  <p:tag name="RID" val="7"/>
  <p:tag name="RLITLIB" val="0"/>
  <p:tag name="RPOSLIB" val="0"/>
  <p:tag name="RGRAPH" val="1"/>
  <p:tag name="R3D" val="1"/>
  <p:tag name="RLABELS" val="1"/>
  <p:tag name="RPCT" val="1"/>
  <p:tag name="NAME" val="Minimum Standards as proposed by the IOH Forum:6. Legal powers and duties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
  <p:tag name="PXID" val="1"/>
  <p:tag name="SID" val="330"/>
</p:tagLst>
</file>

<file path=ppt/tags/tag52.xml><?xml version="1.0" encoding="utf-8"?>
<p:tagLst xmlns:a="http://schemas.openxmlformats.org/drawingml/2006/main" xmlns:r="http://schemas.openxmlformats.org/officeDocument/2006/relationships" xmlns:p="http://schemas.openxmlformats.org/presentationml/2006/main">
  <p:tag name="NAME" val=""/>
  <p:tag name="PXID" val="1"/>
  <p:tag name="SID" val="310"/>
</p:tagLst>
</file>

<file path=ppt/tags/tag53.xml><?xml version="1.0" encoding="utf-8"?>
<p:tagLst xmlns:a="http://schemas.openxmlformats.org/drawingml/2006/main" xmlns:r="http://schemas.openxmlformats.org/officeDocument/2006/relationships" xmlns:p="http://schemas.openxmlformats.org/presentationml/2006/main">
  <p:tag name="QID" val="10"/>
  <p:tag name="QIDPERSO" val="10"/>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10"/>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7. Transparency – Member States should take care, that IOHs are subject to a duty to keep all parties to the proceedings regularly informed of the progress of the insolvency case."/>
  <p:tag name="PXID" val="1"/>
  <p:tag name="SID" val="331"/>
</p:tagLst>
</file>

<file path=ppt/tags/tag54.xml><?xml version="1.0" encoding="utf-8"?>
<p:tagLst xmlns:a="http://schemas.openxmlformats.org/drawingml/2006/main" xmlns:r="http://schemas.openxmlformats.org/officeDocument/2006/relationships" xmlns:p="http://schemas.openxmlformats.org/presentationml/2006/main">
  <p:tag name="V" val="6"/>
</p:tagLst>
</file>

<file path=ppt/tags/tag55.xml><?xml version="1.0" encoding="utf-8"?>
<p:tagLst xmlns:a="http://schemas.openxmlformats.org/drawingml/2006/main" xmlns:r="http://schemas.openxmlformats.org/officeDocument/2006/relationships" xmlns:p="http://schemas.openxmlformats.org/presentationml/2006/main">
  <p:tag name="RID" val="8"/>
  <p:tag name="RLITLIB" val="0"/>
  <p:tag name="RPOSLIB" val="0"/>
  <p:tag name="RGRAPH" val="1"/>
  <p:tag name="R3D" val="1"/>
  <p:tag name="RLABELS" val="1"/>
  <p:tag name="RPCT" val="1"/>
  <p:tag name="NAME" val="Minimum Standards as proposed by the IOH Forum:7. Transparency – Member States should take care, that IOHs are subject to a duty to keep all parties to the proceedings regularly informed of the progress of the insolvency case."/>
  <p:tag name="PXID" val="1"/>
  <p:tag name="SID" val="332"/>
</p:tagLst>
</file>

<file path=ppt/tags/tag56.xml><?xml version="1.0" encoding="utf-8"?>
<p:tagLst xmlns:a="http://schemas.openxmlformats.org/drawingml/2006/main" xmlns:r="http://schemas.openxmlformats.org/officeDocument/2006/relationships" xmlns:p="http://schemas.openxmlformats.org/presentationml/2006/main">
  <p:tag name="NAME" val=""/>
  <p:tag name="PXID" val="1"/>
  <p:tag name="SID" val="315"/>
</p:tagLst>
</file>

<file path=ppt/tags/tag57.xml><?xml version="1.0" encoding="utf-8"?>
<p:tagLst xmlns:a="http://schemas.openxmlformats.org/drawingml/2006/main" xmlns:r="http://schemas.openxmlformats.org/officeDocument/2006/relationships" xmlns:p="http://schemas.openxmlformats.org/presentationml/2006/main">
  <p:tag name="QID" val="11"/>
  <p:tag name="QIDPERSO" val="11"/>
  <p:tag name="LBL3" val="3 - Text of response 3"/>
  <p:tag name="LBL4" val="4 - Text of response 4"/>
  <p:tag name="QREPREP" val="1"/>
  <p:tag name="QTYPE" val="0"/>
  <p:tag name="QREP" val="2"/>
  <p:tag name="TCHE1" val="1"/>
  <p:tag name="PTS1" val="0"/>
  <p:tag name="LBL1" val="1 - Yes"/>
  <p:tag name="TCHE2" val="2"/>
  <p:tag name="PTS2" val="0"/>
  <p:tag name="LBL2" val="2 - No"/>
  <p:tag name="VMIN" val="0"/>
  <p:tag name="VMAX" val="10"/>
  <p:tag name="NBDEC" val="0"/>
  <p:tag name="REPET" val="0"/>
  <p:tag name="NBINT" val="0"/>
  <p:tag name="AFFCPT" val="-1"/>
  <p:tag name="AFFCPTSLIDE" val="-1"/>
  <p:tag name="TPCPT" val="0"/>
  <p:tag name="REAFFRES" val="-1"/>
  <p:tag name="BOXTIMINGS" val="0"/>
  <p:tag name="SCOREMULTI" val="0"/>
  <p:tag name="DUREEVOTE" val="0"/>
  <p:tag name="OUVREAUTOMS" val="0"/>
  <p:tag name="DOGARDEVOTEOUVERT" val="0"/>
  <p:tag name="DOVOTEMULTIVOTE" val="0"/>
  <p:tag name="NEXTSLIDEAUTO" val="0"/>
  <p:tag name="DONEXTSLIDEAUTO" val="0"/>
  <p:tag name="SUIVIACTIF" val="0"/>
  <p:tag name="SUIVIQID" val="11"/>
  <p:tag name="SUIVINUMBOX" val="-1"/>
  <p:tag name="SUIVINOMBOX" val="0"/>
  <p:tag name="SUIVIVREP" val="0"/>
  <p:tag name="SUIVISCORE" val="0"/>
  <p:tag name="SUIVICOULSCORE" val="0"/>
  <p:tag name="SUIVITEMPS" val="0"/>
  <p:tag name="SUIVIDELINIT" val="1"/>
  <p:tag name="SUIVISZX" val="7"/>
  <p:tag name="SUIVISZY" val="4"/>
  <p:tag name="SUIVIPOSX" val="1"/>
  <p:tag name="SUIVIPOSY" val="95"/>
  <p:tag name="SUIVIMAXX" val="15"/>
  <p:tag name="SUIVIMAXY" val="-1"/>
  <p:tag name="SUIVIBORDSZ" val="1"/>
  <p:tag name="SUIVIBORDCOUL" val="0"/>
  <p:tag name="SUIVIUSECOUL0" val="-1"/>
  <p:tag name="SUIVICOUL0" val="10261650"/>
  <p:tag name="SUIVICOUL1" val="3394560"/>
  <p:tag name="SUIVIUSECOULX" val="0"/>
  <p:tag name="NAME" val="Minimum Standards as proposed by the IOH Forum:8. Remuneration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
  <p:tag name="PXID" val="1"/>
  <p:tag name="SID" val="333"/>
</p:tagLst>
</file>

<file path=ppt/tags/tag58.xml><?xml version="1.0" encoding="utf-8"?>
<p:tagLst xmlns:a="http://schemas.openxmlformats.org/drawingml/2006/main" xmlns:r="http://schemas.openxmlformats.org/officeDocument/2006/relationships" xmlns:p="http://schemas.openxmlformats.org/presentationml/2006/main">
  <p:tag name="V" val="6"/>
</p:tagLst>
</file>

<file path=ppt/tags/tag59.xml><?xml version="1.0" encoding="utf-8"?>
<p:tagLst xmlns:a="http://schemas.openxmlformats.org/drawingml/2006/main" xmlns:r="http://schemas.openxmlformats.org/officeDocument/2006/relationships" xmlns:p="http://schemas.openxmlformats.org/presentationml/2006/main">
  <p:tag name="RID" val="9"/>
  <p:tag name="RLITLIB" val="0"/>
  <p:tag name="RPOSLIB" val="0"/>
  <p:tag name="RGRAPH" val="1"/>
  <p:tag name="R3D" val="1"/>
  <p:tag name="RLABELS" val="1"/>
  <p:tag name="RPCT" val="1"/>
  <p:tag name="NAME" val="Minimum Standards as proposed by the IOH Forum:8. Remuneration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
  <p:tag name="PXID" val="1"/>
  <p:tag name="SID" val="334"/>
</p:tagLst>
</file>

<file path=ppt/tags/tag60.xml><?xml version="1.0" encoding="utf-8"?>
<p:tagLst xmlns:a="http://schemas.openxmlformats.org/drawingml/2006/main" xmlns:r="http://schemas.openxmlformats.org/officeDocument/2006/relationships" xmlns:p="http://schemas.openxmlformats.org/presentationml/2006/main">
  <p:tag name="NAME" val="Thank you for your vote!"/>
  <p:tag name="PXID" val="1"/>
  <p:tag name="SID" val="2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689</TotalTime>
  <Words>1792</Words>
  <Application>Microsoft Office PowerPoint</Application>
  <PresentationFormat>Affichage à l'écran (4:3)</PresentationFormat>
  <Paragraphs>193</Paragraphs>
  <Slides>46</Slides>
  <Notes>0</Notes>
  <HiddenSlides>8</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46</vt:i4>
      </vt:variant>
    </vt:vector>
  </HeadingPairs>
  <TitlesOfParts>
    <vt:vector size="52" baseType="lpstr">
      <vt:lpstr>Arial</vt:lpstr>
      <vt:lpstr>Calibri</vt:lpstr>
      <vt:lpstr>Mongolian Baiti</vt:lpstr>
      <vt:lpstr>Times New Roman</vt:lpstr>
      <vt:lpstr>Verdana</vt:lpstr>
      <vt:lpstr>Office Theme</vt:lpstr>
      <vt:lpstr>      INSOL EUROPE IOH FORUM Hot Topics for an Insolvency Office Holder in 2016  presented by the Forum´s Co-Chairs  Stephen Harris, EY, London Daniel F. Fritz, hww hermann wienberg wilhelm, Frankfurt am Main</vt:lpstr>
      <vt:lpstr>      Thank you!         </vt:lpstr>
      <vt:lpstr>      Remember September …  Berlin 2015 Poll results Highlights   Harmonise qualifications?  50/50 IPs and 66/33 Non IPs (Yes / No)   Should the EU implement legislation re IPs?  50/50 IPs and 48/52 Non IPs (Yes / No)   Does national legislation work effectively re IPs?  75/25 IPs and 54 /46 Non IPS (Yes / No)  </vt:lpstr>
      <vt:lpstr>      IOH Forum Survey 2015/16 Questions asked: the types of insolvency office holders;  size of the profession;  practising norms;  qualification training and entry into the profession;  professional bodies;  continuing professional education (“CPE”);  body corporate or individual;  sanction for acting as an IOH without proper authorisation;  bonding and insurance;  appointment of IOHs;  remuneration;  personal liability of IOHs;  release of IOHs from liability; and  independence.  </vt:lpstr>
      <vt:lpstr>      Answers received: Austria (Norbert ABEL from Abel Rechtsanwälte);  Belgium (Bart DE MOOR from STRELIA Law Firm);  Bulgaria (Peneva MIGLENA from Georgiev, Todorov &amp; Co. Law Offices);  Czech Republic (Ernst GIESE from Giese &amp; Partner);  Denmark (Piya MUKHERJEE from Horten Law Firm);  Estonia (Peter VIIRSALU from VARUL);  France (André MARC from Etude Marc André);  Germany (Axel BIERBACH from MHBK Rechtsanwälte, Daniel FRITZ from hww hermann wienberg wilhelm  and Robert HAENEL from Anchor Rechtsanwälte);  Greece (George BAZINAS and Yiannis SAKKAS from Bazinas Law Firm);  Ireland (Jim LUBY and Enda LOWRY from McStay Luby);  Italy (Gofredo CAVERNI from Goffredo Caverni);  Latvia (Edvins DRABA from SORAINEN);  Lithuania (Ieva STRUNKIENE from Triniti);  Luxembourg (Martine GERBER from Dentons);  The Netherlands (Krijn HOOGENBOEZEM from BOEKEL);  Portugal (Nuno SALAZAR CASANOVA and David SEQUEIRA DINIS from Uría Menéndez – Proença de Carvalho);  Romania (Radu LOTREAN from CITR);  Slovakia (Slavomir CAUDER from Giese &amp; Partner);  Spain (Vicente Estrada from Forest Partners);  Sweden (Niklas KÖRLING from Wistrand);  Switzerland (Sabina SCHELLENBERG from Froriep); and  United Kingdom (Alastair BEVERIDGE from AlixPartners). </vt:lpstr>
      <vt:lpstr>      IOH Forum Survey 2015/16 Lessons learned?</vt:lpstr>
      <vt:lpstr>      Harmonization Perfect Harmony or… </vt:lpstr>
      <vt:lpstr>Présentation PowerPoint</vt:lpstr>
      <vt:lpstr>Présentation PowerPoint</vt:lpstr>
      <vt:lpstr>      Harmonization Pre-Insolvency Proceedings as Safe Harbor?</vt:lpstr>
      <vt:lpstr>Présentation PowerPoint</vt:lpstr>
      <vt:lpstr>      Harmonization beyond Pre-Insolvency Proceedings Who´s your Captain?</vt:lpstr>
      <vt:lpstr>Présentation PowerPoint</vt:lpstr>
      <vt:lpstr>      Revised Minimum Standards  for IOH IOH Forum Proposal</vt:lpstr>
      <vt:lpstr>Présentation PowerPoint</vt:lpstr>
      <vt:lpstr>Présentation PowerPoint</vt:lpstr>
      <vt:lpstr>Présentation PowerPoint</vt:lpstr>
      <vt:lpstr>Présentation PowerPoint</vt:lpstr>
      <vt:lpstr>    What´s your view?</vt:lpstr>
      <vt:lpstr>Q1: “Are you an IOH?”</vt:lpstr>
      <vt:lpstr>Q1: “Are you an IOH?”</vt:lpstr>
      <vt:lpstr>Présentation PowerPoint</vt:lpstr>
      <vt:lpstr>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 </vt:lpstr>
      <vt:lpstr>1. Licensing and Registration -IOH licensing and registration should be governed by the Member States. Member States should be free to have IOHs licensed and registered as such, i.e. as a profession of its own, or as members of other professions (e.g. as lawyers or chartered accountants), and by self-regulated or public bodies, or by agencies or courts. </vt:lpstr>
      <vt:lpstr>Présentation PowerPoint</vt:lpstr>
      <vt:lpstr>Minimum Standards as proposed by the IOH Forum:  2. Regulation, supervision and discipline -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 </vt:lpstr>
      <vt:lpstr>Minimum Standards as proposed by the IOH Forum:  2. Regulation, supervision and discipline - Given the nature of their work and responsibilities, IOHs should be subject to a regulatory framework with supervisory, monitoring and disciplinary features. Member States should be free how to organize such supervision and disciplinary actions and whether and to which extend to delegate such supervision and disciplinary actions to IOHs’ self-regulated or public bodies, to agencies or to courts. </vt:lpstr>
      <vt:lpstr>Présentation PowerPoint</vt:lpstr>
      <vt:lpstr>Minimum Standards as proposed by the IOH Forum:  3. Qualification and training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 </vt:lpstr>
      <vt:lpstr>Minimum Standards as proposed by the IOH Forum:  3. Qualification and training - IOHs candidates should meet relevant qualification and practical training Standards. Qualified IOHs should keep their professional skills updated with regular continuing training. Member States should encourage cross-border training and exchange of knowledge and best practice standards. For this purpose any CPE system in the Member States should encourage and allow for theoretical and practical training in other Member States. </vt:lpstr>
      <vt:lpstr>Question  6</vt:lpstr>
      <vt:lpstr>Minimum Standards as proposed by the IOH Forum:  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 </vt:lpstr>
      <vt:lpstr>Minimum Standards as proposed by the IOH Forum:  4. Appointment system - There should be a clear system in the Member States for the appointment of IOHs safeguarding the independence and avoiding conflicts of interest for the appointee. As far as not harming the general independence of the specific IOH the appointment system in each Member State may formally vary, but may reflect debtor and creditor preferences with regards to the skills and experience of the IOH and should encourage the appointment of an appropriate IOH candidate. </vt:lpstr>
      <vt:lpstr>Présentation PowerPoint</vt:lpstr>
      <vt:lpstr>Minimum Standards as proposed by the IOH Forum:  5. Work standards and ethics - the work of IOHs should be guided by a set of specific work standards and ethics for the profession. </vt:lpstr>
      <vt:lpstr>Minimum Standards as proposed by the IOH Forum:  5. Work standards and ethics - the work of IOHs should be guided by a set of specific work standards and ethics for the profession. </vt:lpstr>
      <vt:lpstr>Présentation PowerPoint</vt:lpstr>
      <vt:lpstr>Minimum Standards as proposed by the IOH Forum:  6. Legal powers and duties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 </vt:lpstr>
      <vt:lpstr>Minimum Standards as proposed by the IOH Forum:  6. Legal powers and duties - IOHs should have sufficient legal powers and standing to carry out their duties, including powers aimed at recovery of assets belonging to the debtor’s estate. IOHs should hold some form of official authorization making sure that the identification of an IOH as the responsible person for the assets he is responsible for is possible and to be acknowledged in all Member States </vt:lpstr>
      <vt:lpstr>Présentation PowerPoint</vt:lpstr>
      <vt:lpstr>Minimum Standards as proposed by the IOH Forum:  7. Transparency – Member States should take care, that IOHs are subject to a duty to keep all parties to the proceedings regularly informed of the progress of the insolvency case.</vt:lpstr>
      <vt:lpstr>Minimum Standards as proposed by the IOH Forum:  7. Transparency – Member States should take care, that IOHs are subject to a duty to keep all parties to the proceedings regularly informed of the progress of the insolvency case.</vt:lpstr>
      <vt:lpstr>Présentation PowerPoint</vt:lpstr>
      <vt:lpstr>Minimum Standards as proposed by the IOH Forum:  8. Remuneration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 </vt:lpstr>
      <vt:lpstr>Minimum Standards as proposed by the IOH Forum:  8. Remuneration - a statutory framework for IP remuneration should exist to regulate the payment of IP fees and protect stakeholders. The framework should provide ample incentives for IOHs to perform well and protection for IOH fees in all types of insolvency proceedings, including but not limited to preliminary, hybrid and restructuring or reorganization proceedings </vt:lpstr>
      <vt:lpstr>Thank you for your vote!</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Emmanuelle Inacio</cp:lastModifiedBy>
  <cp:revision>44</cp:revision>
  <cp:lastPrinted>2012-12-11T14:08:32Z</cp:lastPrinted>
  <dcterms:created xsi:type="dcterms:W3CDTF">2012-03-12T16:08:15Z</dcterms:created>
  <dcterms:modified xsi:type="dcterms:W3CDTF">2016-09-29T07:24:28Z</dcterms:modified>
</cp:coreProperties>
</file>